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6.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7.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 id="2147483665" r:id="rId2"/>
    <p:sldMasterId id="2147483671" r:id="rId3"/>
    <p:sldMasterId id="2147483677" r:id="rId4"/>
    <p:sldMasterId id="2147483683" r:id="rId5"/>
    <p:sldMasterId id="2147483689" r:id="rId6"/>
    <p:sldMasterId id="2147483703" r:id="rId7"/>
    <p:sldMasterId id="2147483706" r:id="rId8"/>
  </p:sldMasterIdLst>
  <p:notesMasterIdLst>
    <p:notesMasterId r:id="rId119"/>
  </p:notesMasterIdLst>
  <p:handoutMasterIdLst>
    <p:handoutMasterId r:id="rId120"/>
  </p:handoutMasterIdLst>
  <p:sldIdLst>
    <p:sldId id="266" r:id="rId9"/>
    <p:sldId id="466" r:id="rId10"/>
    <p:sldId id="385" r:id="rId11"/>
    <p:sldId id="440" r:id="rId12"/>
    <p:sldId id="441" r:id="rId13"/>
    <p:sldId id="497" r:id="rId14"/>
    <p:sldId id="498" r:id="rId15"/>
    <p:sldId id="501" r:id="rId16"/>
    <p:sldId id="500" r:id="rId17"/>
    <p:sldId id="561" r:id="rId18"/>
    <p:sldId id="503" r:id="rId19"/>
    <p:sldId id="505" r:id="rId20"/>
    <p:sldId id="504" r:id="rId21"/>
    <p:sldId id="580" r:id="rId22"/>
    <p:sldId id="581" r:id="rId23"/>
    <p:sldId id="542" r:id="rId24"/>
    <p:sldId id="540" r:id="rId25"/>
    <p:sldId id="541" r:id="rId26"/>
    <p:sldId id="502" r:id="rId27"/>
    <p:sldId id="539" r:id="rId28"/>
    <p:sldId id="399" r:id="rId29"/>
    <p:sldId id="293" r:id="rId30"/>
    <p:sldId id="311" r:id="rId31"/>
    <p:sldId id="543" r:id="rId32"/>
    <p:sldId id="295" r:id="rId33"/>
    <p:sldId id="294" r:id="rId34"/>
    <p:sldId id="544" r:id="rId35"/>
    <p:sldId id="545" r:id="rId36"/>
    <p:sldId id="353" r:id="rId37"/>
    <p:sldId id="386" r:id="rId38"/>
    <p:sldId id="387" r:id="rId39"/>
    <p:sldId id="388" r:id="rId40"/>
    <p:sldId id="394" r:id="rId41"/>
    <p:sldId id="392" r:id="rId42"/>
    <p:sldId id="389" r:id="rId43"/>
    <p:sldId id="546" r:id="rId44"/>
    <p:sldId id="454" r:id="rId45"/>
    <p:sldId id="451" r:id="rId46"/>
    <p:sldId id="475" r:id="rId47"/>
    <p:sldId id="453" r:id="rId48"/>
    <p:sldId id="476" r:id="rId49"/>
    <p:sldId id="473" r:id="rId50"/>
    <p:sldId id="468" r:id="rId51"/>
    <p:sldId id="395" r:id="rId52"/>
    <p:sldId id="396" r:id="rId53"/>
    <p:sldId id="407" r:id="rId54"/>
    <p:sldId id="555" r:id="rId55"/>
    <p:sldId id="556" r:id="rId56"/>
    <p:sldId id="557" r:id="rId57"/>
    <p:sldId id="558" r:id="rId58"/>
    <p:sldId id="559" r:id="rId59"/>
    <p:sldId id="560" r:id="rId60"/>
    <p:sldId id="506" r:id="rId61"/>
    <p:sldId id="507" r:id="rId62"/>
    <p:sldId id="508" r:id="rId63"/>
    <p:sldId id="509" r:id="rId64"/>
    <p:sldId id="510" r:id="rId65"/>
    <p:sldId id="511" r:id="rId66"/>
    <p:sldId id="512" r:id="rId67"/>
    <p:sldId id="513" r:id="rId68"/>
    <p:sldId id="514" r:id="rId69"/>
    <p:sldId id="515" r:id="rId70"/>
    <p:sldId id="516" r:id="rId71"/>
    <p:sldId id="517" r:id="rId72"/>
    <p:sldId id="518" r:id="rId73"/>
    <p:sldId id="519" r:id="rId74"/>
    <p:sldId id="520" r:id="rId75"/>
    <p:sldId id="521" r:id="rId76"/>
    <p:sldId id="522" r:id="rId77"/>
    <p:sldId id="523" r:id="rId78"/>
    <p:sldId id="524" r:id="rId79"/>
    <p:sldId id="525" r:id="rId80"/>
    <p:sldId id="526" r:id="rId81"/>
    <p:sldId id="527" r:id="rId82"/>
    <p:sldId id="528" r:id="rId83"/>
    <p:sldId id="529" r:id="rId84"/>
    <p:sldId id="530" r:id="rId85"/>
    <p:sldId id="531" r:id="rId86"/>
    <p:sldId id="532" r:id="rId87"/>
    <p:sldId id="533" r:id="rId88"/>
    <p:sldId id="534" r:id="rId89"/>
    <p:sldId id="535" r:id="rId90"/>
    <p:sldId id="536" r:id="rId91"/>
    <p:sldId id="537" r:id="rId92"/>
    <p:sldId id="538" r:id="rId93"/>
    <p:sldId id="547" r:id="rId94"/>
    <p:sldId id="549" r:id="rId95"/>
    <p:sldId id="550" r:id="rId96"/>
    <p:sldId id="568" r:id="rId97"/>
    <p:sldId id="569" r:id="rId98"/>
    <p:sldId id="570" r:id="rId99"/>
    <p:sldId id="571" r:id="rId100"/>
    <p:sldId id="573" r:id="rId101"/>
    <p:sldId id="572" r:id="rId102"/>
    <p:sldId id="574" r:id="rId103"/>
    <p:sldId id="575" r:id="rId104"/>
    <p:sldId id="576" r:id="rId105"/>
    <p:sldId id="577" r:id="rId106"/>
    <p:sldId id="578" r:id="rId107"/>
    <p:sldId id="579" r:id="rId108"/>
    <p:sldId id="554" r:id="rId109"/>
    <p:sldId id="562" r:id="rId110"/>
    <p:sldId id="563" r:id="rId111"/>
    <p:sldId id="565" r:id="rId112"/>
    <p:sldId id="567" r:id="rId113"/>
    <p:sldId id="564" r:id="rId114"/>
    <p:sldId id="566" r:id="rId115"/>
    <p:sldId id="551" r:id="rId116"/>
    <p:sldId id="553" r:id="rId117"/>
    <p:sldId id="582" r:id="rId118"/>
  </p:sldIdLst>
  <p:sldSz cx="9144000" cy="6858000" type="screen4x3"/>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DBFF"/>
    <a:srgbClr val="FFFFCC"/>
    <a:srgbClr val="FFFFFF"/>
    <a:srgbClr val="CCECFF"/>
    <a:srgbClr val="FFCCCC"/>
    <a:srgbClr val="E6AF00"/>
    <a:srgbClr val="F3C9A7"/>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21" autoAdjust="0"/>
    <p:restoredTop sz="96606" autoAdjust="0"/>
  </p:normalViewPr>
  <p:slideViewPr>
    <p:cSldViewPr>
      <p:cViewPr varScale="1">
        <p:scale>
          <a:sx n="117" d="100"/>
          <a:sy n="117" d="100"/>
        </p:scale>
        <p:origin x="648" y="96"/>
      </p:cViewPr>
      <p:guideLst>
        <p:guide orient="horz" pos="2352"/>
        <p:guide pos="2880"/>
      </p:guideLst>
    </p:cSldViewPr>
  </p:slideViewPr>
  <p:notesTextViewPr>
    <p:cViewPr>
      <p:scale>
        <a:sx n="1" d="1"/>
        <a:sy n="1" d="1"/>
      </p:scale>
      <p:origin x="0" y="0"/>
    </p:cViewPr>
  </p:notesTextViewPr>
  <p:sorterViewPr>
    <p:cViewPr>
      <p:scale>
        <a:sx n="100" d="100"/>
        <a:sy n="100" d="100"/>
      </p:scale>
      <p:origin x="0" y="-600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slide" Target="slides/slide87.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13" Type="http://schemas.openxmlformats.org/officeDocument/2006/relationships/slide" Target="slides/slide105.xml"/><Relationship Id="rId118" Type="http://schemas.openxmlformats.org/officeDocument/2006/relationships/slide" Target="slides/slide110.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124"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notesMaster" Target="notesMasters/notesMaster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97313" y="0"/>
            <a:ext cx="2982912" cy="465138"/>
          </a:xfrm>
          <a:prstGeom prst="rect">
            <a:avLst/>
          </a:prstGeom>
        </p:spPr>
        <p:txBody>
          <a:bodyPr vert="horz" lIns="91440" tIns="45720" rIns="91440" bIns="45720" rtlCol="0"/>
          <a:lstStyle>
            <a:lvl1pPr algn="r">
              <a:defRPr sz="1200"/>
            </a:lvl1pPr>
          </a:lstStyle>
          <a:p>
            <a:fld id="{579914E0-997B-4C9A-8F9C-9D39CB61320B}" type="datetimeFigureOut">
              <a:rPr lang="en-US" smtClean="0"/>
              <a:t>3/15/2016</a:t>
            </a:fld>
            <a:endParaRPr lang="en-US"/>
          </a:p>
        </p:txBody>
      </p:sp>
      <p:sp>
        <p:nvSpPr>
          <p:cNvPr id="4" name="Footer Placeholder 3"/>
          <p:cNvSpPr>
            <a:spLocks noGrp="1"/>
          </p:cNvSpPr>
          <p:nvPr>
            <p:ph type="ftr" sz="quarter" idx="2"/>
          </p:nvPr>
        </p:nvSpPr>
        <p:spPr>
          <a:xfrm>
            <a:off x="0" y="8829675"/>
            <a:ext cx="2982913"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97313" y="8829675"/>
            <a:ext cx="2982912" cy="465138"/>
          </a:xfrm>
          <a:prstGeom prst="rect">
            <a:avLst/>
          </a:prstGeom>
        </p:spPr>
        <p:txBody>
          <a:bodyPr vert="horz" lIns="91440" tIns="45720" rIns="91440" bIns="45720" rtlCol="0" anchor="b"/>
          <a:lstStyle>
            <a:lvl1pPr algn="r">
              <a:defRPr sz="1200"/>
            </a:lvl1pPr>
          </a:lstStyle>
          <a:p>
            <a:fld id="{B5C9EE34-CBF4-44A3-B957-010FF6753D98}" type="slidenum">
              <a:rPr lang="en-US" smtClean="0"/>
              <a:t>‹#›</a:t>
            </a:fld>
            <a:endParaRPr lang="en-US"/>
          </a:p>
        </p:txBody>
      </p:sp>
    </p:spTree>
    <p:extLst>
      <p:ext uri="{BB962C8B-B14F-4D97-AF65-F5344CB8AC3E}">
        <p14:creationId xmlns:p14="http://schemas.microsoft.com/office/powerpoint/2010/main" val="3302691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vl1pPr>
          </a:lstStyle>
          <a:p>
            <a:fld id="{EDF9C6D8-913B-4B90-B8C0-6B21960DCF22}" type="datetimeFigureOut">
              <a:rPr lang="en-US" smtClean="0"/>
              <a:t>3/15/2016</a:t>
            </a:fld>
            <a:endParaRPr lang="en-US"/>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vl1pPr>
          </a:lstStyle>
          <a:p>
            <a:fld id="{60A3BF65-9A1F-499C-90EA-5C1D822E5A07}" type="slidenum">
              <a:rPr lang="en-US" smtClean="0"/>
              <a:t>‹#›</a:t>
            </a:fld>
            <a:endParaRPr lang="en-US"/>
          </a:p>
        </p:txBody>
      </p:sp>
    </p:spTree>
    <p:extLst>
      <p:ext uri="{BB962C8B-B14F-4D97-AF65-F5344CB8AC3E}">
        <p14:creationId xmlns:p14="http://schemas.microsoft.com/office/powerpoint/2010/main" val="166430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1516D89-033E-439A-B08A-8BA5E524DB1B}" type="slidenum">
              <a:rPr lang="en-US" smtClean="0">
                <a:solidFill>
                  <a:srgbClr val="000000"/>
                </a:solidFill>
              </a:rPr>
              <a:pPr/>
              <a:t>1</a:t>
            </a:fld>
            <a:endParaRPr lang="en-US" smtClean="0">
              <a:solidFill>
                <a:srgbClr val="000000"/>
              </a:solidFill>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681408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1516D89-033E-439A-B08A-8BA5E524DB1B}" type="slidenum">
              <a:rPr lang="en-US" smtClean="0">
                <a:solidFill>
                  <a:srgbClr val="000000"/>
                </a:solidFill>
              </a:rPr>
              <a:pPr/>
              <a:t>13</a:t>
            </a:fld>
            <a:endParaRPr lang="en-US" smtClean="0">
              <a:solidFill>
                <a:srgbClr val="000000"/>
              </a:solidFill>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041855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1516D89-033E-439A-B08A-8BA5E524DB1B}" type="slidenum">
              <a:rPr lang="en-US" smtClean="0">
                <a:solidFill>
                  <a:srgbClr val="000000"/>
                </a:solidFill>
              </a:rPr>
              <a:pPr/>
              <a:t>19</a:t>
            </a:fld>
            <a:endParaRPr lang="en-US" smtClean="0">
              <a:solidFill>
                <a:srgbClr val="000000"/>
              </a:solidFill>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177748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7" tIns="46219" rIns="92437" bIns="46219"/>
          <a:lstStyle/>
          <a:p>
            <a:endParaRPr lang="en-US" dirty="0" smtClean="0"/>
          </a:p>
        </p:txBody>
      </p:sp>
      <p:sp>
        <p:nvSpPr>
          <p:cNvPr id="60420" name="Slide Number Placeholder 3"/>
          <p:cNvSpPr txBox="1">
            <a:spLocks noGrp="1"/>
          </p:cNvSpPr>
          <p:nvPr/>
        </p:nvSpPr>
        <p:spPr bwMode="auto">
          <a:xfrm>
            <a:off x="3897902" y="8830663"/>
            <a:ext cx="2982418" cy="464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7" tIns="46219" rIns="92437" bIns="46219" anchor="b"/>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lgn="r" eaLnBrk="1" hangingPunct="1"/>
            <a:fld id="{DCE07BC8-2BB5-4F4C-B3A2-BCFA95665938}" type="slidenum">
              <a:rPr lang="en-US" sz="1200"/>
              <a:pPr algn="r" eaLnBrk="1" hangingPunct="1"/>
              <a:t>31</a:t>
            </a:fld>
            <a:endParaRPr lang="en-US" sz="1200" dirty="0"/>
          </a:p>
        </p:txBody>
      </p:sp>
    </p:spTree>
    <p:extLst>
      <p:ext uri="{BB962C8B-B14F-4D97-AF65-F5344CB8AC3E}">
        <p14:creationId xmlns:p14="http://schemas.microsoft.com/office/powerpoint/2010/main" val="3774382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7" tIns="46219" rIns="92437" bIns="46219"/>
          <a:lstStyle/>
          <a:p>
            <a:endParaRPr lang="en-US" dirty="0" smtClean="0"/>
          </a:p>
        </p:txBody>
      </p:sp>
      <p:sp>
        <p:nvSpPr>
          <p:cNvPr id="60420" name="Slide Number Placeholder 3"/>
          <p:cNvSpPr txBox="1">
            <a:spLocks noGrp="1"/>
          </p:cNvSpPr>
          <p:nvPr/>
        </p:nvSpPr>
        <p:spPr bwMode="auto">
          <a:xfrm>
            <a:off x="3897902" y="8830663"/>
            <a:ext cx="2982418" cy="464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7" tIns="46219" rIns="92437" bIns="46219" anchor="b"/>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lgn="r" eaLnBrk="1" hangingPunct="1"/>
            <a:fld id="{DCE07BC8-2BB5-4F4C-B3A2-BCFA95665938}" type="slidenum">
              <a:rPr lang="en-US" sz="1200"/>
              <a:pPr algn="r" eaLnBrk="1" hangingPunct="1"/>
              <a:t>32</a:t>
            </a:fld>
            <a:endParaRPr lang="en-US" sz="1200" dirty="0"/>
          </a:p>
        </p:txBody>
      </p:sp>
    </p:spTree>
    <p:extLst>
      <p:ext uri="{BB962C8B-B14F-4D97-AF65-F5344CB8AC3E}">
        <p14:creationId xmlns:p14="http://schemas.microsoft.com/office/powerpoint/2010/main" val="1383901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7" tIns="46219" rIns="92437" bIns="46219"/>
          <a:lstStyle/>
          <a:p>
            <a:endParaRPr lang="en-US" dirty="0" smtClean="0"/>
          </a:p>
        </p:txBody>
      </p:sp>
      <p:sp>
        <p:nvSpPr>
          <p:cNvPr id="60420" name="Slide Number Placeholder 3"/>
          <p:cNvSpPr txBox="1">
            <a:spLocks noGrp="1"/>
          </p:cNvSpPr>
          <p:nvPr/>
        </p:nvSpPr>
        <p:spPr bwMode="auto">
          <a:xfrm>
            <a:off x="3897902" y="8830663"/>
            <a:ext cx="2982418" cy="464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7" tIns="46219" rIns="92437" bIns="46219" anchor="b"/>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lgn="r" eaLnBrk="1" hangingPunct="1"/>
            <a:fld id="{DCE07BC8-2BB5-4F4C-B3A2-BCFA95665938}" type="slidenum">
              <a:rPr lang="en-US" sz="1200"/>
              <a:pPr algn="r" eaLnBrk="1" hangingPunct="1"/>
              <a:t>34</a:t>
            </a:fld>
            <a:endParaRPr lang="en-US" sz="1200" dirty="0"/>
          </a:p>
        </p:txBody>
      </p:sp>
    </p:spTree>
    <p:extLst>
      <p:ext uri="{BB962C8B-B14F-4D97-AF65-F5344CB8AC3E}">
        <p14:creationId xmlns:p14="http://schemas.microsoft.com/office/powerpoint/2010/main" val="1399022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7" tIns="46219" rIns="92437" bIns="46219"/>
          <a:lstStyle/>
          <a:p>
            <a:endParaRPr lang="en-US" dirty="0" smtClean="0"/>
          </a:p>
        </p:txBody>
      </p:sp>
      <p:sp>
        <p:nvSpPr>
          <p:cNvPr id="60420" name="Slide Number Placeholder 3"/>
          <p:cNvSpPr txBox="1">
            <a:spLocks noGrp="1"/>
          </p:cNvSpPr>
          <p:nvPr/>
        </p:nvSpPr>
        <p:spPr bwMode="auto">
          <a:xfrm>
            <a:off x="3897902" y="8830663"/>
            <a:ext cx="2982418" cy="464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7" tIns="46219" rIns="92437" bIns="46219" anchor="b"/>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lgn="r" eaLnBrk="1" hangingPunct="1"/>
            <a:fld id="{DCE07BC8-2BB5-4F4C-B3A2-BCFA95665938}" type="slidenum">
              <a:rPr lang="en-US" sz="1200"/>
              <a:pPr algn="r" eaLnBrk="1" hangingPunct="1"/>
              <a:t>35</a:t>
            </a:fld>
            <a:endParaRPr lang="en-US" sz="1200" dirty="0"/>
          </a:p>
        </p:txBody>
      </p:sp>
    </p:spTree>
    <p:extLst>
      <p:ext uri="{BB962C8B-B14F-4D97-AF65-F5344CB8AC3E}">
        <p14:creationId xmlns:p14="http://schemas.microsoft.com/office/powerpoint/2010/main" val="2946666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ln/>
        </p:spPr>
      </p:sp>
      <p:sp>
        <p:nvSpPr>
          <p:cNvPr id="16387" name="Notes Placeholder 2"/>
          <p:cNvSpPr>
            <a:spLocks noGrp="1"/>
          </p:cNvSpPr>
          <p:nvPr>
            <p:ph type="body" idx="1"/>
          </p:nvPr>
        </p:nvSpPr>
        <p:spPr>
          <a:noFill/>
        </p:spPr>
        <p:txBody>
          <a:bodyPr/>
          <a:lstStyle/>
          <a:p>
            <a:r>
              <a:rPr lang="en-US" altLang="en-US" smtClean="0">
                <a:latin typeface="Arial" panose="020B0604020202020204" pitchFamily="34" charset="0"/>
              </a:rPr>
              <a:t>Fix all images; Sheryl commented too small to read</a:t>
            </a:r>
          </a:p>
          <a:p>
            <a:endParaRPr lang="en-US" altLang="en-US" smtClean="0">
              <a:latin typeface="Arial" panose="020B0604020202020204" pitchFamily="34" charset="0"/>
            </a:endParaRPr>
          </a:p>
        </p:txBody>
      </p:sp>
      <p:sp>
        <p:nvSpPr>
          <p:cNvPr id="16388" name="Slide Number Placeholder 3"/>
          <p:cNvSpPr>
            <a:spLocks noGrp="1"/>
          </p:cNvSpPr>
          <p:nvPr>
            <p:ph type="sldNum" sz="quarter" idx="5"/>
          </p:nvPr>
        </p:nvSpPr>
        <p:spPr>
          <a:noFill/>
        </p:spPr>
        <p:txBody>
          <a:bodyPr/>
          <a:lstStyle>
            <a:lvl1pPr defTabSz="930275" eaLnBrk="0" hangingPunct="0">
              <a:spcBef>
                <a:spcPct val="30000"/>
              </a:spcBef>
              <a:defRPr sz="1200">
                <a:solidFill>
                  <a:schemeClr val="tx1"/>
                </a:solidFill>
                <a:latin typeface="Arial" panose="020B0604020202020204" pitchFamily="34" charset="0"/>
              </a:defRPr>
            </a:lvl1pPr>
            <a:lvl2pPr marL="742950" indent="-285750" defTabSz="930275" eaLnBrk="0" hangingPunct="0">
              <a:spcBef>
                <a:spcPct val="30000"/>
              </a:spcBef>
              <a:defRPr sz="1200">
                <a:solidFill>
                  <a:schemeClr val="tx1"/>
                </a:solidFill>
                <a:latin typeface="Arial" panose="020B0604020202020204" pitchFamily="34" charset="0"/>
              </a:defRPr>
            </a:lvl2pPr>
            <a:lvl3pPr marL="1143000" indent="-228600" defTabSz="930275" eaLnBrk="0" hangingPunct="0">
              <a:spcBef>
                <a:spcPct val="30000"/>
              </a:spcBef>
              <a:defRPr sz="1200">
                <a:solidFill>
                  <a:schemeClr val="tx1"/>
                </a:solidFill>
                <a:latin typeface="Arial" panose="020B0604020202020204" pitchFamily="34" charset="0"/>
              </a:defRPr>
            </a:lvl3pPr>
            <a:lvl4pPr marL="1600200" indent="-228600" defTabSz="930275" eaLnBrk="0" hangingPunct="0">
              <a:spcBef>
                <a:spcPct val="30000"/>
              </a:spcBef>
              <a:defRPr sz="1200">
                <a:solidFill>
                  <a:schemeClr val="tx1"/>
                </a:solidFill>
                <a:latin typeface="Arial" panose="020B0604020202020204" pitchFamily="34" charset="0"/>
              </a:defRPr>
            </a:lvl4pPr>
            <a:lvl5pPr marL="2057400" indent="-228600" defTabSz="930275" eaLnBrk="0" hangingPunct="0">
              <a:spcBef>
                <a:spcPct val="30000"/>
              </a:spcBef>
              <a:defRPr sz="1200">
                <a:solidFill>
                  <a:schemeClr val="tx1"/>
                </a:solidFill>
                <a:latin typeface="Arial" panose="020B0604020202020204" pitchFamily="34" charset="0"/>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FDD5959A-CEC2-4A47-AA14-E7002E217097}" type="slidenum">
              <a:rPr lang="en-US" altLang="en-US"/>
              <a:pPr eaLnBrk="1" hangingPunct="1">
                <a:spcBef>
                  <a:spcPct val="0"/>
                </a:spcBef>
              </a:pPr>
              <a:t>36</a:t>
            </a:fld>
            <a:endParaRPr lang="en-US" altLang="en-US"/>
          </a:p>
        </p:txBody>
      </p:sp>
    </p:spTree>
    <p:extLst>
      <p:ext uri="{BB962C8B-B14F-4D97-AF65-F5344CB8AC3E}">
        <p14:creationId xmlns:p14="http://schemas.microsoft.com/office/powerpoint/2010/main" val="3420986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1516D89-033E-439A-B08A-8BA5E524DB1B}" type="slidenum">
              <a:rPr lang="en-US" smtClean="0">
                <a:solidFill>
                  <a:srgbClr val="000000"/>
                </a:solidFill>
              </a:rPr>
              <a:pPr/>
              <a:t>37</a:t>
            </a:fld>
            <a:endParaRPr lang="en-US" smtClean="0">
              <a:solidFill>
                <a:srgbClr val="000000"/>
              </a:solidFill>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4259798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1516D89-033E-439A-B08A-8BA5E524DB1B}" type="slidenum">
              <a:rPr lang="en-US" smtClean="0">
                <a:solidFill>
                  <a:srgbClr val="000000"/>
                </a:solidFill>
              </a:rPr>
              <a:pPr/>
              <a:t>42</a:t>
            </a:fld>
            <a:endParaRPr lang="en-US" smtClean="0">
              <a:solidFill>
                <a:srgbClr val="000000"/>
              </a:solidFill>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831161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defTabSz="930275">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3027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30275">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30275">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30275">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4D6C3680-20A7-4CD9-9057-D8DF1B7E0A56}" type="slidenum">
              <a:rPr lang="en-US" altLang="en-US">
                <a:solidFill>
                  <a:srgbClr val="000000"/>
                </a:solidFill>
              </a:rPr>
              <a:pPr>
                <a:spcBef>
                  <a:spcPct val="0"/>
                </a:spcBef>
              </a:pPr>
              <a:t>47</a:t>
            </a:fld>
            <a:endParaRPr lang="en-US" altLang="en-US">
              <a:solidFill>
                <a:srgbClr val="000000"/>
              </a:solidFill>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p>
        </p:txBody>
      </p:sp>
    </p:spTree>
    <p:extLst>
      <p:ext uri="{BB962C8B-B14F-4D97-AF65-F5344CB8AC3E}">
        <p14:creationId xmlns:p14="http://schemas.microsoft.com/office/powerpoint/2010/main" val="2543115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Limited: by the (availability/testability/in-scope</a:t>
            </a:r>
            <a:r>
              <a:rPr lang="en-US" baseline="0" dirty="0" smtClean="0"/>
              <a:t> for this)</a:t>
            </a:r>
            <a:r>
              <a:rPr lang="en-US" dirty="0" smtClean="0"/>
              <a:t> of functional requirements; time/resources</a:t>
            </a:r>
            <a:endParaRPr lang="en-US" dirty="0"/>
          </a:p>
        </p:txBody>
      </p:sp>
      <p:sp>
        <p:nvSpPr>
          <p:cNvPr id="4" name="Slide Number Placeholder 3"/>
          <p:cNvSpPr>
            <a:spLocks noGrp="1"/>
          </p:cNvSpPr>
          <p:nvPr>
            <p:ph type="sldNum" sz="quarter" idx="10"/>
          </p:nvPr>
        </p:nvSpPr>
        <p:spPr/>
        <p:txBody>
          <a:bodyPr/>
          <a:lstStyle/>
          <a:p>
            <a:fld id="{60A3BF65-9A1F-499C-90EA-5C1D822E5A07}" type="slidenum">
              <a:rPr lang="en-US" smtClean="0"/>
              <a:t>2</a:t>
            </a:fld>
            <a:endParaRPr lang="en-US"/>
          </a:p>
        </p:txBody>
      </p:sp>
    </p:spTree>
    <p:extLst>
      <p:ext uri="{BB962C8B-B14F-4D97-AF65-F5344CB8AC3E}">
        <p14:creationId xmlns:p14="http://schemas.microsoft.com/office/powerpoint/2010/main" val="3447793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a:ln/>
        </p:spPr>
      </p:sp>
      <p:sp>
        <p:nvSpPr>
          <p:cNvPr id="4301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a typeface="ＭＳ Ｐゴシック" panose="020B0600070205080204" pitchFamily="34" charset="-128"/>
            </a:endParaRPr>
          </a:p>
        </p:txBody>
      </p:sp>
      <p:sp>
        <p:nvSpPr>
          <p:cNvPr id="43012" name="Slide Number Placeholder 3"/>
          <p:cNvSpPr>
            <a:spLocks noGrp="1"/>
          </p:cNvSpPr>
          <p:nvPr>
            <p:ph type="sldNum" sz="quarter" idx="5"/>
          </p:nvPr>
        </p:nvSpPr>
        <p:spPr>
          <a:noFill/>
        </p:spPr>
        <p:txBody>
          <a:bodyPr/>
          <a:lstStyle>
            <a:lvl1pPr defTabSz="930275">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3027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30275">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30275">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30275">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53620F7A-88BD-40F3-9AAB-E70F7CB488F4}" type="slidenum">
              <a:rPr lang="en-US" altLang="en-US">
                <a:solidFill>
                  <a:srgbClr val="000000"/>
                </a:solidFill>
              </a:rPr>
              <a:pPr>
                <a:spcBef>
                  <a:spcPct val="0"/>
                </a:spcBef>
              </a:pPr>
              <a:t>48</a:t>
            </a:fld>
            <a:endParaRPr lang="en-US" altLang="en-US">
              <a:solidFill>
                <a:srgbClr val="000000"/>
              </a:solidFill>
            </a:endParaRPr>
          </a:p>
        </p:txBody>
      </p:sp>
    </p:spTree>
    <p:extLst>
      <p:ext uri="{BB962C8B-B14F-4D97-AF65-F5344CB8AC3E}">
        <p14:creationId xmlns:p14="http://schemas.microsoft.com/office/powerpoint/2010/main" val="623368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1516D89-033E-439A-B08A-8BA5E524DB1B}" type="slidenum">
              <a:rPr lang="en-US" smtClean="0">
                <a:solidFill>
                  <a:srgbClr val="000000"/>
                </a:solidFill>
              </a:rPr>
              <a:pPr/>
              <a:t>53</a:t>
            </a:fld>
            <a:endParaRPr lang="en-US" smtClean="0">
              <a:solidFill>
                <a:srgbClr val="000000"/>
              </a:solidFill>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554402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0B9C26A-3399-4C27-9685-1D8F080E1509}" type="slidenum">
              <a:rPr lang="en-US" smtClean="0">
                <a:solidFill>
                  <a:prstClr val="black"/>
                </a:solidFill>
              </a:rPr>
              <a:pPr>
                <a:defRPr/>
              </a:pPr>
              <a:t>59</a:t>
            </a:fld>
            <a:endParaRPr lang="en-US">
              <a:solidFill>
                <a:prstClr val="black"/>
              </a:solidFill>
            </a:endParaRPr>
          </a:p>
        </p:txBody>
      </p:sp>
    </p:spTree>
    <p:extLst>
      <p:ext uri="{BB962C8B-B14F-4D97-AF65-F5344CB8AC3E}">
        <p14:creationId xmlns:p14="http://schemas.microsoft.com/office/powerpoint/2010/main" val="2566619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0B9C26A-3399-4C27-9685-1D8F080E1509}" type="slidenum">
              <a:rPr lang="en-US" smtClean="0">
                <a:solidFill>
                  <a:prstClr val="black"/>
                </a:solidFill>
              </a:rPr>
              <a:pPr>
                <a:defRPr/>
              </a:pPr>
              <a:t>76</a:t>
            </a:fld>
            <a:endParaRPr lang="en-US">
              <a:solidFill>
                <a:prstClr val="black"/>
              </a:solidFill>
            </a:endParaRPr>
          </a:p>
        </p:txBody>
      </p:sp>
    </p:spTree>
    <p:extLst>
      <p:ext uri="{BB962C8B-B14F-4D97-AF65-F5344CB8AC3E}">
        <p14:creationId xmlns:p14="http://schemas.microsoft.com/office/powerpoint/2010/main" val="4225079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1516D89-033E-439A-B08A-8BA5E524DB1B}" type="slidenum">
              <a:rPr lang="en-US" smtClean="0">
                <a:solidFill>
                  <a:srgbClr val="000000"/>
                </a:solidFill>
              </a:rPr>
              <a:pPr/>
              <a:t>86</a:t>
            </a:fld>
            <a:endParaRPr lang="en-US" smtClean="0">
              <a:solidFill>
                <a:srgbClr val="000000"/>
              </a:solidFill>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363790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1516D89-033E-439A-B08A-8BA5E524DB1B}" type="slidenum">
              <a:rPr lang="en-US" smtClean="0">
                <a:solidFill>
                  <a:srgbClr val="000000"/>
                </a:solidFill>
              </a:rPr>
              <a:pPr/>
              <a:t>88</a:t>
            </a:fld>
            <a:endParaRPr lang="en-US" smtClean="0">
              <a:solidFill>
                <a:srgbClr val="000000"/>
              </a:solidFill>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158744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71450" indent="-171450">
              <a:buFontTx/>
              <a:buChar char="-"/>
              <a:defRPr/>
            </a:pPr>
            <a:r>
              <a:rPr lang="es-PR" altLang="en-US" dirty="0" smtClean="0">
                <a:ea typeface="+mn-ea"/>
                <a:cs typeface="+mn-cs"/>
              </a:rPr>
              <a:t>Main web page</a:t>
            </a:r>
          </a:p>
          <a:p>
            <a:pPr marL="171450" indent="-171450">
              <a:buFontTx/>
              <a:buChar char="-"/>
              <a:defRPr/>
            </a:pPr>
            <a:r>
              <a:rPr lang="es-PR" altLang="en-US" dirty="0" smtClean="0">
                <a:ea typeface="+mn-ea"/>
                <a:cs typeface="+mn-cs"/>
              </a:rPr>
              <a:t>Has link to SOAP endpoint</a:t>
            </a:r>
          </a:p>
          <a:p>
            <a:pPr marL="171450" indent="-171450">
              <a:buFontTx/>
              <a:buChar char="-"/>
              <a:defRPr/>
            </a:pPr>
            <a:endParaRPr lang="es-PR" altLang="en-US" dirty="0" smtClean="0">
              <a:ea typeface="+mn-ea"/>
              <a:cs typeface="+mn-cs"/>
            </a:endParaRPr>
          </a:p>
          <a:p>
            <a:pPr marL="171450" indent="-171450">
              <a:buFontTx/>
              <a:buChar char="-"/>
              <a:defRPr/>
            </a:pPr>
            <a:endParaRPr lang="es-PR" altLang="en-US" dirty="0" smtClean="0">
              <a:ea typeface="+mn-ea"/>
              <a:cs typeface="+mn-cs"/>
            </a:endParaRPr>
          </a:p>
        </p:txBody>
      </p:sp>
      <p:sp>
        <p:nvSpPr>
          <p:cNvPr id="61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defTabSz="922338"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defTabSz="922338"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defTabSz="922338"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defTabSz="922338"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defTabSz="9223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defTabSz="9223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defTabSz="9223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defTabSz="9223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fld id="{07B55731-E582-4FA9-86BE-C65898CDD155}" type="slidenum">
              <a:rPr lang="en-US" altLang="en-US" sz="1200" b="0">
                <a:solidFill>
                  <a:srgbClr val="000000"/>
                </a:solidFill>
              </a:rPr>
              <a:pPr eaLnBrk="1" hangingPunct="1"/>
              <a:t>89</a:t>
            </a:fld>
            <a:endParaRPr lang="en-US" altLang="en-US" sz="1200" b="0">
              <a:solidFill>
                <a:srgbClr val="000000"/>
              </a:solidFill>
            </a:endParaRPr>
          </a:p>
        </p:txBody>
      </p:sp>
    </p:spTree>
    <p:extLst>
      <p:ext uri="{BB962C8B-B14F-4D97-AF65-F5344CB8AC3E}">
        <p14:creationId xmlns:p14="http://schemas.microsoft.com/office/powerpoint/2010/main" val="3689113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71450" indent="-171450">
              <a:buFontTx/>
              <a:buChar char="-"/>
            </a:pPr>
            <a:endParaRPr lang="es-PR" altLang="en-US" smtClean="0">
              <a:latin typeface="Arial" panose="020B0604020202020204" pitchFamily="34" charset="0"/>
              <a:ea typeface="ＭＳ Ｐゴシック" panose="020B0600070205080204" pitchFamily="34" charset="-128"/>
            </a:endParaRPr>
          </a:p>
          <a:p>
            <a:pPr marL="171450" indent="-171450">
              <a:buFontTx/>
              <a:buChar char="-"/>
            </a:pPr>
            <a:r>
              <a:rPr lang="es-PR" altLang="en-US" smtClean="0">
                <a:latin typeface="Arial" panose="020B0604020202020204" pitchFamily="34" charset="0"/>
                <a:ea typeface="ＭＳ Ｐゴシック" panose="020B0600070205080204" pitchFamily="34" charset="-128"/>
              </a:rPr>
              <a:t>A web service “wrapper” to our latest validation engine(s)</a:t>
            </a:r>
          </a:p>
          <a:p>
            <a:pPr marL="171450" indent="-171450">
              <a:buFontTx/>
              <a:buChar char="-"/>
            </a:pPr>
            <a:r>
              <a:rPr lang="es-PR" altLang="en-US" smtClean="0">
                <a:latin typeface="Arial" panose="020B0604020202020204" pitchFamily="34" charset="0"/>
                <a:ea typeface="ＭＳ Ｐゴシック" panose="020B0600070205080204" pitchFamily="34" charset="-128"/>
              </a:rPr>
              <a:t>Callable by any application as a SOAP-based  web service</a:t>
            </a:r>
          </a:p>
          <a:p>
            <a:pPr marL="171450" indent="-171450">
              <a:buFontTx/>
              <a:buChar char="-"/>
            </a:pPr>
            <a:r>
              <a:rPr lang="es-PR" altLang="en-US" smtClean="0">
                <a:latin typeface="Arial" panose="020B0604020202020204" pitchFamily="34" charset="0"/>
                <a:ea typeface="ＭＳ Ｐゴシック" panose="020B0600070205080204" pitchFamily="34" charset="-128"/>
              </a:rPr>
              <a:t>Web page (shown on next slide) includes WSDL, docs, example client, and WAR file</a:t>
            </a:r>
          </a:p>
          <a:p>
            <a:pPr marL="171450" indent="-171450">
              <a:buFontTx/>
              <a:buChar char="-"/>
            </a:pPr>
            <a:r>
              <a:rPr lang="es-PR" altLang="en-US" smtClean="0">
                <a:latin typeface="Arial" panose="020B0604020202020204" pitchFamily="34" charset="0"/>
                <a:ea typeface="ＭＳ Ｐゴシック" panose="020B0600070205080204" pitchFamily="34" charset="-128"/>
              </a:rPr>
              <a:t>Inputs may specify use of pre-loaded profiles and value sets, or user-defined “resources”</a:t>
            </a:r>
          </a:p>
          <a:p>
            <a:pPr marL="171450" indent="-171450">
              <a:buFontTx/>
              <a:buChar char="-"/>
            </a:pPr>
            <a:r>
              <a:rPr lang="es-PR" altLang="en-US" smtClean="0">
                <a:latin typeface="Arial" panose="020B0604020202020204" pitchFamily="34" charset="0"/>
                <a:ea typeface="ＭＳ Ｐゴシック" panose="020B0600070205080204" pitchFamily="34" charset="-128"/>
              </a:rPr>
              <a:t>Produces an XML validation report for each message</a:t>
            </a:r>
          </a:p>
          <a:p>
            <a:pPr marL="171450" indent="-171450"/>
            <a:endParaRPr lang="es-PR" altLang="en-US" smtClean="0">
              <a:latin typeface="Arial" panose="020B0604020202020204" pitchFamily="34" charset="0"/>
              <a:ea typeface="ＭＳ Ｐゴシック" panose="020B0600070205080204" pitchFamily="34" charset="-128"/>
            </a:endParaRPr>
          </a:p>
          <a:p>
            <a:pPr marL="171450" indent="-171450">
              <a:buFontTx/>
              <a:buChar char="-"/>
            </a:pPr>
            <a:endParaRPr lang="es-PR" altLang="en-US" smtClean="0">
              <a:latin typeface="Arial" panose="020B0604020202020204" pitchFamily="34" charset="0"/>
              <a:ea typeface="ＭＳ Ｐゴシック" panose="020B0600070205080204" pitchFamily="34" charset="-128"/>
            </a:endParaRPr>
          </a:p>
        </p:txBody>
      </p:sp>
      <p:sp>
        <p:nvSpPr>
          <p:cNvPr id="81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defTabSz="922338"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defTabSz="922338"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defTabSz="922338"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defTabSz="922338"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defTabSz="9223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defTabSz="9223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defTabSz="9223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defTabSz="9223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fld id="{2C1AB968-BCF5-447D-81A4-E4FE63949A87}" type="slidenum">
              <a:rPr lang="en-US" altLang="en-US" sz="1200" b="0">
                <a:solidFill>
                  <a:srgbClr val="000000"/>
                </a:solidFill>
              </a:rPr>
              <a:pPr eaLnBrk="1" hangingPunct="1"/>
              <a:t>90</a:t>
            </a:fld>
            <a:endParaRPr lang="en-US" altLang="en-US" sz="1200" b="0">
              <a:solidFill>
                <a:srgbClr val="000000"/>
              </a:solidFill>
            </a:endParaRPr>
          </a:p>
        </p:txBody>
      </p:sp>
    </p:spTree>
    <p:extLst>
      <p:ext uri="{BB962C8B-B14F-4D97-AF65-F5344CB8AC3E}">
        <p14:creationId xmlns:p14="http://schemas.microsoft.com/office/powerpoint/2010/main" val="3910717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71450" indent="-171450">
              <a:buFontTx/>
              <a:buChar char="-"/>
              <a:defRPr/>
            </a:pPr>
            <a:r>
              <a:rPr lang="es-PR" altLang="en-US" smtClean="0"/>
              <a:t>Documentation </a:t>
            </a:r>
            <a:r>
              <a:rPr lang="es-PR" altLang="en-US" dirty="0" smtClean="0"/>
              <a:t>tab</a:t>
            </a:r>
          </a:p>
          <a:p>
            <a:pPr marL="171450" indent="-171450">
              <a:buFontTx/>
              <a:buChar char="-"/>
              <a:defRPr/>
            </a:pPr>
            <a:r>
              <a:rPr lang="es-PR" altLang="en-US" dirty="0" smtClean="0"/>
              <a:t>Displays the pre-loaded resources</a:t>
            </a:r>
          </a:p>
          <a:p>
            <a:pPr marL="171450" indent="-171450">
              <a:buFontTx/>
              <a:buChar char="-"/>
              <a:defRPr/>
            </a:pPr>
            <a:r>
              <a:rPr lang="es-PR" altLang="en-US" dirty="0" smtClean="0"/>
              <a:t>Links to documentation, example code, and even an installable WAR file for those wanting to run the service locally</a:t>
            </a:r>
          </a:p>
          <a:p>
            <a:pPr marL="171450" indent="-171450">
              <a:buFontTx/>
              <a:buChar char="-"/>
              <a:defRPr/>
            </a:pPr>
            <a:endParaRPr lang="es-PR" altLang="en-US" dirty="0" smtClean="0"/>
          </a:p>
          <a:p>
            <a:pPr>
              <a:defRPr/>
            </a:pPr>
            <a:endParaRPr lang="es-PR" altLang="en-US" dirty="0" smtClean="0">
              <a:ea typeface="+mn-ea"/>
              <a:cs typeface="+mn-cs"/>
            </a:endParaRPr>
          </a:p>
          <a:p>
            <a:pPr marL="171450" indent="-171450">
              <a:buFontTx/>
              <a:buChar char="-"/>
              <a:defRPr/>
            </a:pPr>
            <a:endParaRPr lang="es-PR" altLang="en-US" dirty="0" smtClean="0">
              <a:ea typeface="+mn-ea"/>
              <a:cs typeface="+mn-cs"/>
            </a:endParaRPr>
          </a:p>
        </p:txBody>
      </p:sp>
      <p:sp>
        <p:nvSpPr>
          <p:cNvPr id="1024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defTabSz="922338"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defTabSz="922338"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defTabSz="922338"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defTabSz="922338"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defTabSz="9223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defTabSz="9223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defTabSz="9223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defTabSz="9223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fld id="{2217A70B-1A4F-4694-B125-DB3F304E141B}" type="slidenum">
              <a:rPr lang="en-US" altLang="en-US" sz="1200" b="0">
                <a:solidFill>
                  <a:srgbClr val="000000"/>
                </a:solidFill>
              </a:rPr>
              <a:pPr eaLnBrk="1" hangingPunct="1"/>
              <a:t>91</a:t>
            </a:fld>
            <a:endParaRPr lang="en-US" altLang="en-US" sz="1200" b="0">
              <a:solidFill>
                <a:srgbClr val="000000"/>
              </a:solidFill>
            </a:endParaRPr>
          </a:p>
        </p:txBody>
      </p:sp>
    </p:spTree>
    <p:extLst>
      <p:ext uri="{BB962C8B-B14F-4D97-AF65-F5344CB8AC3E}">
        <p14:creationId xmlns:p14="http://schemas.microsoft.com/office/powerpoint/2010/main" val="1742110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71450" indent="-171450">
              <a:buFontTx/>
              <a:buChar char="-"/>
              <a:defRPr/>
            </a:pPr>
            <a:r>
              <a:rPr lang="es-PR" altLang="en-US" smtClean="0"/>
              <a:t>Documentation </a:t>
            </a:r>
            <a:r>
              <a:rPr lang="es-PR" altLang="en-US" dirty="0" smtClean="0"/>
              <a:t>tab</a:t>
            </a:r>
          </a:p>
          <a:p>
            <a:pPr marL="171450" indent="-171450">
              <a:buFontTx/>
              <a:buChar char="-"/>
              <a:defRPr/>
            </a:pPr>
            <a:r>
              <a:rPr lang="es-PR" altLang="en-US" dirty="0" smtClean="0"/>
              <a:t>Displays the pre-loaded resources</a:t>
            </a:r>
          </a:p>
          <a:p>
            <a:pPr marL="171450" indent="-171450">
              <a:buFontTx/>
              <a:buChar char="-"/>
              <a:defRPr/>
            </a:pPr>
            <a:r>
              <a:rPr lang="es-PR" altLang="en-US" dirty="0" smtClean="0"/>
              <a:t>Links to documentation, example code, and even an installable WAR file for those wanting to run the service locally</a:t>
            </a:r>
          </a:p>
          <a:p>
            <a:pPr marL="171450" indent="-171450">
              <a:buFontTx/>
              <a:buChar char="-"/>
              <a:defRPr/>
            </a:pPr>
            <a:endParaRPr lang="es-PR" altLang="en-US" dirty="0" smtClean="0"/>
          </a:p>
          <a:p>
            <a:pPr>
              <a:defRPr/>
            </a:pPr>
            <a:endParaRPr lang="es-PR" altLang="en-US" dirty="0" smtClean="0">
              <a:ea typeface="+mn-ea"/>
              <a:cs typeface="+mn-cs"/>
            </a:endParaRPr>
          </a:p>
          <a:p>
            <a:pPr marL="171450" indent="-171450">
              <a:buFontTx/>
              <a:buChar char="-"/>
              <a:defRPr/>
            </a:pPr>
            <a:endParaRPr lang="es-PR" altLang="en-US" dirty="0" smtClean="0">
              <a:ea typeface="+mn-ea"/>
              <a:cs typeface="+mn-cs"/>
            </a:endParaRPr>
          </a:p>
        </p:txBody>
      </p:sp>
      <p:sp>
        <p:nvSpPr>
          <p:cNvPr id="122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defTabSz="922338"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defTabSz="922338"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defTabSz="922338"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defTabSz="922338"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defTabSz="9223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defTabSz="9223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defTabSz="9223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defTabSz="9223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fld id="{59A45E17-61B3-482F-8D79-12C0A5C28A42}" type="slidenum">
              <a:rPr lang="en-US" altLang="en-US" sz="1200" b="0">
                <a:solidFill>
                  <a:srgbClr val="000000"/>
                </a:solidFill>
              </a:rPr>
              <a:pPr eaLnBrk="1" hangingPunct="1"/>
              <a:t>92</a:t>
            </a:fld>
            <a:endParaRPr lang="en-US" altLang="en-US" sz="1200" b="0">
              <a:solidFill>
                <a:srgbClr val="000000"/>
              </a:solidFill>
            </a:endParaRPr>
          </a:p>
        </p:txBody>
      </p:sp>
    </p:spTree>
    <p:extLst>
      <p:ext uri="{BB962C8B-B14F-4D97-AF65-F5344CB8AC3E}">
        <p14:creationId xmlns:p14="http://schemas.microsoft.com/office/powerpoint/2010/main" val="3624588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Limited: by the (availability/testability/in-scope</a:t>
            </a:r>
            <a:r>
              <a:rPr lang="en-US" baseline="0" dirty="0" smtClean="0"/>
              <a:t> for this)</a:t>
            </a:r>
            <a:r>
              <a:rPr lang="en-US" dirty="0" smtClean="0"/>
              <a:t> of functional requirements; time/resources</a:t>
            </a:r>
            <a:endParaRPr lang="en-US" dirty="0"/>
          </a:p>
        </p:txBody>
      </p:sp>
      <p:sp>
        <p:nvSpPr>
          <p:cNvPr id="4" name="Slide Number Placeholder 3"/>
          <p:cNvSpPr>
            <a:spLocks noGrp="1"/>
          </p:cNvSpPr>
          <p:nvPr>
            <p:ph type="sldNum" sz="quarter" idx="10"/>
          </p:nvPr>
        </p:nvSpPr>
        <p:spPr/>
        <p:txBody>
          <a:bodyPr/>
          <a:lstStyle/>
          <a:p>
            <a:fld id="{60A3BF65-9A1F-499C-90EA-5C1D822E5A07}" type="slidenum">
              <a:rPr lang="en-US" smtClean="0"/>
              <a:t>4</a:t>
            </a:fld>
            <a:endParaRPr lang="en-US"/>
          </a:p>
        </p:txBody>
      </p:sp>
    </p:spTree>
    <p:extLst>
      <p:ext uri="{BB962C8B-B14F-4D97-AF65-F5344CB8AC3E}">
        <p14:creationId xmlns:p14="http://schemas.microsoft.com/office/powerpoint/2010/main" val="9276599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71450" indent="-171450">
              <a:buFontTx/>
              <a:buChar char="-"/>
              <a:defRPr/>
            </a:pPr>
            <a:r>
              <a:rPr lang="es-PR" altLang="en-US" smtClean="0"/>
              <a:t>Documentation </a:t>
            </a:r>
            <a:r>
              <a:rPr lang="es-PR" altLang="en-US" dirty="0" smtClean="0"/>
              <a:t>tab</a:t>
            </a:r>
          </a:p>
          <a:p>
            <a:pPr marL="171450" indent="-171450">
              <a:buFontTx/>
              <a:buChar char="-"/>
              <a:defRPr/>
            </a:pPr>
            <a:r>
              <a:rPr lang="es-PR" altLang="en-US" dirty="0" smtClean="0"/>
              <a:t>Displays the pre-loaded resources</a:t>
            </a:r>
          </a:p>
          <a:p>
            <a:pPr marL="171450" indent="-171450">
              <a:buFontTx/>
              <a:buChar char="-"/>
              <a:defRPr/>
            </a:pPr>
            <a:r>
              <a:rPr lang="es-PR" altLang="en-US" dirty="0" smtClean="0"/>
              <a:t>Links to documentation, example code, and even an installable WAR file for those wanting to run the service locally</a:t>
            </a:r>
          </a:p>
          <a:p>
            <a:pPr marL="171450" indent="-171450">
              <a:buFontTx/>
              <a:buChar char="-"/>
              <a:defRPr/>
            </a:pPr>
            <a:endParaRPr lang="es-PR" altLang="en-US" dirty="0" smtClean="0"/>
          </a:p>
          <a:p>
            <a:pPr>
              <a:defRPr/>
            </a:pPr>
            <a:endParaRPr lang="es-PR" altLang="en-US" dirty="0" smtClean="0">
              <a:ea typeface="+mn-ea"/>
              <a:cs typeface="+mn-cs"/>
            </a:endParaRPr>
          </a:p>
          <a:p>
            <a:pPr marL="171450" indent="-171450">
              <a:buFontTx/>
              <a:buChar char="-"/>
              <a:defRPr/>
            </a:pPr>
            <a:endParaRPr lang="es-PR" altLang="en-US" dirty="0" smtClean="0">
              <a:ea typeface="+mn-ea"/>
              <a:cs typeface="+mn-cs"/>
            </a:endParaRPr>
          </a:p>
        </p:txBody>
      </p:sp>
      <p:sp>
        <p:nvSpPr>
          <p:cNvPr id="1843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defTabSz="922338"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defTabSz="922338"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defTabSz="922338"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defTabSz="922338"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defTabSz="9223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defTabSz="9223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defTabSz="9223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defTabSz="9223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fld id="{8A772A70-8CFA-4022-8BDD-C5C306EF04C9}" type="slidenum">
              <a:rPr lang="en-US" altLang="en-US" sz="1200" b="0">
                <a:solidFill>
                  <a:srgbClr val="000000"/>
                </a:solidFill>
              </a:rPr>
              <a:pPr eaLnBrk="1" hangingPunct="1"/>
              <a:t>95</a:t>
            </a:fld>
            <a:endParaRPr lang="en-US" altLang="en-US" sz="1200" b="0">
              <a:solidFill>
                <a:srgbClr val="000000"/>
              </a:solidFill>
            </a:endParaRPr>
          </a:p>
        </p:txBody>
      </p:sp>
    </p:spTree>
    <p:extLst>
      <p:ext uri="{BB962C8B-B14F-4D97-AF65-F5344CB8AC3E}">
        <p14:creationId xmlns:p14="http://schemas.microsoft.com/office/powerpoint/2010/main" val="20064081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71450" indent="-171450">
              <a:buFontTx/>
              <a:buChar char="-"/>
            </a:pPr>
            <a:r>
              <a:rPr lang="es-PR" altLang="en-US" smtClean="0">
                <a:latin typeface="Arial" panose="020B0604020202020204" pitchFamily="34" charset="0"/>
                <a:ea typeface="ＭＳ Ｐゴシック" panose="020B0600070205080204" pitchFamily="34" charset="-128"/>
              </a:rPr>
              <a:t>HL7 V2 messages en route to IIS’s from Providers (hospitals, clinics, etc.) </a:t>
            </a:r>
            <a:r>
              <a:rPr lang="es-PR" altLang="en-US" b="1" smtClean="0">
                <a:latin typeface="Arial" panose="020B0604020202020204" pitchFamily="34" charset="0"/>
                <a:ea typeface="ＭＳ Ｐゴシック" panose="020B0600070205080204" pitchFamily="34" charset="-128"/>
              </a:rPr>
              <a:t>could</a:t>
            </a:r>
            <a:r>
              <a:rPr lang="es-PR" altLang="en-US" smtClean="0">
                <a:latin typeface="Arial" panose="020B0604020202020204" pitchFamily="34" charset="0"/>
                <a:ea typeface="ＭＳ Ｐゴシック" panose="020B0600070205080204" pitchFamily="34" charset="-128"/>
              </a:rPr>
              <a:t> be captured “in-line” and sent to the NIST EVS to produce error reports which are stored for later analysis</a:t>
            </a:r>
          </a:p>
          <a:p>
            <a:pPr marL="171450" indent="-171450">
              <a:buFontTx/>
              <a:buChar char="-"/>
            </a:pPr>
            <a:r>
              <a:rPr lang="es-PR" altLang="en-US" smtClean="0">
                <a:latin typeface="Arial" panose="020B0604020202020204" pitchFamily="34" charset="0"/>
                <a:ea typeface="ＭＳ Ｐゴシック" panose="020B0600070205080204" pitchFamily="34" charset="-128"/>
              </a:rPr>
              <a:t>The error reports and even the messages could be analyzed by tools (e.g. Those being developed by NIST) to identify trends, problem providers, common mistakes, etc.</a:t>
            </a:r>
          </a:p>
          <a:p>
            <a:pPr marL="171450" indent="-171450">
              <a:buFontTx/>
              <a:buChar char="-"/>
            </a:pPr>
            <a:r>
              <a:rPr lang="es-PR" altLang="en-US" smtClean="0">
                <a:latin typeface="Arial" panose="020B0604020202020204" pitchFamily="34" charset="0"/>
                <a:ea typeface="ＭＳ Ｐゴシック" panose="020B0600070205080204" pitchFamily="34" charset="-128"/>
              </a:rPr>
              <a:t>The NIST EVS currently utilizes both legacy (e.g. MU-2) and new HL7 V2 message validators</a:t>
            </a:r>
          </a:p>
          <a:p>
            <a:pPr marL="171450" indent="-171450">
              <a:buFontTx/>
              <a:buChar char="-"/>
            </a:pPr>
            <a:r>
              <a:rPr lang="es-PR" altLang="en-US" smtClean="0">
                <a:latin typeface="Arial" panose="020B0604020202020204" pitchFamily="34" charset="0"/>
                <a:ea typeface="ＭＳ Ｐゴシック" panose="020B0600070205080204" pitchFamily="34" charset="-128"/>
              </a:rPr>
              <a:t>In the near future the NIST EVS will utilize the DQA (data quality) validator</a:t>
            </a:r>
          </a:p>
          <a:p>
            <a:pPr marL="171450" indent="-171450">
              <a:buFontTx/>
              <a:buChar char="-"/>
            </a:pPr>
            <a:r>
              <a:rPr lang="es-PR" altLang="en-US" smtClean="0">
                <a:latin typeface="Arial" panose="020B0604020202020204" pitchFamily="34" charset="0"/>
                <a:ea typeface="ＭＳ Ｐゴシック" panose="020B0600070205080204" pitchFamily="34" charset="-128"/>
              </a:rPr>
              <a:t>All reports are produced in XML (in the near future there will be one XML report format for all validators)</a:t>
            </a:r>
          </a:p>
          <a:p>
            <a:pPr marL="171450" indent="-171450">
              <a:buFontTx/>
              <a:buChar char="-"/>
            </a:pPr>
            <a:r>
              <a:rPr lang="es-PR" altLang="en-US" smtClean="0">
                <a:latin typeface="Arial" panose="020B0604020202020204" pitchFamily="34" charset="0"/>
                <a:ea typeface="ＭＳ Ｐゴシック" panose="020B0600070205080204" pitchFamily="34" charset="-128"/>
              </a:rPr>
              <a:t>NIST has developed a prototype “bulk” analysis tool for analyzing sets of Validation Reports (i.e. Error analysis), as well as sets of messages (i.e. Data content analysis)</a:t>
            </a:r>
          </a:p>
          <a:p>
            <a:pPr marL="171450" indent="-171450">
              <a:buFontTx/>
              <a:buChar char="-"/>
            </a:pPr>
            <a:endParaRPr lang="es-PR" altLang="en-US" smtClean="0">
              <a:latin typeface="Arial" panose="020B0604020202020204" pitchFamily="34" charset="0"/>
              <a:ea typeface="ＭＳ Ｐゴシック" panose="020B0600070205080204" pitchFamily="34" charset="-128"/>
            </a:endParaRPr>
          </a:p>
          <a:p>
            <a:pPr marL="171450" indent="-171450">
              <a:buFontTx/>
              <a:buChar char="-"/>
            </a:pPr>
            <a:endParaRPr lang="es-PR" altLang="en-US" smtClean="0">
              <a:latin typeface="Arial" panose="020B0604020202020204" pitchFamily="34" charset="0"/>
              <a:ea typeface="ＭＳ Ｐゴシック" panose="020B0600070205080204" pitchFamily="34" charset="-128"/>
            </a:endParaRPr>
          </a:p>
        </p:txBody>
      </p:sp>
      <p:sp>
        <p:nvSpPr>
          <p:cNvPr id="2867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defTabSz="922338"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defTabSz="922338"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defTabSz="922338"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defTabSz="922338"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defTabSz="9223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defTabSz="9223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defTabSz="9223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defTabSz="9223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fld id="{C19861BC-4A85-44BE-AED1-ADFB6A0BBEAA}" type="slidenum">
              <a:rPr lang="en-US" altLang="en-US" sz="1200" b="0">
                <a:solidFill>
                  <a:srgbClr val="000000"/>
                </a:solidFill>
              </a:rPr>
              <a:pPr eaLnBrk="1" hangingPunct="1"/>
              <a:t>100</a:t>
            </a:fld>
            <a:endParaRPr lang="en-US" altLang="en-US" sz="1200" b="0">
              <a:solidFill>
                <a:srgbClr val="000000"/>
              </a:solidFill>
            </a:endParaRPr>
          </a:p>
        </p:txBody>
      </p:sp>
    </p:spTree>
    <p:extLst>
      <p:ext uri="{BB962C8B-B14F-4D97-AF65-F5344CB8AC3E}">
        <p14:creationId xmlns:p14="http://schemas.microsoft.com/office/powerpoint/2010/main" val="16054194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1516D89-033E-439A-B08A-8BA5E524DB1B}" type="slidenum">
              <a:rPr lang="en-US" smtClean="0">
                <a:solidFill>
                  <a:srgbClr val="000000"/>
                </a:solidFill>
              </a:rPr>
              <a:pPr/>
              <a:t>102</a:t>
            </a:fld>
            <a:endParaRPr lang="en-US" smtClean="0">
              <a:solidFill>
                <a:srgbClr val="000000"/>
              </a:solidFill>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457339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1516D89-033E-439A-B08A-8BA5E524DB1B}" type="slidenum">
              <a:rPr lang="en-US" smtClean="0">
                <a:solidFill>
                  <a:srgbClr val="000000"/>
                </a:solidFill>
              </a:rPr>
              <a:pPr/>
              <a:t>108</a:t>
            </a:fld>
            <a:endParaRPr lang="en-US" smtClean="0">
              <a:solidFill>
                <a:srgbClr val="000000"/>
              </a:solidFill>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2494769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1516D89-033E-439A-B08A-8BA5E524DB1B}" type="slidenum">
              <a:rPr lang="en-US" smtClean="0">
                <a:solidFill>
                  <a:srgbClr val="000000"/>
                </a:solidFill>
              </a:rPr>
              <a:pPr/>
              <a:t>110</a:t>
            </a:fld>
            <a:endParaRPr lang="en-US" smtClean="0">
              <a:solidFill>
                <a:srgbClr val="000000"/>
              </a:solidFill>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301688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Limited: by the (availability/testability/in-scope</a:t>
            </a:r>
            <a:r>
              <a:rPr lang="en-US" baseline="0" dirty="0" smtClean="0"/>
              <a:t> for this)</a:t>
            </a:r>
            <a:r>
              <a:rPr lang="en-US" dirty="0" smtClean="0"/>
              <a:t> of functional requirements; time/resources</a:t>
            </a:r>
            <a:endParaRPr lang="en-US" dirty="0"/>
          </a:p>
        </p:txBody>
      </p:sp>
      <p:sp>
        <p:nvSpPr>
          <p:cNvPr id="4" name="Slide Number Placeholder 3"/>
          <p:cNvSpPr>
            <a:spLocks noGrp="1"/>
          </p:cNvSpPr>
          <p:nvPr>
            <p:ph type="sldNum" sz="quarter" idx="10"/>
          </p:nvPr>
        </p:nvSpPr>
        <p:spPr/>
        <p:txBody>
          <a:bodyPr/>
          <a:lstStyle/>
          <a:p>
            <a:fld id="{60A3BF65-9A1F-499C-90EA-5C1D822E5A07}" type="slidenum">
              <a:rPr lang="en-US" smtClean="0"/>
              <a:t>5</a:t>
            </a:fld>
            <a:endParaRPr lang="en-US"/>
          </a:p>
        </p:txBody>
      </p:sp>
    </p:spTree>
    <p:extLst>
      <p:ext uri="{BB962C8B-B14F-4D97-AF65-F5344CB8AC3E}">
        <p14:creationId xmlns:p14="http://schemas.microsoft.com/office/powerpoint/2010/main" val="1884752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Limited: by the (availability/testability/in-scope</a:t>
            </a:r>
            <a:r>
              <a:rPr lang="en-US" baseline="0" dirty="0" smtClean="0"/>
              <a:t> for this)</a:t>
            </a:r>
            <a:r>
              <a:rPr lang="en-US" dirty="0" smtClean="0"/>
              <a:t> of functional requirements; time/resources</a:t>
            </a:r>
            <a:endParaRPr lang="en-US" dirty="0"/>
          </a:p>
        </p:txBody>
      </p:sp>
      <p:sp>
        <p:nvSpPr>
          <p:cNvPr id="4" name="Slide Number Placeholder 3"/>
          <p:cNvSpPr>
            <a:spLocks noGrp="1"/>
          </p:cNvSpPr>
          <p:nvPr>
            <p:ph type="sldNum" sz="quarter" idx="10"/>
          </p:nvPr>
        </p:nvSpPr>
        <p:spPr/>
        <p:txBody>
          <a:bodyPr/>
          <a:lstStyle/>
          <a:p>
            <a:fld id="{60A3BF65-9A1F-499C-90EA-5C1D822E5A07}" type="slidenum">
              <a:rPr lang="en-US" smtClean="0"/>
              <a:t>6</a:t>
            </a:fld>
            <a:endParaRPr lang="en-US"/>
          </a:p>
        </p:txBody>
      </p:sp>
    </p:spTree>
    <p:extLst>
      <p:ext uri="{BB962C8B-B14F-4D97-AF65-F5344CB8AC3E}">
        <p14:creationId xmlns:p14="http://schemas.microsoft.com/office/powerpoint/2010/main" val="3900849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Limited: by the (availability/testability/in-scope</a:t>
            </a:r>
            <a:r>
              <a:rPr lang="en-US" baseline="0" dirty="0" smtClean="0"/>
              <a:t> for this)</a:t>
            </a:r>
            <a:r>
              <a:rPr lang="en-US" dirty="0" smtClean="0"/>
              <a:t> of functional requirements; time/resources</a:t>
            </a:r>
            <a:endParaRPr lang="en-US" dirty="0"/>
          </a:p>
        </p:txBody>
      </p:sp>
      <p:sp>
        <p:nvSpPr>
          <p:cNvPr id="4" name="Slide Number Placeholder 3"/>
          <p:cNvSpPr>
            <a:spLocks noGrp="1"/>
          </p:cNvSpPr>
          <p:nvPr>
            <p:ph type="sldNum" sz="quarter" idx="10"/>
          </p:nvPr>
        </p:nvSpPr>
        <p:spPr/>
        <p:txBody>
          <a:bodyPr/>
          <a:lstStyle/>
          <a:p>
            <a:fld id="{60A3BF65-9A1F-499C-90EA-5C1D822E5A07}" type="slidenum">
              <a:rPr lang="en-US" smtClean="0"/>
              <a:t>7</a:t>
            </a:fld>
            <a:endParaRPr lang="en-US"/>
          </a:p>
        </p:txBody>
      </p:sp>
    </p:spTree>
    <p:extLst>
      <p:ext uri="{BB962C8B-B14F-4D97-AF65-F5344CB8AC3E}">
        <p14:creationId xmlns:p14="http://schemas.microsoft.com/office/powerpoint/2010/main" val="1729041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1516D89-033E-439A-B08A-8BA5E524DB1B}" type="slidenum">
              <a:rPr lang="en-US" smtClean="0">
                <a:solidFill>
                  <a:srgbClr val="000000"/>
                </a:solidFill>
              </a:rPr>
              <a:pPr/>
              <a:t>8</a:t>
            </a:fld>
            <a:endParaRPr lang="en-US" smtClean="0">
              <a:solidFill>
                <a:srgbClr val="000000"/>
              </a:solidFill>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251569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Limited: by the (availability/testability/in-scope</a:t>
            </a:r>
            <a:r>
              <a:rPr lang="en-US" baseline="0" dirty="0" smtClean="0"/>
              <a:t> for this)</a:t>
            </a:r>
            <a:r>
              <a:rPr lang="en-US" dirty="0" smtClean="0"/>
              <a:t> of functional requirements; time/resources</a:t>
            </a:r>
            <a:endParaRPr lang="en-US" dirty="0"/>
          </a:p>
        </p:txBody>
      </p:sp>
      <p:sp>
        <p:nvSpPr>
          <p:cNvPr id="4" name="Slide Number Placeholder 3"/>
          <p:cNvSpPr>
            <a:spLocks noGrp="1"/>
          </p:cNvSpPr>
          <p:nvPr>
            <p:ph type="sldNum" sz="quarter" idx="10"/>
          </p:nvPr>
        </p:nvSpPr>
        <p:spPr/>
        <p:txBody>
          <a:bodyPr/>
          <a:lstStyle/>
          <a:p>
            <a:fld id="{60A3BF65-9A1F-499C-90EA-5C1D822E5A07}" type="slidenum">
              <a:rPr lang="en-US" smtClean="0"/>
              <a:t>9</a:t>
            </a:fld>
            <a:endParaRPr lang="en-US"/>
          </a:p>
        </p:txBody>
      </p:sp>
    </p:spTree>
    <p:extLst>
      <p:ext uri="{BB962C8B-B14F-4D97-AF65-F5344CB8AC3E}">
        <p14:creationId xmlns:p14="http://schemas.microsoft.com/office/powerpoint/2010/main" val="2530800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1516D89-033E-439A-B08A-8BA5E524DB1B}" type="slidenum">
              <a:rPr lang="en-US" smtClean="0">
                <a:solidFill>
                  <a:srgbClr val="000000"/>
                </a:solidFill>
              </a:rPr>
              <a:pPr/>
              <a:t>10</a:t>
            </a:fld>
            <a:endParaRPr lang="en-US" smtClean="0">
              <a:solidFill>
                <a:srgbClr val="000000"/>
              </a:solidFill>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1665709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8.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7" descr="option4"/>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11266" name="Rectangle 2"/>
          <p:cNvSpPr>
            <a:spLocks noGrp="1" noChangeArrowheads="1"/>
          </p:cNvSpPr>
          <p:nvPr>
            <p:ph type="ctrTitle"/>
          </p:nvPr>
        </p:nvSpPr>
        <p:spPr>
          <a:xfrm>
            <a:off x="514350" y="2514600"/>
            <a:ext cx="5591175" cy="1019175"/>
          </a:xfrm>
        </p:spPr>
        <p:txBody>
          <a:bodyPr/>
          <a:lstStyle>
            <a:lvl1pPr>
              <a:lnSpc>
                <a:spcPct val="80000"/>
              </a:lnSpc>
              <a:defRPr sz="3800" b="0">
                <a:latin typeface="Franklin Gothic Medium" pitchFamily="34" charset="0"/>
              </a:defRPr>
            </a:lvl1pPr>
          </a:lstStyle>
          <a:p>
            <a:r>
              <a:rPr lang="en-US"/>
              <a:t>Click to edit Master title style</a:t>
            </a:r>
          </a:p>
        </p:txBody>
      </p:sp>
      <p:sp>
        <p:nvSpPr>
          <p:cNvPr id="11267" name="Rectangle 3"/>
          <p:cNvSpPr>
            <a:spLocks noGrp="1" noChangeArrowheads="1"/>
          </p:cNvSpPr>
          <p:nvPr>
            <p:ph type="subTitle" idx="1"/>
          </p:nvPr>
        </p:nvSpPr>
        <p:spPr>
          <a:xfrm>
            <a:off x="514350" y="3535363"/>
            <a:ext cx="4017963" cy="427037"/>
          </a:xfrm>
          <a:ln algn="ctr"/>
        </p:spPr>
        <p:txBody>
          <a:bodyPr wrap="none">
            <a:spAutoFit/>
          </a:bodyPr>
          <a:lstStyle>
            <a:lvl1pPr marL="0" indent="0">
              <a:spcBef>
                <a:spcPct val="0"/>
              </a:spcBef>
              <a:buFontTx/>
              <a:buNone/>
              <a:defRPr i="1">
                <a:solidFill>
                  <a:srgbClr val="012445"/>
                </a:solidFill>
                <a:latin typeface="Franklin Gothic Book" pitchFamily="34" charset="0"/>
              </a:defRPr>
            </a:lvl1pPr>
          </a:lstStyle>
          <a:p>
            <a:r>
              <a:rPr lang="en-US"/>
              <a:t>Click to edit Master subtitle style</a:t>
            </a:r>
          </a:p>
        </p:txBody>
      </p:sp>
    </p:spTree>
    <p:extLst>
      <p:ext uri="{BB962C8B-B14F-4D97-AF65-F5344CB8AC3E}">
        <p14:creationId xmlns:p14="http://schemas.microsoft.com/office/powerpoint/2010/main" val="1196773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6225" y="279400"/>
            <a:ext cx="8229600" cy="457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90525" y="831850"/>
            <a:ext cx="4100513" cy="5176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831850"/>
            <a:ext cx="4100512" cy="5176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629654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a:defRPr/>
            </a:pPr>
            <a:fld id="{682F49CE-5C74-46FE-B22E-026A178112E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0767391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pPr>
              <a:defRPr/>
            </a:pPr>
            <a:fld id="{F73034F6-D698-486E-9B63-D59A1C5B8B3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14357863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EA31CE9E-EEB0-4064-9934-BEB9D43E660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33943772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6225" y="279400"/>
            <a:ext cx="8229600" cy="457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90525" y="831850"/>
            <a:ext cx="4100513" cy="5176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831850"/>
            <a:ext cx="4100512" cy="5176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556621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38B21DEC-B2E7-4DB1-B478-8098B74F8C3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24633375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a:defRPr/>
            </a:pPr>
            <a:fld id="{682F49CE-5C74-46FE-B22E-026A178112E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36597821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pPr>
              <a:defRPr/>
            </a:pPr>
            <a:fld id="{F73034F6-D698-486E-9B63-D59A1C5B8B3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41603384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EA31CE9E-EEB0-4064-9934-BEB9D43E660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94839199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6225" y="279400"/>
            <a:ext cx="8229600" cy="457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90525" y="831850"/>
            <a:ext cx="4100513" cy="5176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831850"/>
            <a:ext cx="4100512" cy="5176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395385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3919538" y="6445250"/>
            <a:ext cx="2133600" cy="476250"/>
          </a:xfrm>
          <a:prstGeom prst="rect">
            <a:avLst/>
          </a:prstGeom>
          <a:ln/>
        </p:spPr>
        <p:txBody>
          <a:bodyPr/>
          <a:lstStyle>
            <a:lvl1pPr>
              <a:defRPr/>
            </a:lvl1pPr>
          </a:lstStyle>
          <a:p>
            <a:pPr>
              <a:defRPr/>
            </a:pPr>
            <a:fld id="{090000D6-F1D6-4ABC-A16C-710C4460787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83536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3124200" y="6324600"/>
            <a:ext cx="2133600" cy="476250"/>
          </a:xfrm>
          <a:prstGeom prst="rect">
            <a:avLst/>
          </a:prstGeom>
          <a:ln/>
        </p:spPr>
        <p:txBody>
          <a:bodyPr/>
          <a:lstStyle>
            <a:lvl1pPr>
              <a:defRPr/>
            </a:lvl1pPr>
          </a:lstStyle>
          <a:p>
            <a:pPr>
              <a:defRPr/>
            </a:pPr>
            <a:fld id="{090000D6-F1D6-4ABC-A16C-710C4460787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29037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7" descr="option4"/>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11266" name="Rectangle 2"/>
          <p:cNvSpPr>
            <a:spLocks noGrp="1" noChangeArrowheads="1"/>
          </p:cNvSpPr>
          <p:nvPr>
            <p:ph type="ctrTitle"/>
          </p:nvPr>
        </p:nvSpPr>
        <p:spPr>
          <a:xfrm>
            <a:off x="514350" y="2514600"/>
            <a:ext cx="5591175" cy="1019175"/>
          </a:xfrm>
        </p:spPr>
        <p:txBody>
          <a:bodyPr/>
          <a:lstStyle>
            <a:lvl1pPr>
              <a:lnSpc>
                <a:spcPct val="80000"/>
              </a:lnSpc>
              <a:defRPr sz="3800" b="0">
                <a:latin typeface="Franklin Gothic Medium" pitchFamily="34" charset="0"/>
              </a:defRPr>
            </a:lvl1pPr>
          </a:lstStyle>
          <a:p>
            <a:r>
              <a:rPr lang="en-US"/>
              <a:t>Click to edit Master title style</a:t>
            </a:r>
          </a:p>
        </p:txBody>
      </p:sp>
      <p:sp>
        <p:nvSpPr>
          <p:cNvPr id="11267" name="Rectangle 3"/>
          <p:cNvSpPr>
            <a:spLocks noGrp="1" noChangeArrowheads="1"/>
          </p:cNvSpPr>
          <p:nvPr>
            <p:ph type="subTitle" idx="1"/>
          </p:nvPr>
        </p:nvSpPr>
        <p:spPr>
          <a:xfrm>
            <a:off x="514350" y="3535363"/>
            <a:ext cx="4017963" cy="427037"/>
          </a:xfrm>
          <a:ln algn="ctr"/>
        </p:spPr>
        <p:txBody>
          <a:bodyPr wrap="none">
            <a:spAutoFit/>
          </a:bodyPr>
          <a:lstStyle>
            <a:lvl1pPr marL="0" indent="0">
              <a:spcBef>
                <a:spcPct val="0"/>
              </a:spcBef>
              <a:buFontTx/>
              <a:buNone/>
              <a:defRPr i="1">
                <a:solidFill>
                  <a:srgbClr val="012445"/>
                </a:solidFill>
                <a:latin typeface="Franklin Gothic Book" pitchFamily="34" charset="0"/>
              </a:defRPr>
            </a:lvl1pPr>
          </a:lstStyle>
          <a:p>
            <a:r>
              <a:rPr lang="en-US"/>
              <a:t>Click to edit Master subtitle style</a:t>
            </a:r>
          </a:p>
        </p:txBody>
      </p:sp>
    </p:spTree>
    <p:extLst>
      <p:ext uri="{BB962C8B-B14F-4D97-AF65-F5344CB8AC3E}">
        <p14:creationId xmlns:p14="http://schemas.microsoft.com/office/powerpoint/2010/main" val="31596741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option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 name="Rectangle 2"/>
          <p:cNvSpPr>
            <a:spLocks noGrp="1" noChangeArrowheads="1"/>
          </p:cNvSpPr>
          <p:nvPr>
            <p:ph type="ctrTitle"/>
          </p:nvPr>
        </p:nvSpPr>
        <p:spPr>
          <a:xfrm>
            <a:off x="514350" y="2514600"/>
            <a:ext cx="5591175" cy="1019175"/>
          </a:xfrm>
        </p:spPr>
        <p:txBody>
          <a:bodyPr/>
          <a:lstStyle>
            <a:lvl1pPr>
              <a:lnSpc>
                <a:spcPct val="80000"/>
              </a:lnSpc>
              <a:defRPr sz="3800" b="0">
                <a:latin typeface="Franklin Gothic Medium" pitchFamily="34" charset="0"/>
              </a:defRPr>
            </a:lvl1pPr>
          </a:lstStyle>
          <a:p>
            <a:pPr lvl="0"/>
            <a:r>
              <a:rPr lang="en-US" noProof="0" smtClean="0"/>
              <a:t>Click to edit Master title style</a:t>
            </a:r>
          </a:p>
        </p:txBody>
      </p:sp>
      <p:sp>
        <p:nvSpPr>
          <p:cNvPr id="11267" name="Rectangle 3"/>
          <p:cNvSpPr>
            <a:spLocks noGrp="1" noChangeArrowheads="1"/>
          </p:cNvSpPr>
          <p:nvPr>
            <p:ph type="subTitle" idx="1"/>
          </p:nvPr>
        </p:nvSpPr>
        <p:spPr>
          <a:xfrm>
            <a:off x="514350" y="3535363"/>
            <a:ext cx="4017963" cy="427037"/>
          </a:xfrm>
          <a:extLs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marL="0" indent="0">
              <a:spcBef>
                <a:spcPct val="0"/>
              </a:spcBef>
              <a:buFontTx/>
              <a:buNone/>
              <a:defRPr i="1">
                <a:solidFill>
                  <a:srgbClr val="012445"/>
                </a:solidFill>
                <a:latin typeface="Franklin Gothic Book" pitchFamily="34" charset="0"/>
              </a:defRPr>
            </a:lvl1pPr>
          </a:lstStyle>
          <a:p>
            <a:pPr lvl="0"/>
            <a:r>
              <a:rPr lang="en-US" noProof="0" smtClean="0"/>
              <a:t>Click to edit Master subtitle style</a:t>
            </a:r>
          </a:p>
        </p:txBody>
      </p:sp>
    </p:spTree>
    <p:extLst>
      <p:ext uri="{BB962C8B-B14F-4D97-AF65-F5344CB8AC3E}">
        <p14:creationId xmlns:p14="http://schemas.microsoft.com/office/powerpoint/2010/main" val="2309978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981912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6846351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90525" y="831850"/>
            <a:ext cx="4100513" cy="5176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831850"/>
            <a:ext cx="4100512" cy="5176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696306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529358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60301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136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61680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0077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885708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930689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279400"/>
            <a:ext cx="2116137" cy="5729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76225" y="279400"/>
            <a:ext cx="6199188" cy="57292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143501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6225" y="279400"/>
            <a:ext cx="8229600" cy="457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90525" y="831850"/>
            <a:ext cx="4100513" cy="5176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831850"/>
            <a:ext cx="4100512" cy="5176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93659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76225" y="279400"/>
            <a:ext cx="8229600" cy="457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90525" y="831850"/>
            <a:ext cx="8353425" cy="5176838"/>
          </a:xfrm>
        </p:spPr>
        <p:txBody>
          <a:bodyPr/>
          <a:lstStyle/>
          <a:p>
            <a:pPr lvl="0"/>
            <a:endParaRPr lang="en-US" noProof="0" dirty="0" smtClean="0"/>
          </a:p>
        </p:txBody>
      </p:sp>
    </p:spTree>
    <p:extLst>
      <p:ext uri="{BB962C8B-B14F-4D97-AF65-F5344CB8AC3E}">
        <p14:creationId xmlns:p14="http://schemas.microsoft.com/office/powerpoint/2010/main" val="33427300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3124200" y="6324600"/>
            <a:ext cx="2133600" cy="476250"/>
          </a:xfrm>
          <a:prstGeom prst="rect">
            <a:avLst/>
          </a:prstGeom>
          <a:ln/>
        </p:spPr>
        <p:txBody>
          <a:bodyPr/>
          <a:lstStyle>
            <a:lvl1pPr>
              <a:defRPr/>
            </a:lvl1pPr>
          </a:lstStyle>
          <a:p>
            <a:pPr>
              <a:defRPr/>
            </a:pPr>
            <a:fld id="{090000D6-F1D6-4ABC-A16C-710C4460787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1901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7" descr="option4"/>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11266" name="Rectangle 2"/>
          <p:cNvSpPr>
            <a:spLocks noGrp="1" noChangeArrowheads="1"/>
          </p:cNvSpPr>
          <p:nvPr>
            <p:ph type="ctrTitle"/>
          </p:nvPr>
        </p:nvSpPr>
        <p:spPr>
          <a:xfrm>
            <a:off x="514350" y="2514600"/>
            <a:ext cx="5591175" cy="1019175"/>
          </a:xfrm>
        </p:spPr>
        <p:txBody>
          <a:bodyPr/>
          <a:lstStyle>
            <a:lvl1pPr>
              <a:lnSpc>
                <a:spcPct val="80000"/>
              </a:lnSpc>
              <a:defRPr sz="3800" b="0">
                <a:latin typeface="Franklin Gothic Medium" pitchFamily="34" charset="0"/>
              </a:defRPr>
            </a:lvl1pPr>
          </a:lstStyle>
          <a:p>
            <a:r>
              <a:rPr lang="en-US"/>
              <a:t>Click to edit Master title style</a:t>
            </a:r>
          </a:p>
        </p:txBody>
      </p:sp>
      <p:sp>
        <p:nvSpPr>
          <p:cNvPr id="11267" name="Rectangle 3"/>
          <p:cNvSpPr>
            <a:spLocks noGrp="1" noChangeArrowheads="1"/>
          </p:cNvSpPr>
          <p:nvPr>
            <p:ph type="subTitle" idx="1"/>
          </p:nvPr>
        </p:nvSpPr>
        <p:spPr>
          <a:xfrm>
            <a:off x="514350" y="3535363"/>
            <a:ext cx="4017963" cy="427037"/>
          </a:xfrm>
          <a:ln algn="ctr"/>
        </p:spPr>
        <p:txBody>
          <a:bodyPr wrap="none">
            <a:spAutoFit/>
          </a:bodyPr>
          <a:lstStyle>
            <a:lvl1pPr marL="0" indent="0">
              <a:spcBef>
                <a:spcPct val="0"/>
              </a:spcBef>
              <a:buFontTx/>
              <a:buNone/>
              <a:defRPr i="1">
                <a:solidFill>
                  <a:srgbClr val="012445"/>
                </a:solidFill>
                <a:latin typeface="Franklin Gothic Book" pitchFamily="34" charset="0"/>
              </a:defRPr>
            </a:lvl1pPr>
          </a:lstStyle>
          <a:p>
            <a:r>
              <a:rPr lang="en-US"/>
              <a:t>Click to edit Master subtitle style</a:t>
            </a:r>
          </a:p>
        </p:txBody>
      </p:sp>
      <p:pic>
        <p:nvPicPr>
          <p:cNvPr id="2" name="Picture 1"/>
          <p:cNvPicPr>
            <a:picLocks noChangeAspect="1"/>
          </p:cNvPicPr>
          <p:nvPr userDrawn="1"/>
        </p:nvPicPr>
        <p:blipFill>
          <a:blip r:embed="rId3"/>
          <a:stretch>
            <a:fillRect/>
          </a:stretch>
        </p:blipFill>
        <p:spPr>
          <a:xfrm>
            <a:off x="127249" y="6258514"/>
            <a:ext cx="1244351" cy="547687"/>
          </a:xfrm>
          <a:prstGeom prst="rect">
            <a:avLst/>
          </a:prstGeom>
        </p:spPr>
      </p:pic>
      <p:pic>
        <p:nvPicPr>
          <p:cNvPr id="3" name="Picture 2"/>
          <p:cNvPicPr>
            <a:picLocks noChangeAspect="1"/>
          </p:cNvPicPr>
          <p:nvPr userDrawn="1"/>
        </p:nvPicPr>
        <p:blipFill>
          <a:blip r:embed="rId4"/>
          <a:stretch>
            <a:fillRect/>
          </a:stretch>
        </p:blipFill>
        <p:spPr>
          <a:xfrm>
            <a:off x="1498849" y="6258514"/>
            <a:ext cx="1147938" cy="547687"/>
          </a:xfrm>
          <a:prstGeom prst="rect">
            <a:avLst/>
          </a:prstGeom>
        </p:spPr>
      </p:pic>
    </p:spTree>
    <p:extLst>
      <p:ext uri="{BB962C8B-B14F-4D97-AF65-F5344CB8AC3E}">
        <p14:creationId xmlns:p14="http://schemas.microsoft.com/office/powerpoint/2010/main" val="35696688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3124200" y="6324600"/>
            <a:ext cx="2133600" cy="476250"/>
          </a:xfrm>
          <a:prstGeom prst="rect">
            <a:avLst/>
          </a:prstGeom>
          <a:ln/>
        </p:spPr>
        <p:txBody>
          <a:bodyPr/>
          <a:lstStyle>
            <a:lvl1pPr>
              <a:defRPr/>
            </a:lvl1pPr>
          </a:lstStyle>
          <a:p>
            <a:pPr>
              <a:defRPr/>
            </a:pPr>
            <a:fld id="{090000D6-F1D6-4ABC-A16C-710C4460787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634216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7" descr="option4"/>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11266" name="Rectangle 2"/>
          <p:cNvSpPr>
            <a:spLocks noGrp="1" noChangeArrowheads="1"/>
          </p:cNvSpPr>
          <p:nvPr>
            <p:ph type="ctrTitle"/>
          </p:nvPr>
        </p:nvSpPr>
        <p:spPr>
          <a:xfrm>
            <a:off x="514350" y="2514600"/>
            <a:ext cx="5591175" cy="1019175"/>
          </a:xfrm>
        </p:spPr>
        <p:txBody>
          <a:bodyPr/>
          <a:lstStyle>
            <a:lvl1pPr>
              <a:lnSpc>
                <a:spcPct val="80000"/>
              </a:lnSpc>
              <a:defRPr sz="3800" b="0">
                <a:latin typeface="Franklin Gothic Medium" pitchFamily="34" charset="0"/>
              </a:defRPr>
            </a:lvl1pPr>
          </a:lstStyle>
          <a:p>
            <a:r>
              <a:rPr lang="en-US"/>
              <a:t>Click to edit Master title style</a:t>
            </a:r>
          </a:p>
        </p:txBody>
      </p:sp>
      <p:sp>
        <p:nvSpPr>
          <p:cNvPr id="11267" name="Rectangle 3"/>
          <p:cNvSpPr>
            <a:spLocks noGrp="1" noChangeArrowheads="1"/>
          </p:cNvSpPr>
          <p:nvPr>
            <p:ph type="subTitle" idx="1"/>
          </p:nvPr>
        </p:nvSpPr>
        <p:spPr>
          <a:xfrm>
            <a:off x="514350" y="3535363"/>
            <a:ext cx="4017963" cy="427037"/>
          </a:xfrm>
          <a:ln algn="ctr"/>
        </p:spPr>
        <p:txBody>
          <a:bodyPr wrap="none">
            <a:spAutoFit/>
          </a:bodyPr>
          <a:lstStyle>
            <a:lvl1pPr marL="0" indent="0">
              <a:spcBef>
                <a:spcPct val="0"/>
              </a:spcBef>
              <a:buFontTx/>
              <a:buNone/>
              <a:defRPr i="1">
                <a:solidFill>
                  <a:srgbClr val="012445"/>
                </a:solidFill>
                <a:latin typeface="Franklin Gothic Book" pitchFamily="34" charset="0"/>
              </a:defRPr>
            </a:lvl1pPr>
          </a:lstStyle>
          <a:p>
            <a:r>
              <a:rPr lang="en-US"/>
              <a:t>Click to edit Master subtitle style</a:t>
            </a:r>
          </a:p>
        </p:txBody>
      </p:sp>
      <p:pic>
        <p:nvPicPr>
          <p:cNvPr id="2" name="Picture 1"/>
          <p:cNvPicPr>
            <a:picLocks noChangeAspect="1"/>
          </p:cNvPicPr>
          <p:nvPr userDrawn="1"/>
        </p:nvPicPr>
        <p:blipFill>
          <a:blip r:embed="rId3"/>
          <a:stretch>
            <a:fillRect/>
          </a:stretch>
        </p:blipFill>
        <p:spPr>
          <a:xfrm>
            <a:off x="127249" y="6258514"/>
            <a:ext cx="1244351" cy="547687"/>
          </a:xfrm>
          <a:prstGeom prst="rect">
            <a:avLst/>
          </a:prstGeom>
        </p:spPr>
      </p:pic>
      <p:pic>
        <p:nvPicPr>
          <p:cNvPr id="3" name="Picture 2"/>
          <p:cNvPicPr>
            <a:picLocks noChangeAspect="1"/>
          </p:cNvPicPr>
          <p:nvPr userDrawn="1"/>
        </p:nvPicPr>
        <p:blipFill>
          <a:blip r:embed="rId4"/>
          <a:stretch>
            <a:fillRect/>
          </a:stretch>
        </p:blipFill>
        <p:spPr>
          <a:xfrm>
            <a:off x="1498849" y="6258514"/>
            <a:ext cx="1147938" cy="547687"/>
          </a:xfrm>
          <a:prstGeom prst="rect">
            <a:avLst/>
          </a:prstGeom>
        </p:spPr>
      </p:pic>
    </p:spTree>
    <p:extLst>
      <p:ext uri="{BB962C8B-B14F-4D97-AF65-F5344CB8AC3E}">
        <p14:creationId xmlns:p14="http://schemas.microsoft.com/office/powerpoint/2010/main" val="2354982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6225" y="279400"/>
            <a:ext cx="8229600" cy="457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90525" y="831850"/>
            <a:ext cx="4100513" cy="5176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831850"/>
            <a:ext cx="4100512" cy="5176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26876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42844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38B21DEC-B2E7-4DB1-B478-8098B74F8C3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16951952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a:defRPr/>
            </a:pPr>
            <a:fld id="{682F49CE-5C74-46FE-B22E-026A178112E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00120263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pPr>
              <a:defRPr/>
            </a:pPr>
            <a:fld id="{F73034F6-D698-486E-9B63-D59A1C5B8B3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0024460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EA31CE9E-EEB0-4064-9934-BEB9D43E660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7148832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3.jpeg"/><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3.jpe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4.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image" Target="../media/image1.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1.jpe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jpeg"/></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footer"/>
          <p:cNvPicPr>
            <a:picLocks noChangeAspect="1" noChangeArrowheads="1"/>
          </p:cNvPicPr>
          <p:nvPr/>
        </p:nvPicPr>
        <p:blipFill>
          <a:blip r:embed="rId7" cstate="print"/>
          <a:srcRect/>
          <a:stretch>
            <a:fillRect/>
          </a:stretch>
        </p:blipFill>
        <p:spPr bwMode="auto">
          <a:xfrm>
            <a:off x="0" y="6162675"/>
            <a:ext cx="9144000" cy="695325"/>
          </a:xfrm>
          <a:prstGeom prst="rect">
            <a:avLst/>
          </a:prstGeom>
          <a:noFill/>
          <a:ln w="9525">
            <a:noFill/>
            <a:miter lim="800000"/>
            <a:headEnd/>
            <a:tailEnd/>
          </a:ln>
        </p:spPr>
      </p:pic>
      <p:sp>
        <p:nvSpPr>
          <p:cNvPr id="1027" name="Rectangle 2"/>
          <p:cNvSpPr>
            <a:spLocks noGrp="1" noChangeArrowheads="1"/>
          </p:cNvSpPr>
          <p:nvPr>
            <p:ph type="title"/>
          </p:nvPr>
        </p:nvSpPr>
        <p:spPr bwMode="auto">
          <a:xfrm>
            <a:off x="276225" y="279400"/>
            <a:ext cx="8229600" cy="457200"/>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spAutoFit/>
          </a:bodyPr>
          <a:lstStyle/>
          <a:p>
            <a:pPr lvl="0"/>
            <a:r>
              <a:rPr lang="en-US" smtClean="0"/>
              <a:t>Click to edit Master title style</a:t>
            </a:r>
          </a:p>
        </p:txBody>
      </p:sp>
      <p:sp>
        <p:nvSpPr>
          <p:cNvPr id="1028" name="Rectangle 3"/>
          <p:cNvSpPr>
            <a:spLocks noGrp="1" noChangeArrowheads="1"/>
          </p:cNvSpPr>
          <p:nvPr>
            <p:ph type="body" idx="1"/>
          </p:nvPr>
        </p:nvSpPr>
        <p:spPr bwMode="auto">
          <a:xfrm>
            <a:off x="390525" y="831850"/>
            <a:ext cx="8353425" cy="5176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levelz</a:t>
            </a:r>
          </a:p>
        </p:txBody>
      </p:sp>
      <p:sp>
        <p:nvSpPr>
          <p:cNvPr id="1034" name="Rectangle 10"/>
          <p:cNvSpPr>
            <a:spLocks noChangeArrowheads="1"/>
          </p:cNvSpPr>
          <p:nvPr/>
        </p:nvSpPr>
        <p:spPr bwMode="auto">
          <a:xfrm>
            <a:off x="6953250" y="6448425"/>
            <a:ext cx="2133600" cy="333375"/>
          </a:xfrm>
          <a:prstGeom prst="rect">
            <a:avLst/>
          </a:prstGeom>
          <a:noFill/>
          <a:ln w="9525">
            <a:noFill/>
            <a:miter lim="800000"/>
            <a:headEnd/>
            <a:tailEnd/>
          </a:ln>
          <a:effectLst/>
        </p:spPr>
        <p:txBody>
          <a:bodyPr/>
          <a:lstStyle/>
          <a:p>
            <a:pPr algn="r" fontAlgn="base">
              <a:spcBef>
                <a:spcPct val="0"/>
              </a:spcBef>
              <a:spcAft>
                <a:spcPct val="0"/>
              </a:spcAft>
              <a:defRPr/>
            </a:pPr>
            <a:fld id="{41A03635-9795-41F2-BCD4-147B79957516}" type="slidenum">
              <a:rPr lang="en-US" sz="1000" b="1">
                <a:solidFill>
                  <a:srgbClr val="FFFFFF"/>
                </a:solidFill>
              </a:rPr>
              <a:pPr algn="r" fontAlgn="base">
                <a:spcBef>
                  <a:spcPct val="0"/>
                </a:spcBef>
                <a:spcAft>
                  <a:spcPct val="0"/>
                </a:spcAft>
                <a:defRPr/>
              </a:pPr>
              <a:t>‹#›</a:t>
            </a:fld>
            <a:endParaRPr lang="en-US" sz="1000" b="1">
              <a:solidFill>
                <a:srgbClr val="FFFFFF"/>
              </a:solidFill>
            </a:endParaRPr>
          </a:p>
        </p:txBody>
      </p:sp>
    </p:spTree>
    <p:extLst>
      <p:ext uri="{BB962C8B-B14F-4D97-AF65-F5344CB8AC3E}">
        <p14:creationId xmlns:p14="http://schemas.microsoft.com/office/powerpoint/2010/main" val="34734212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6" r:id="rId4"/>
    <p:sldLayoutId id="2147483688" r:id="rId5"/>
  </p:sldLayoutIdLst>
  <p:txStyles>
    <p:titleStyle>
      <a:lvl1pPr algn="l" rtl="0" eaLnBrk="0" fontAlgn="base" hangingPunct="0">
        <a:spcBef>
          <a:spcPct val="0"/>
        </a:spcBef>
        <a:spcAft>
          <a:spcPct val="0"/>
        </a:spcAft>
        <a:defRPr sz="2400" b="1">
          <a:solidFill>
            <a:srgbClr val="012445"/>
          </a:solidFill>
          <a:latin typeface="+mj-lt"/>
          <a:ea typeface="+mj-ea"/>
          <a:cs typeface="+mj-cs"/>
        </a:defRPr>
      </a:lvl1pPr>
      <a:lvl2pPr algn="l" rtl="0" eaLnBrk="0" fontAlgn="base" hangingPunct="0">
        <a:spcBef>
          <a:spcPct val="0"/>
        </a:spcBef>
        <a:spcAft>
          <a:spcPct val="0"/>
        </a:spcAft>
        <a:defRPr sz="2400" b="1">
          <a:solidFill>
            <a:srgbClr val="012445"/>
          </a:solidFill>
          <a:latin typeface="Franklin Gothic Demi" pitchFamily="34" charset="0"/>
        </a:defRPr>
      </a:lvl2pPr>
      <a:lvl3pPr algn="l" rtl="0" eaLnBrk="0" fontAlgn="base" hangingPunct="0">
        <a:spcBef>
          <a:spcPct val="0"/>
        </a:spcBef>
        <a:spcAft>
          <a:spcPct val="0"/>
        </a:spcAft>
        <a:defRPr sz="2400" b="1">
          <a:solidFill>
            <a:srgbClr val="012445"/>
          </a:solidFill>
          <a:latin typeface="Franklin Gothic Demi" pitchFamily="34" charset="0"/>
        </a:defRPr>
      </a:lvl3pPr>
      <a:lvl4pPr algn="l" rtl="0" eaLnBrk="0" fontAlgn="base" hangingPunct="0">
        <a:spcBef>
          <a:spcPct val="0"/>
        </a:spcBef>
        <a:spcAft>
          <a:spcPct val="0"/>
        </a:spcAft>
        <a:defRPr sz="2400" b="1">
          <a:solidFill>
            <a:srgbClr val="012445"/>
          </a:solidFill>
          <a:latin typeface="Franklin Gothic Demi" pitchFamily="34" charset="0"/>
        </a:defRPr>
      </a:lvl4pPr>
      <a:lvl5pPr algn="l" rtl="0" eaLnBrk="0" fontAlgn="base" hangingPunct="0">
        <a:spcBef>
          <a:spcPct val="0"/>
        </a:spcBef>
        <a:spcAft>
          <a:spcPct val="0"/>
        </a:spcAft>
        <a:defRPr sz="2400" b="1">
          <a:solidFill>
            <a:srgbClr val="012445"/>
          </a:solidFill>
          <a:latin typeface="Franklin Gothic Demi" pitchFamily="34" charset="0"/>
        </a:defRPr>
      </a:lvl5pPr>
      <a:lvl6pPr marL="457200" algn="l" rtl="0" fontAlgn="base">
        <a:spcBef>
          <a:spcPct val="0"/>
        </a:spcBef>
        <a:spcAft>
          <a:spcPct val="0"/>
        </a:spcAft>
        <a:defRPr sz="2400" b="1">
          <a:solidFill>
            <a:srgbClr val="012445"/>
          </a:solidFill>
          <a:latin typeface="Franklin Gothic Demi" pitchFamily="34" charset="0"/>
        </a:defRPr>
      </a:lvl6pPr>
      <a:lvl7pPr marL="914400" algn="l" rtl="0" fontAlgn="base">
        <a:spcBef>
          <a:spcPct val="0"/>
        </a:spcBef>
        <a:spcAft>
          <a:spcPct val="0"/>
        </a:spcAft>
        <a:defRPr sz="2400" b="1">
          <a:solidFill>
            <a:srgbClr val="012445"/>
          </a:solidFill>
          <a:latin typeface="Franklin Gothic Demi" pitchFamily="34" charset="0"/>
        </a:defRPr>
      </a:lvl7pPr>
      <a:lvl8pPr marL="1371600" algn="l" rtl="0" fontAlgn="base">
        <a:spcBef>
          <a:spcPct val="0"/>
        </a:spcBef>
        <a:spcAft>
          <a:spcPct val="0"/>
        </a:spcAft>
        <a:defRPr sz="2400" b="1">
          <a:solidFill>
            <a:srgbClr val="012445"/>
          </a:solidFill>
          <a:latin typeface="Franklin Gothic Demi" pitchFamily="34" charset="0"/>
        </a:defRPr>
      </a:lvl8pPr>
      <a:lvl9pPr marL="1828800" algn="l" rtl="0" fontAlgn="base">
        <a:spcBef>
          <a:spcPct val="0"/>
        </a:spcBef>
        <a:spcAft>
          <a:spcPct val="0"/>
        </a:spcAft>
        <a:defRPr sz="2400" b="1">
          <a:solidFill>
            <a:srgbClr val="012445"/>
          </a:solidFill>
          <a:latin typeface="Franklin Gothic Demi" pitchFamily="34"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mn-ea"/>
          <a:cs typeface="+mn-cs"/>
        </a:defRPr>
      </a:lvl1pPr>
      <a:lvl2pPr marL="630238" indent="-285750" algn="l" rtl="0" eaLnBrk="0" fontAlgn="base" hangingPunct="0">
        <a:spcBef>
          <a:spcPct val="20000"/>
        </a:spcBef>
        <a:spcAft>
          <a:spcPct val="0"/>
        </a:spcAft>
        <a:buChar char="–"/>
        <a:defRPr>
          <a:solidFill>
            <a:schemeClr val="tx1"/>
          </a:solidFill>
          <a:latin typeface="+mn-lt"/>
        </a:defRPr>
      </a:lvl2pPr>
      <a:lvl3pPr marL="860425" indent="-228600" algn="l" rtl="0" eaLnBrk="0" fontAlgn="base" hangingPunct="0">
        <a:spcBef>
          <a:spcPct val="20000"/>
        </a:spcBef>
        <a:spcAft>
          <a:spcPct val="0"/>
        </a:spcAft>
        <a:buChar char="•"/>
        <a:defRPr sz="1400">
          <a:solidFill>
            <a:schemeClr val="tx1"/>
          </a:solidFill>
          <a:latin typeface="+mn-lt"/>
        </a:defRPr>
      </a:lvl3pPr>
      <a:lvl4pPr marL="1090613" indent="-228600" algn="l" rtl="0" eaLnBrk="0" fontAlgn="base" hangingPunct="0">
        <a:spcBef>
          <a:spcPct val="20000"/>
        </a:spcBef>
        <a:spcAft>
          <a:spcPct val="0"/>
        </a:spcAft>
        <a:buChar char="–"/>
        <a:defRPr sz="1000">
          <a:solidFill>
            <a:schemeClr val="tx1"/>
          </a:solidFill>
          <a:latin typeface="+mn-lt"/>
        </a:defRPr>
      </a:lvl4pPr>
      <a:lvl5pPr marL="1333500" indent="-228600" algn="l" rtl="0" eaLnBrk="0" fontAlgn="base" hangingPunct="0">
        <a:spcBef>
          <a:spcPct val="20000"/>
        </a:spcBef>
        <a:spcAft>
          <a:spcPct val="0"/>
        </a:spcAft>
        <a:buChar char="»"/>
        <a:defRPr sz="1000">
          <a:solidFill>
            <a:schemeClr val="tx1"/>
          </a:solidFill>
          <a:latin typeface="+mn-lt"/>
        </a:defRPr>
      </a:lvl5pPr>
      <a:lvl6pPr marL="1790700" indent="-228600" algn="l" rtl="0" fontAlgn="base">
        <a:spcBef>
          <a:spcPct val="20000"/>
        </a:spcBef>
        <a:spcAft>
          <a:spcPct val="0"/>
        </a:spcAft>
        <a:buChar char="»"/>
        <a:defRPr sz="1000">
          <a:solidFill>
            <a:schemeClr val="tx1"/>
          </a:solidFill>
          <a:latin typeface="+mn-lt"/>
        </a:defRPr>
      </a:lvl6pPr>
      <a:lvl7pPr marL="2247900" indent="-228600" algn="l" rtl="0" fontAlgn="base">
        <a:spcBef>
          <a:spcPct val="20000"/>
        </a:spcBef>
        <a:spcAft>
          <a:spcPct val="0"/>
        </a:spcAft>
        <a:buChar char="»"/>
        <a:defRPr sz="1000">
          <a:solidFill>
            <a:schemeClr val="tx1"/>
          </a:solidFill>
          <a:latin typeface="+mn-lt"/>
        </a:defRPr>
      </a:lvl7pPr>
      <a:lvl8pPr marL="2705100" indent="-228600" algn="l" rtl="0" fontAlgn="base">
        <a:spcBef>
          <a:spcPct val="20000"/>
        </a:spcBef>
        <a:spcAft>
          <a:spcPct val="0"/>
        </a:spcAft>
        <a:buChar char="»"/>
        <a:defRPr sz="1000">
          <a:solidFill>
            <a:schemeClr val="tx1"/>
          </a:solidFill>
          <a:latin typeface="+mn-lt"/>
        </a:defRPr>
      </a:lvl8pPr>
      <a:lvl9pPr marL="3162300" indent="-228600" algn="l" rtl="0" fontAlgn="base">
        <a:spcBef>
          <a:spcPct val="20000"/>
        </a:spcBef>
        <a:spcAft>
          <a:spcPct val="0"/>
        </a:spcAft>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76225" y="120650"/>
            <a:ext cx="8229600" cy="5191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spAutoFit/>
          </a:bodyPr>
          <a:lstStyle/>
          <a:p>
            <a:pPr lvl="0"/>
            <a:r>
              <a:rPr lang="en-US" smtClean="0"/>
              <a:t>Click to edit Master title style</a:t>
            </a:r>
          </a:p>
        </p:txBody>
      </p:sp>
      <p:sp>
        <p:nvSpPr>
          <p:cNvPr id="1027" name="Rectangle 3"/>
          <p:cNvSpPr>
            <a:spLocks noGrp="1" noChangeArrowheads="1"/>
          </p:cNvSpPr>
          <p:nvPr>
            <p:ph type="body" idx="1"/>
          </p:nvPr>
        </p:nvSpPr>
        <p:spPr bwMode="auto">
          <a:xfrm>
            <a:off x="390525" y="657225"/>
            <a:ext cx="8353425" cy="5176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4" name="Rectangle 10"/>
          <p:cNvSpPr>
            <a:spLocks noChangeArrowheads="1"/>
          </p:cNvSpPr>
          <p:nvPr/>
        </p:nvSpPr>
        <p:spPr bwMode="auto">
          <a:xfrm>
            <a:off x="6953250" y="6448425"/>
            <a:ext cx="2133600" cy="333375"/>
          </a:xfrm>
          <a:prstGeom prst="rect">
            <a:avLst/>
          </a:prstGeom>
          <a:noFill/>
          <a:ln w="9525">
            <a:noFill/>
            <a:miter lim="800000"/>
            <a:headEnd/>
            <a:tailEnd/>
          </a:ln>
          <a:effectLst/>
        </p:spPr>
        <p:txBody>
          <a:bodyPr/>
          <a:lstStyle/>
          <a:p>
            <a:pPr algn="r">
              <a:defRPr/>
            </a:pPr>
            <a:fld id="{CC83BF03-FB24-4FF1-84B5-A80A93B5FEF6}" type="slidenum">
              <a:rPr lang="en-US" sz="1000" b="1">
                <a:solidFill>
                  <a:srgbClr val="FFFFFF"/>
                </a:solidFill>
              </a:rPr>
              <a:pPr algn="r">
                <a:defRPr/>
              </a:pPr>
              <a:t>‹#›</a:t>
            </a:fld>
            <a:endParaRPr lang="en-US" sz="1000" b="1">
              <a:solidFill>
                <a:srgbClr val="FFFFFF"/>
              </a:solidFill>
            </a:endParaRPr>
          </a:p>
        </p:txBody>
      </p:sp>
      <p:pic>
        <p:nvPicPr>
          <p:cNvPr id="1029" name="Picture 6" descr="NIST_pptFooter_final"/>
          <p:cNvPicPr>
            <a:picLocks noChangeAspect="1" noChangeArrowheads="1"/>
          </p:cNvPicPr>
          <p:nvPr/>
        </p:nvPicPr>
        <p:blipFill>
          <a:blip r:embed="rId7" cstate="print"/>
          <a:srcRect/>
          <a:stretch>
            <a:fillRect/>
          </a:stretch>
        </p:blipFill>
        <p:spPr bwMode="auto">
          <a:xfrm>
            <a:off x="0" y="6162675"/>
            <a:ext cx="9144000" cy="695325"/>
          </a:xfrm>
          <a:prstGeom prst="rect">
            <a:avLst/>
          </a:prstGeom>
          <a:noFill/>
          <a:ln w="9525">
            <a:noFill/>
            <a:miter lim="800000"/>
            <a:headEnd/>
            <a:tailEnd/>
          </a:ln>
        </p:spPr>
      </p:pic>
      <p:sp>
        <p:nvSpPr>
          <p:cNvPr id="1030" name="Rectangle 6"/>
          <p:cNvSpPr>
            <a:spLocks noGrp="1" noChangeArrowheads="1"/>
          </p:cNvSpPr>
          <p:nvPr>
            <p:ph type="sldNum" sz="quarter" idx="4"/>
          </p:nvPr>
        </p:nvSpPr>
        <p:spPr bwMode="auto">
          <a:xfrm>
            <a:off x="3919538" y="64452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fontAlgn="auto" hangingPunct="0">
              <a:spcBef>
                <a:spcPts val="0"/>
              </a:spcBef>
              <a:spcAft>
                <a:spcPts val="0"/>
              </a:spcAft>
              <a:defRPr sz="1400">
                <a:solidFill>
                  <a:schemeClr val="bg1"/>
                </a:solidFill>
                <a:latin typeface="+mn-lt"/>
              </a:defRPr>
            </a:lvl1pPr>
          </a:lstStyle>
          <a:p>
            <a:pPr>
              <a:defRPr/>
            </a:pPr>
            <a:fld id="{774E2DDC-43E9-4E4A-8F7D-AFEC864574C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5728289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87" r:id="rId5"/>
  </p:sldLayoutIdLst>
  <p:timing>
    <p:tnLst>
      <p:par>
        <p:cTn id="1" dur="indefinite" restart="never" nodeType="tmRoot"/>
      </p:par>
    </p:tnLst>
  </p:timing>
  <p:hf hdr="0" ftr="0" dt="0"/>
  <p:txStyles>
    <p:titleStyle>
      <a:lvl1pPr algn="l" rtl="0" eaLnBrk="0" fontAlgn="base" hangingPunct="0">
        <a:spcBef>
          <a:spcPct val="0"/>
        </a:spcBef>
        <a:spcAft>
          <a:spcPct val="0"/>
        </a:spcAft>
        <a:defRPr sz="2800" b="1">
          <a:solidFill>
            <a:srgbClr val="012445"/>
          </a:solidFill>
          <a:latin typeface="+mj-lt"/>
          <a:ea typeface="+mj-ea"/>
          <a:cs typeface="+mj-cs"/>
        </a:defRPr>
      </a:lvl1pPr>
      <a:lvl2pPr algn="l" rtl="0" eaLnBrk="0" fontAlgn="base" hangingPunct="0">
        <a:spcBef>
          <a:spcPct val="0"/>
        </a:spcBef>
        <a:spcAft>
          <a:spcPct val="0"/>
        </a:spcAft>
        <a:defRPr sz="2800" b="1">
          <a:solidFill>
            <a:srgbClr val="012445"/>
          </a:solidFill>
          <a:latin typeface="Franklin Gothic Demi" pitchFamily="34" charset="0"/>
        </a:defRPr>
      </a:lvl2pPr>
      <a:lvl3pPr algn="l" rtl="0" eaLnBrk="0" fontAlgn="base" hangingPunct="0">
        <a:spcBef>
          <a:spcPct val="0"/>
        </a:spcBef>
        <a:spcAft>
          <a:spcPct val="0"/>
        </a:spcAft>
        <a:defRPr sz="2800" b="1">
          <a:solidFill>
            <a:srgbClr val="012445"/>
          </a:solidFill>
          <a:latin typeface="Franklin Gothic Demi" pitchFamily="34" charset="0"/>
        </a:defRPr>
      </a:lvl3pPr>
      <a:lvl4pPr algn="l" rtl="0" eaLnBrk="0" fontAlgn="base" hangingPunct="0">
        <a:spcBef>
          <a:spcPct val="0"/>
        </a:spcBef>
        <a:spcAft>
          <a:spcPct val="0"/>
        </a:spcAft>
        <a:defRPr sz="2800" b="1">
          <a:solidFill>
            <a:srgbClr val="012445"/>
          </a:solidFill>
          <a:latin typeface="Franklin Gothic Demi" pitchFamily="34" charset="0"/>
        </a:defRPr>
      </a:lvl4pPr>
      <a:lvl5pPr algn="l" rtl="0" eaLnBrk="0" fontAlgn="base" hangingPunct="0">
        <a:spcBef>
          <a:spcPct val="0"/>
        </a:spcBef>
        <a:spcAft>
          <a:spcPct val="0"/>
        </a:spcAft>
        <a:defRPr sz="2800" b="1">
          <a:solidFill>
            <a:srgbClr val="012445"/>
          </a:solidFill>
          <a:latin typeface="Franklin Gothic Demi" pitchFamily="34" charset="0"/>
        </a:defRPr>
      </a:lvl5pPr>
      <a:lvl6pPr marL="457200" algn="l" rtl="0" eaLnBrk="1" fontAlgn="base" hangingPunct="1">
        <a:spcBef>
          <a:spcPct val="0"/>
        </a:spcBef>
        <a:spcAft>
          <a:spcPct val="0"/>
        </a:spcAft>
        <a:defRPr sz="2200" b="1">
          <a:solidFill>
            <a:srgbClr val="012445"/>
          </a:solidFill>
          <a:latin typeface="Franklin Gothic Demi" pitchFamily="34" charset="0"/>
        </a:defRPr>
      </a:lvl6pPr>
      <a:lvl7pPr marL="914400" algn="l" rtl="0" eaLnBrk="1" fontAlgn="base" hangingPunct="1">
        <a:spcBef>
          <a:spcPct val="0"/>
        </a:spcBef>
        <a:spcAft>
          <a:spcPct val="0"/>
        </a:spcAft>
        <a:defRPr sz="2200" b="1">
          <a:solidFill>
            <a:srgbClr val="012445"/>
          </a:solidFill>
          <a:latin typeface="Franklin Gothic Demi" pitchFamily="34" charset="0"/>
        </a:defRPr>
      </a:lvl7pPr>
      <a:lvl8pPr marL="1371600" algn="l" rtl="0" eaLnBrk="1" fontAlgn="base" hangingPunct="1">
        <a:spcBef>
          <a:spcPct val="0"/>
        </a:spcBef>
        <a:spcAft>
          <a:spcPct val="0"/>
        </a:spcAft>
        <a:defRPr sz="2200" b="1">
          <a:solidFill>
            <a:srgbClr val="012445"/>
          </a:solidFill>
          <a:latin typeface="Franklin Gothic Demi" pitchFamily="34" charset="0"/>
        </a:defRPr>
      </a:lvl8pPr>
      <a:lvl9pPr marL="1828800" algn="l" rtl="0" eaLnBrk="1" fontAlgn="base" hangingPunct="1">
        <a:spcBef>
          <a:spcPct val="0"/>
        </a:spcBef>
        <a:spcAft>
          <a:spcPct val="0"/>
        </a:spcAft>
        <a:defRPr sz="2200" b="1">
          <a:solidFill>
            <a:srgbClr val="012445"/>
          </a:solidFill>
          <a:latin typeface="Franklin Gothic Demi"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000">
          <a:solidFill>
            <a:schemeClr val="tx1"/>
          </a:solidFill>
          <a:latin typeface="+mn-lt"/>
        </a:defRPr>
      </a:lvl4pPr>
      <a:lvl5pPr marL="2057400" indent="-228600" algn="l" rtl="0" eaLnBrk="0" fontAlgn="base" hangingPunct="0">
        <a:spcBef>
          <a:spcPct val="20000"/>
        </a:spcBef>
        <a:spcAft>
          <a:spcPct val="0"/>
        </a:spcAft>
        <a:buChar char="»"/>
        <a:defRPr sz="1000">
          <a:solidFill>
            <a:schemeClr val="tx1"/>
          </a:solidFill>
          <a:latin typeface="+mn-lt"/>
        </a:defRPr>
      </a:lvl5pPr>
      <a:lvl6pPr marL="2514600" indent="-228600" algn="l" rtl="0" eaLnBrk="1" fontAlgn="base" hangingPunct="1">
        <a:spcBef>
          <a:spcPct val="20000"/>
        </a:spcBef>
        <a:spcAft>
          <a:spcPct val="0"/>
        </a:spcAft>
        <a:buChar char="»"/>
        <a:defRPr sz="1000">
          <a:solidFill>
            <a:schemeClr val="tx1"/>
          </a:solidFill>
          <a:latin typeface="+mn-lt"/>
        </a:defRPr>
      </a:lvl6pPr>
      <a:lvl7pPr marL="2971800" indent="-228600" algn="l" rtl="0" eaLnBrk="1" fontAlgn="base" hangingPunct="1">
        <a:spcBef>
          <a:spcPct val="20000"/>
        </a:spcBef>
        <a:spcAft>
          <a:spcPct val="0"/>
        </a:spcAft>
        <a:buChar char="»"/>
        <a:defRPr sz="1000">
          <a:solidFill>
            <a:schemeClr val="tx1"/>
          </a:solidFill>
          <a:latin typeface="+mn-lt"/>
        </a:defRPr>
      </a:lvl7pPr>
      <a:lvl8pPr marL="3429000" indent="-228600" algn="l" rtl="0" eaLnBrk="1" fontAlgn="base" hangingPunct="1">
        <a:spcBef>
          <a:spcPct val="20000"/>
        </a:spcBef>
        <a:spcAft>
          <a:spcPct val="0"/>
        </a:spcAft>
        <a:buChar char="»"/>
        <a:defRPr sz="1000">
          <a:solidFill>
            <a:schemeClr val="tx1"/>
          </a:solidFill>
          <a:latin typeface="+mn-lt"/>
        </a:defRPr>
      </a:lvl8pPr>
      <a:lvl9pPr marL="3886200" indent="-228600" algn="l" rtl="0" eaLnBrk="1" fontAlgn="base" hangingPunct="1">
        <a:spcBef>
          <a:spcPct val="20000"/>
        </a:spcBef>
        <a:spcAft>
          <a:spcPct val="0"/>
        </a:spcAft>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76225" y="120650"/>
            <a:ext cx="8229600" cy="5191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spAutoFit/>
          </a:bodyPr>
          <a:lstStyle/>
          <a:p>
            <a:pPr lvl="0"/>
            <a:r>
              <a:rPr lang="en-US" smtClean="0"/>
              <a:t>Click to edit Master title style</a:t>
            </a:r>
          </a:p>
        </p:txBody>
      </p:sp>
      <p:sp>
        <p:nvSpPr>
          <p:cNvPr id="1027" name="Rectangle 3"/>
          <p:cNvSpPr>
            <a:spLocks noGrp="1" noChangeArrowheads="1"/>
          </p:cNvSpPr>
          <p:nvPr>
            <p:ph type="body" idx="1"/>
          </p:nvPr>
        </p:nvSpPr>
        <p:spPr bwMode="auto">
          <a:xfrm>
            <a:off x="390525" y="657225"/>
            <a:ext cx="8353425" cy="5176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4" name="Rectangle 10"/>
          <p:cNvSpPr>
            <a:spLocks noChangeArrowheads="1"/>
          </p:cNvSpPr>
          <p:nvPr/>
        </p:nvSpPr>
        <p:spPr bwMode="auto">
          <a:xfrm>
            <a:off x="6953250" y="6448425"/>
            <a:ext cx="2133600" cy="333375"/>
          </a:xfrm>
          <a:prstGeom prst="rect">
            <a:avLst/>
          </a:prstGeom>
          <a:noFill/>
          <a:ln w="9525">
            <a:noFill/>
            <a:miter lim="800000"/>
            <a:headEnd/>
            <a:tailEnd/>
          </a:ln>
          <a:effectLst/>
        </p:spPr>
        <p:txBody>
          <a:bodyPr/>
          <a:lstStyle/>
          <a:p>
            <a:pPr algn="r">
              <a:defRPr/>
            </a:pPr>
            <a:fld id="{CC83BF03-FB24-4FF1-84B5-A80A93B5FEF6}" type="slidenum">
              <a:rPr lang="en-US" sz="1000" b="1">
                <a:solidFill>
                  <a:srgbClr val="FFFFFF"/>
                </a:solidFill>
              </a:rPr>
              <a:pPr algn="r">
                <a:defRPr/>
              </a:pPr>
              <a:t>‹#›</a:t>
            </a:fld>
            <a:endParaRPr lang="en-US" sz="1000" b="1">
              <a:solidFill>
                <a:srgbClr val="FFFFFF"/>
              </a:solidFill>
            </a:endParaRPr>
          </a:p>
        </p:txBody>
      </p:sp>
      <p:pic>
        <p:nvPicPr>
          <p:cNvPr id="1029" name="Picture 6" descr="NIST_pptFooter_final"/>
          <p:cNvPicPr>
            <a:picLocks noChangeAspect="1" noChangeArrowheads="1"/>
          </p:cNvPicPr>
          <p:nvPr/>
        </p:nvPicPr>
        <p:blipFill>
          <a:blip r:embed="rId6" cstate="print"/>
          <a:srcRect/>
          <a:stretch>
            <a:fillRect/>
          </a:stretch>
        </p:blipFill>
        <p:spPr bwMode="auto">
          <a:xfrm>
            <a:off x="0" y="6162675"/>
            <a:ext cx="9144000" cy="695325"/>
          </a:xfrm>
          <a:prstGeom prst="rect">
            <a:avLst/>
          </a:prstGeom>
          <a:noFill/>
          <a:ln w="9525">
            <a:noFill/>
            <a:miter lim="800000"/>
            <a:headEnd/>
            <a:tailEnd/>
          </a:ln>
        </p:spPr>
      </p:pic>
      <p:sp>
        <p:nvSpPr>
          <p:cNvPr id="1030" name="Rectangle 6"/>
          <p:cNvSpPr>
            <a:spLocks noGrp="1" noChangeArrowheads="1"/>
          </p:cNvSpPr>
          <p:nvPr>
            <p:ph type="sldNum" sz="quarter" idx="4"/>
          </p:nvPr>
        </p:nvSpPr>
        <p:spPr bwMode="auto">
          <a:xfrm>
            <a:off x="3919538" y="64452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fontAlgn="auto" hangingPunct="0">
              <a:spcBef>
                <a:spcPts val="0"/>
              </a:spcBef>
              <a:spcAft>
                <a:spcPts val="0"/>
              </a:spcAft>
              <a:defRPr sz="1400">
                <a:solidFill>
                  <a:schemeClr val="bg1"/>
                </a:solidFill>
                <a:latin typeface="+mn-lt"/>
              </a:defRPr>
            </a:lvl1pPr>
          </a:lstStyle>
          <a:p>
            <a:pPr>
              <a:defRPr/>
            </a:pPr>
            <a:fld id="{774E2DDC-43E9-4E4A-8F7D-AFEC864574C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8688561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timing>
    <p:tnLst>
      <p:par>
        <p:cTn id="1" dur="indefinite" restart="never" nodeType="tmRoot"/>
      </p:par>
    </p:tnLst>
  </p:timing>
  <p:hf hdr="0" ftr="0" dt="0"/>
  <p:txStyles>
    <p:titleStyle>
      <a:lvl1pPr algn="l" rtl="0" eaLnBrk="0" fontAlgn="base" hangingPunct="0">
        <a:spcBef>
          <a:spcPct val="0"/>
        </a:spcBef>
        <a:spcAft>
          <a:spcPct val="0"/>
        </a:spcAft>
        <a:defRPr sz="2800" b="1">
          <a:solidFill>
            <a:srgbClr val="012445"/>
          </a:solidFill>
          <a:latin typeface="+mj-lt"/>
          <a:ea typeface="+mj-ea"/>
          <a:cs typeface="+mj-cs"/>
        </a:defRPr>
      </a:lvl1pPr>
      <a:lvl2pPr algn="l" rtl="0" eaLnBrk="0" fontAlgn="base" hangingPunct="0">
        <a:spcBef>
          <a:spcPct val="0"/>
        </a:spcBef>
        <a:spcAft>
          <a:spcPct val="0"/>
        </a:spcAft>
        <a:defRPr sz="2800" b="1">
          <a:solidFill>
            <a:srgbClr val="012445"/>
          </a:solidFill>
          <a:latin typeface="Franklin Gothic Demi" pitchFamily="34" charset="0"/>
        </a:defRPr>
      </a:lvl2pPr>
      <a:lvl3pPr algn="l" rtl="0" eaLnBrk="0" fontAlgn="base" hangingPunct="0">
        <a:spcBef>
          <a:spcPct val="0"/>
        </a:spcBef>
        <a:spcAft>
          <a:spcPct val="0"/>
        </a:spcAft>
        <a:defRPr sz="2800" b="1">
          <a:solidFill>
            <a:srgbClr val="012445"/>
          </a:solidFill>
          <a:latin typeface="Franklin Gothic Demi" pitchFamily="34" charset="0"/>
        </a:defRPr>
      </a:lvl3pPr>
      <a:lvl4pPr algn="l" rtl="0" eaLnBrk="0" fontAlgn="base" hangingPunct="0">
        <a:spcBef>
          <a:spcPct val="0"/>
        </a:spcBef>
        <a:spcAft>
          <a:spcPct val="0"/>
        </a:spcAft>
        <a:defRPr sz="2800" b="1">
          <a:solidFill>
            <a:srgbClr val="012445"/>
          </a:solidFill>
          <a:latin typeface="Franklin Gothic Demi" pitchFamily="34" charset="0"/>
        </a:defRPr>
      </a:lvl4pPr>
      <a:lvl5pPr algn="l" rtl="0" eaLnBrk="0" fontAlgn="base" hangingPunct="0">
        <a:spcBef>
          <a:spcPct val="0"/>
        </a:spcBef>
        <a:spcAft>
          <a:spcPct val="0"/>
        </a:spcAft>
        <a:defRPr sz="2800" b="1">
          <a:solidFill>
            <a:srgbClr val="012445"/>
          </a:solidFill>
          <a:latin typeface="Franklin Gothic Demi" pitchFamily="34" charset="0"/>
        </a:defRPr>
      </a:lvl5pPr>
      <a:lvl6pPr marL="457200" algn="l" rtl="0" eaLnBrk="1" fontAlgn="base" hangingPunct="1">
        <a:spcBef>
          <a:spcPct val="0"/>
        </a:spcBef>
        <a:spcAft>
          <a:spcPct val="0"/>
        </a:spcAft>
        <a:defRPr sz="2200" b="1">
          <a:solidFill>
            <a:srgbClr val="012445"/>
          </a:solidFill>
          <a:latin typeface="Franklin Gothic Demi" pitchFamily="34" charset="0"/>
        </a:defRPr>
      </a:lvl6pPr>
      <a:lvl7pPr marL="914400" algn="l" rtl="0" eaLnBrk="1" fontAlgn="base" hangingPunct="1">
        <a:spcBef>
          <a:spcPct val="0"/>
        </a:spcBef>
        <a:spcAft>
          <a:spcPct val="0"/>
        </a:spcAft>
        <a:defRPr sz="2200" b="1">
          <a:solidFill>
            <a:srgbClr val="012445"/>
          </a:solidFill>
          <a:latin typeface="Franklin Gothic Demi" pitchFamily="34" charset="0"/>
        </a:defRPr>
      </a:lvl7pPr>
      <a:lvl8pPr marL="1371600" algn="l" rtl="0" eaLnBrk="1" fontAlgn="base" hangingPunct="1">
        <a:spcBef>
          <a:spcPct val="0"/>
        </a:spcBef>
        <a:spcAft>
          <a:spcPct val="0"/>
        </a:spcAft>
        <a:defRPr sz="2200" b="1">
          <a:solidFill>
            <a:srgbClr val="012445"/>
          </a:solidFill>
          <a:latin typeface="Franklin Gothic Demi" pitchFamily="34" charset="0"/>
        </a:defRPr>
      </a:lvl8pPr>
      <a:lvl9pPr marL="1828800" algn="l" rtl="0" eaLnBrk="1" fontAlgn="base" hangingPunct="1">
        <a:spcBef>
          <a:spcPct val="0"/>
        </a:spcBef>
        <a:spcAft>
          <a:spcPct val="0"/>
        </a:spcAft>
        <a:defRPr sz="2200" b="1">
          <a:solidFill>
            <a:srgbClr val="012445"/>
          </a:solidFill>
          <a:latin typeface="Franklin Gothic Demi"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000">
          <a:solidFill>
            <a:schemeClr val="tx1"/>
          </a:solidFill>
          <a:latin typeface="+mn-lt"/>
        </a:defRPr>
      </a:lvl4pPr>
      <a:lvl5pPr marL="2057400" indent="-228600" algn="l" rtl="0" eaLnBrk="0" fontAlgn="base" hangingPunct="0">
        <a:spcBef>
          <a:spcPct val="20000"/>
        </a:spcBef>
        <a:spcAft>
          <a:spcPct val="0"/>
        </a:spcAft>
        <a:buChar char="»"/>
        <a:defRPr sz="1000">
          <a:solidFill>
            <a:schemeClr val="tx1"/>
          </a:solidFill>
          <a:latin typeface="+mn-lt"/>
        </a:defRPr>
      </a:lvl5pPr>
      <a:lvl6pPr marL="2514600" indent="-228600" algn="l" rtl="0" eaLnBrk="1" fontAlgn="base" hangingPunct="1">
        <a:spcBef>
          <a:spcPct val="20000"/>
        </a:spcBef>
        <a:spcAft>
          <a:spcPct val="0"/>
        </a:spcAft>
        <a:buChar char="»"/>
        <a:defRPr sz="1000">
          <a:solidFill>
            <a:schemeClr val="tx1"/>
          </a:solidFill>
          <a:latin typeface="+mn-lt"/>
        </a:defRPr>
      </a:lvl6pPr>
      <a:lvl7pPr marL="2971800" indent="-228600" algn="l" rtl="0" eaLnBrk="1" fontAlgn="base" hangingPunct="1">
        <a:spcBef>
          <a:spcPct val="20000"/>
        </a:spcBef>
        <a:spcAft>
          <a:spcPct val="0"/>
        </a:spcAft>
        <a:buChar char="»"/>
        <a:defRPr sz="1000">
          <a:solidFill>
            <a:schemeClr val="tx1"/>
          </a:solidFill>
          <a:latin typeface="+mn-lt"/>
        </a:defRPr>
      </a:lvl7pPr>
      <a:lvl8pPr marL="3429000" indent="-228600" algn="l" rtl="0" eaLnBrk="1" fontAlgn="base" hangingPunct="1">
        <a:spcBef>
          <a:spcPct val="20000"/>
        </a:spcBef>
        <a:spcAft>
          <a:spcPct val="0"/>
        </a:spcAft>
        <a:buChar char="»"/>
        <a:defRPr sz="1000">
          <a:solidFill>
            <a:schemeClr val="tx1"/>
          </a:solidFill>
          <a:latin typeface="+mn-lt"/>
        </a:defRPr>
      </a:lvl8pPr>
      <a:lvl9pPr marL="3886200" indent="-228600" algn="l" rtl="0" eaLnBrk="1" fontAlgn="base" hangingPunct="1">
        <a:spcBef>
          <a:spcPct val="20000"/>
        </a:spcBef>
        <a:spcAft>
          <a:spcPct val="0"/>
        </a:spcAft>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76225" y="120650"/>
            <a:ext cx="8229600" cy="5191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spAutoFit/>
          </a:bodyPr>
          <a:lstStyle/>
          <a:p>
            <a:pPr lvl="0"/>
            <a:r>
              <a:rPr lang="en-US" smtClean="0"/>
              <a:t>Click to edit Master title style</a:t>
            </a:r>
          </a:p>
        </p:txBody>
      </p:sp>
      <p:sp>
        <p:nvSpPr>
          <p:cNvPr id="1027" name="Rectangle 3"/>
          <p:cNvSpPr>
            <a:spLocks noGrp="1" noChangeArrowheads="1"/>
          </p:cNvSpPr>
          <p:nvPr>
            <p:ph type="body" idx="1"/>
          </p:nvPr>
        </p:nvSpPr>
        <p:spPr bwMode="auto">
          <a:xfrm>
            <a:off x="390525" y="657225"/>
            <a:ext cx="8353425" cy="5176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4" name="Rectangle 10"/>
          <p:cNvSpPr>
            <a:spLocks noChangeArrowheads="1"/>
          </p:cNvSpPr>
          <p:nvPr/>
        </p:nvSpPr>
        <p:spPr bwMode="auto">
          <a:xfrm>
            <a:off x="6953250" y="6448425"/>
            <a:ext cx="2133600" cy="333375"/>
          </a:xfrm>
          <a:prstGeom prst="rect">
            <a:avLst/>
          </a:prstGeom>
          <a:noFill/>
          <a:ln w="9525">
            <a:noFill/>
            <a:miter lim="800000"/>
            <a:headEnd/>
            <a:tailEnd/>
          </a:ln>
          <a:effectLst/>
        </p:spPr>
        <p:txBody>
          <a:bodyPr/>
          <a:lstStyle/>
          <a:p>
            <a:pPr algn="r">
              <a:defRPr/>
            </a:pPr>
            <a:fld id="{CC83BF03-FB24-4FF1-84B5-A80A93B5FEF6}" type="slidenum">
              <a:rPr lang="en-US" sz="1000" b="1">
                <a:solidFill>
                  <a:srgbClr val="FFFFFF"/>
                </a:solidFill>
              </a:rPr>
              <a:pPr algn="r">
                <a:defRPr/>
              </a:pPr>
              <a:t>‹#›</a:t>
            </a:fld>
            <a:endParaRPr lang="en-US" sz="1000" b="1">
              <a:solidFill>
                <a:srgbClr val="FFFFFF"/>
              </a:solidFill>
            </a:endParaRPr>
          </a:p>
        </p:txBody>
      </p:sp>
      <p:pic>
        <p:nvPicPr>
          <p:cNvPr id="1029" name="Picture 6" descr="NIST_pptFooter_final"/>
          <p:cNvPicPr>
            <a:picLocks noChangeAspect="1" noChangeArrowheads="1"/>
          </p:cNvPicPr>
          <p:nvPr/>
        </p:nvPicPr>
        <p:blipFill>
          <a:blip r:embed="rId7" cstate="print"/>
          <a:srcRect/>
          <a:stretch>
            <a:fillRect/>
          </a:stretch>
        </p:blipFill>
        <p:spPr bwMode="auto">
          <a:xfrm>
            <a:off x="0" y="6162675"/>
            <a:ext cx="9144000" cy="695325"/>
          </a:xfrm>
          <a:prstGeom prst="rect">
            <a:avLst/>
          </a:prstGeom>
          <a:noFill/>
          <a:ln w="9525">
            <a:noFill/>
            <a:miter lim="800000"/>
            <a:headEnd/>
            <a:tailEnd/>
          </a:ln>
        </p:spPr>
      </p:pic>
      <p:sp>
        <p:nvSpPr>
          <p:cNvPr id="1030" name="Rectangle 6"/>
          <p:cNvSpPr>
            <a:spLocks noGrp="1" noChangeArrowheads="1"/>
          </p:cNvSpPr>
          <p:nvPr>
            <p:ph type="sldNum" sz="quarter" idx="4"/>
          </p:nvPr>
        </p:nvSpPr>
        <p:spPr bwMode="auto">
          <a:xfrm>
            <a:off x="3919538" y="64452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fontAlgn="auto" hangingPunct="0">
              <a:spcBef>
                <a:spcPts val="0"/>
              </a:spcBef>
              <a:spcAft>
                <a:spcPts val="0"/>
              </a:spcAft>
              <a:defRPr sz="1400">
                <a:solidFill>
                  <a:schemeClr val="bg1"/>
                </a:solidFill>
                <a:latin typeface="+mn-lt"/>
              </a:defRPr>
            </a:lvl1pPr>
          </a:lstStyle>
          <a:p>
            <a:pPr>
              <a:defRPr/>
            </a:pPr>
            <a:fld id="{774E2DDC-43E9-4E4A-8F7D-AFEC864574C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6735459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Lst>
  <p:timing>
    <p:tnLst>
      <p:par>
        <p:cTn id="1" dur="indefinite" restart="never" nodeType="tmRoot"/>
      </p:par>
    </p:tnLst>
  </p:timing>
  <p:hf hdr="0" ftr="0" dt="0"/>
  <p:txStyles>
    <p:titleStyle>
      <a:lvl1pPr algn="l" rtl="0" eaLnBrk="0" fontAlgn="base" hangingPunct="0">
        <a:spcBef>
          <a:spcPct val="0"/>
        </a:spcBef>
        <a:spcAft>
          <a:spcPct val="0"/>
        </a:spcAft>
        <a:defRPr sz="2800" b="1">
          <a:solidFill>
            <a:srgbClr val="012445"/>
          </a:solidFill>
          <a:latin typeface="+mj-lt"/>
          <a:ea typeface="+mj-ea"/>
          <a:cs typeface="+mj-cs"/>
        </a:defRPr>
      </a:lvl1pPr>
      <a:lvl2pPr algn="l" rtl="0" eaLnBrk="0" fontAlgn="base" hangingPunct="0">
        <a:spcBef>
          <a:spcPct val="0"/>
        </a:spcBef>
        <a:spcAft>
          <a:spcPct val="0"/>
        </a:spcAft>
        <a:defRPr sz="2800" b="1">
          <a:solidFill>
            <a:srgbClr val="012445"/>
          </a:solidFill>
          <a:latin typeface="Franklin Gothic Demi" pitchFamily="34" charset="0"/>
        </a:defRPr>
      </a:lvl2pPr>
      <a:lvl3pPr algn="l" rtl="0" eaLnBrk="0" fontAlgn="base" hangingPunct="0">
        <a:spcBef>
          <a:spcPct val="0"/>
        </a:spcBef>
        <a:spcAft>
          <a:spcPct val="0"/>
        </a:spcAft>
        <a:defRPr sz="2800" b="1">
          <a:solidFill>
            <a:srgbClr val="012445"/>
          </a:solidFill>
          <a:latin typeface="Franklin Gothic Demi" pitchFamily="34" charset="0"/>
        </a:defRPr>
      </a:lvl3pPr>
      <a:lvl4pPr algn="l" rtl="0" eaLnBrk="0" fontAlgn="base" hangingPunct="0">
        <a:spcBef>
          <a:spcPct val="0"/>
        </a:spcBef>
        <a:spcAft>
          <a:spcPct val="0"/>
        </a:spcAft>
        <a:defRPr sz="2800" b="1">
          <a:solidFill>
            <a:srgbClr val="012445"/>
          </a:solidFill>
          <a:latin typeface="Franklin Gothic Demi" pitchFamily="34" charset="0"/>
        </a:defRPr>
      </a:lvl4pPr>
      <a:lvl5pPr algn="l" rtl="0" eaLnBrk="0" fontAlgn="base" hangingPunct="0">
        <a:spcBef>
          <a:spcPct val="0"/>
        </a:spcBef>
        <a:spcAft>
          <a:spcPct val="0"/>
        </a:spcAft>
        <a:defRPr sz="2800" b="1">
          <a:solidFill>
            <a:srgbClr val="012445"/>
          </a:solidFill>
          <a:latin typeface="Franklin Gothic Demi" pitchFamily="34" charset="0"/>
        </a:defRPr>
      </a:lvl5pPr>
      <a:lvl6pPr marL="457200" algn="l" rtl="0" eaLnBrk="1" fontAlgn="base" hangingPunct="1">
        <a:spcBef>
          <a:spcPct val="0"/>
        </a:spcBef>
        <a:spcAft>
          <a:spcPct val="0"/>
        </a:spcAft>
        <a:defRPr sz="2200" b="1">
          <a:solidFill>
            <a:srgbClr val="012445"/>
          </a:solidFill>
          <a:latin typeface="Franklin Gothic Demi" pitchFamily="34" charset="0"/>
        </a:defRPr>
      </a:lvl6pPr>
      <a:lvl7pPr marL="914400" algn="l" rtl="0" eaLnBrk="1" fontAlgn="base" hangingPunct="1">
        <a:spcBef>
          <a:spcPct val="0"/>
        </a:spcBef>
        <a:spcAft>
          <a:spcPct val="0"/>
        </a:spcAft>
        <a:defRPr sz="2200" b="1">
          <a:solidFill>
            <a:srgbClr val="012445"/>
          </a:solidFill>
          <a:latin typeface="Franklin Gothic Demi" pitchFamily="34" charset="0"/>
        </a:defRPr>
      </a:lvl7pPr>
      <a:lvl8pPr marL="1371600" algn="l" rtl="0" eaLnBrk="1" fontAlgn="base" hangingPunct="1">
        <a:spcBef>
          <a:spcPct val="0"/>
        </a:spcBef>
        <a:spcAft>
          <a:spcPct val="0"/>
        </a:spcAft>
        <a:defRPr sz="2200" b="1">
          <a:solidFill>
            <a:srgbClr val="012445"/>
          </a:solidFill>
          <a:latin typeface="Franklin Gothic Demi" pitchFamily="34" charset="0"/>
        </a:defRPr>
      </a:lvl8pPr>
      <a:lvl9pPr marL="1828800" algn="l" rtl="0" eaLnBrk="1" fontAlgn="base" hangingPunct="1">
        <a:spcBef>
          <a:spcPct val="0"/>
        </a:spcBef>
        <a:spcAft>
          <a:spcPct val="0"/>
        </a:spcAft>
        <a:defRPr sz="2200" b="1">
          <a:solidFill>
            <a:srgbClr val="012445"/>
          </a:solidFill>
          <a:latin typeface="Franklin Gothic Demi"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000">
          <a:solidFill>
            <a:schemeClr val="tx1"/>
          </a:solidFill>
          <a:latin typeface="+mn-lt"/>
        </a:defRPr>
      </a:lvl4pPr>
      <a:lvl5pPr marL="2057400" indent="-228600" algn="l" rtl="0" eaLnBrk="0" fontAlgn="base" hangingPunct="0">
        <a:spcBef>
          <a:spcPct val="20000"/>
        </a:spcBef>
        <a:spcAft>
          <a:spcPct val="0"/>
        </a:spcAft>
        <a:buChar char="»"/>
        <a:defRPr sz="1000">
          <a:solidFill>
            <a:schemeClr val="tx1"/>
          </a:solidFill>
          <a:latin typeface="+mn-lt"/>
        </a:defRPr>
      </a:lvl5pPr>
      <a:lvl6pPr marL="2514600" indent="-228600" algn="l" rtl="0" eaLnBrk="1" fontAlgn="base" hangingPunct="1">
        <a:spcBef>
          <a:spcPct val="20000"/>
        </a:spcBef>
        <a:spcAft>
          <a:spcPct val="0"/>
        </a:spcAft>
        <a:buChar char="»"/>
        <a:defRPr sz="1000">
          <a:solidFill>
            <a:schemeClr val="tx1"/>
          </a:solidFill>
          <a:latin typeface="+mn-lt"/>
        </a:defRPr>
      </a:lvl6pPr>
      <a:lvl7pPr marL="2971800" indent="-228600" algn="l" rtl="0" eaLnBrk="1" fontAlgn="base" hangingPunct="1">
        <a:spcBef>
          <a:spcPct val="20000"/>
        </a:spcBef>
        <a:spcAft>
          <a:spcPct val="0"/>
        </a:spcAft>
        <a:buChar char="»"/>
        <a:defRPr sz="1000">
          <a:solidFill>
            <a:schemeClr val="tx1"/>
          </a:solidFill>
          <a:latin typeface="+mn-lt"/>
        </a:defRPr>
      </a:lvl7pPr>
      <a:lvl8pPr marL="3429000" indent="-228600" algn="l" rtl="0" eaLnBrk="1" fontAlgn="base" hangingPunct="1">
        <a:spcBef>
          <a:spcPct val="20000"/>
        </a:spcBef>
        <a:spcAft>
          <a:spcPct val="0"/>
        </a:spcAft>
        <a:buChar char="»"/>
        <a:defRPr sz="1000">
          <a:solidFill>
            <a:schemeClr val="tx1"/>
          </a:solidFill>
          <a:latin typeface="+mn-lt"/>
        </a:defRPr>
      </a:lvl8pPr>
      <a:lvl9pPr marL="3886200" indent="-228600" algn="l" rtl="0" eaLnBrk="1" fontAlgn="base" hangingPunct="1">
        <a:spcBef>
          <a:spcPct val="20000"/>
        </a:spcBef>
        <a:spcAft>
          <a:spcPct val="0"/>
        </a:spcAft>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footer"/>
          <p:cNvPicPr>
            <a:picLocks noChangeAspect="1" noChangeArrowheads="1"/>
          </p:cNvPicPr>
          <p:nvPr/>
        </p:nvPicPr>
        <p:blipFill>
          <a:blip r:embed="rId4" cstate="print"/>
          <a:srcRect/>
          <a:stretch>
            <a:fillRect/>
          </a:stretch>
        </p:blipFill>
        <p:spPr bwMode="auto">
          <a:xfrm>
            <a:off x="0" y="6162675"/>
            <a:ext cx="9144000" cy="695325"/>
          </a:xfrm>
          <a:prstGeom prst="rect">
            <a:avLst/>
          </a:prstGeom>
          <a:noFill/>
          <a:ln w="9525">
            <a:noFill/>
            <a:miter lim="800000"/>
            <a:headEnd/>
            <a:tailEnd/>
          </a:ln>
        </p:spPr>
      </p:pic>
      <p:sp>
        <p:nvSpPr>
          <p:cNvPr id="1027" name="Rectangle 2"/>
          <p:cNvSpPr>
            <a:spLocks noGrp="1" noChangeArrowheads="1"/>
          </p:cNvSpPr>
          <p:nvPr>
            <p:ph type="title"/>
          </p:nvPr>
        </p:nvSpPr>
        <p:spPr bwMode="auto">
          <a:xfrm>
            <a:off x="276225" y="279400"/>
            <a:ext cx="8229600" cy="457200"/>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spAutoFit/>
          </a:bodyPr>
          <a:lstStyle/>
          <a:p>
            <a:pPr lvl="0"/>
            <a:r>
              <a:rPr lang="en-US" smtClean="0"/>
              <a:t>Click to edit Master title style</a:t>
            </a:r>
          </a:p>
        </p:txBody>
      </p:sp>
      <p:sp>
        <p:nvSpPr>
          <p:cNvPr id="1028" name="Rectangle 3"/>
          <p:cNvSpPr>
            <a:spLocks noGrp="1" noChangeArrowheads="1"/>
          </p:cNvSpPr>
          <p:nvPr>
            <p:ph type="body" idx="1"/>
          </p:nvPr>
        </p:nvSpPr>
        <p:spPr bwMode="auto">
          <a:xfrm>
            <a:off x="390525" y="831850"/>
            <a:ext cx="8353425" cy="5176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levelz</a:t>
            </a:r>
          </a:p>
        </p:txBody>
      </p:sp>
      <p:sp>
        <p:nvSpPr>
          <p:cNvPr id="1034" name="Rectangle 10"/>
          <p:cNvSpPr>
            <a:spLocks noChangeArrowheads="1"/>
          </p:cNvSpPr>
          <p:nvPr/>
        </p:nvSpPr>
        <p:spPr bwMode="auto">
          <a:xfrm>
            <a:off x="6953250" y="6448425"/>
            <a:ext cx="2133600" cy="333375"/>
          </a:xfrm>
          <a:prstGeom prst="rect">
            <a:avLst/>
          </a:prstGeom>
          <a:noFill/>
          <a:ln w="9525">
            <a:noFill/>
            <a:miter lim="800000"/>
            <a:headEnd/>
            <a:tailEnd/>
          </a:ln>
          <a:effectLst/>
        </p:spPr>
        <p:txBody>
          <a:bodyPr/>
          <a:lstStyle/>
          <a:p>
            <a:pPr algn="r" fontAlgn="base">
              <a:spcBef>
                <a:spcPct val="0"/>
              </a:spcBef>
              <a:spcAft>
                <a:spcPct val="0"/>
              </a:spcAft>
              <a:defRPr/>
            </a:pPr>
            <a:fld id="{41A03635-9795-41F2-BCD4-147B79957516}" type="slidenum">
              <a:rPr lang="en-US" sz="1000" b="1">
                <a:solidFill>
                  <a:srgbClr val="FFFFFF"/>
                </a:solidFill>
              </a:rPr>
              <a:pPr algn="r" fontAlgn="base">
                <a:spcBef>
                  <a:spcPct val="0"/>
                </a:spcBef>
                <a:spcAft>
                  <a:spcPct val="0"/>
                </a:spcAft>
                <a:defRPr/>
              </a:pPr>
              <a:t>‹#›</a:t>
            </a:fld>
            <a:endParaRPr lang="en-US" sz="1000" b="1" dirty="0">
              <a:solidFill>
                <a:srgbClr val="FFFFFF"/>
              </a:solidFill>
            </a:endParaRPr>
          </a:p>
        </p:txBody>
      </p:sp>
    </p:spTree>
    <p:extLst>
      <p:ext uri="{BB962C8B-B14F-4D97-AF65-F5344CB8AC3E}">
        <p14:creationId xmlns:p14="http://schemas.microsoft.com/office/powerpoint/2010/main" val="1134108101"/>
      </p:ext>
    </p:extLst>
  </p:cSld>
  <p:clrMap bg1="lt1" tx1="dk1" bg2="lt2" tx2="dk2" accent1="accent1" accent2="accent2" accent3="accent3" accent4="accent4" accent5="accent5" accent6="accent6" hlink="hlink" folHlink="folHlink"/>
  <p:sldLayoutIdLst>
    <p:sldLayoutId id="2147483684" r:id="rId1"/>
    <p:sldLayoutId id="2147483685" r:id="rId2"/>
  </p:sldLayoutIdLst>
  <p:txStyles>
    <p:titleStyle>
      <a:lvl1pPr algn="l" rtl="0" eaLnBrk="0" fontAlgn="base" hangingPunct="0">
        <a:spcBef>
          <a:spcPct val="0"/>
        </a:spcBef>
        <a:spcAft>
          <a:spcPct val="0"/>
        </a:spcAft>
        <a:defRPr sz="2400" b="1">
          <a:solidFill>
            <a:srgbClr val="012445"/>
          </a:solidFill>
          <a:latin typeface="+mj-lt"/>
          <a:ea typeface="+mj-ea"/>
          <a:cs typeface="+mj-cs"/>
        </a:defRPr>
      </a:lvl1pPr>
      <a:lvl2pPr algn="l" rtl="0" eaLnBrk="0" fontAlgn="base" hangingPunct="0">
        <a:spcBef>
          <a:spcPct val="0"/>
        </a:spcBef>
        <a:spcAft>
          <a:spcPct val="0"/>
        </a:spcAft>
        <a:defRPr sz="2400" b="1">
          <a:solidFill>
            <a:srgbClr val="012445"/>
          </a:solidFill>
          <a:latin typeface="Franklin Gothic Demi" pitchFamily="34" charset="0"/>
        </a:defRPr>
      </a:lvl2pPr>
      <a:lvl3pPr algn="l" rtl="0" eaLnBrk="0" fontAlgn="base" hangingPunct="0">
        <a:spcBef>
          <a:spcPct val="0"/>
        </a:spcBef>
        <a:spcAft>
          <a:spcPct val="0"/>
        </a:spcAft>
        <a:defRPr sz="2400" b="1">
          <a:solidFill>
            <a:srgbClr val="012445"/>
          </a:solidFill>
          <a:latin typeface="Franklin Gothic Demi" pitchFamily="34" charset="0"/>
        </a:defRPr>
      </a:lvl3pPr>
      <a:lvl4pPr algn="l" rtl="0" eaLnBrk="0" fontAlgn="base" hangingPunct="0">
        <a:spcBef>
          <a:spcPct val="0"/>
        </a:spcBef>
        <a:spcAft>
          <a:spcPct val="0"/>
        </a:spcAft>
        <a:defRPr sz="2400" b="1">
          <a:solidFill>
            <a:srgbClr val="012445"/>
          </a:solidFill>
          <a:latin typeface="Franklin Gothic Demi" pitchFamily="34" charset="0"/>
        </a:defRPr>
      </a:lvl4pPr>
      <a:lvl5pPr algn="l" rtl="0" eaLnBrk="0" fontAlgn="base" hangingPunct="0">
        <a:spcBef>
          <a:spcPct val="0"/>
        </a:spcBef>
        <a:spcAft>
          <a:spcPct val="0"/>
        </a:spcAft>
        <a:defRPr sz="2400" b="1">
          <a:solidFill>
            <a:srgbClr val="012445"/>
          </a:solidFill>
          <a:latin typeface="Franklin Gothic Demi" pitchFamily="34" charset="0"/>
        </a:defRPr>
      </a:lvl5pPr>
      <a:lvl6pPr marL="457200" algn="l" rtl="0" fontAlgn="base">
        <a:spcBef>
          <a:spcPct val="0"/>
        </a:spcBef>
        <a:spcAft>
          <a:spcPct val="0"/>
        </a:spcAft>
        <a:defRPr sz="2400" b="1">
          <a:solidFill>
            <a:srgbClr val="012445"/>
          </a:solidFill>
          <a:latin typeface="Franklin Gothic Demi" pitchFamily="34" charset="0"/>
        </a:defRPr>
      </a:lvl6pPr>
      <a:lvl7pPr marL="914400" algn="l" rtl="0" fontAlgn="base">
        <a:spcBef>
          <a:spcPct val="0"/>
        </a:spcBef>
        <a:spcAft>
          <a:spcPct val="0"/>
        </a:spcAft>
        <a:defRPr sz="2400" b="1">
          <a:solidFill>
            <a:srgbClr val="012445"/>
          </a:solidFill>
          <a:latin typeface="Franklin Gothic Demi" pitchFamily="34" charset="0"/>
        </a:defRPr>
      </a:lvl7pPr>
      <a:lvl8pPr marL="1371600" algn="l" rtl="0" fontAlgn="base">
        <a:spcBef>
          <a:spcPct val="0"/>
        </a:spcBef>
        <a:spcAft>
          <a:spcPct val="0"/>
        </a:spcAft>
        <a:defRPr sz="2400" b="1">
          <a:solidFill>
            <a:srgbClr val="012445"/>
          </a:solidFill>
          <a:latin typeface="Franklin Gothic Demi" pitchFamily="34" charset="0"/>
        </a:defRPr>
      </a:lvl8pPr>
      <a:lvl9pPr marL="1828800" algn="l" rtl="0" fontAlgn="base">
        <a:spcBef>
          <a:spcPct val="0"/>
        </a:spcBef>
        <a:spcAft>
          <a:spcPct val="0"/>
        </a:spcAft>
        <a:defRPr sz="2400" b="1">
          <a:solidFill>
            <a:srgbClr val="012445"/>
          </a:solidFill>
          <a:latin typeface="Franklin Gothic Demi" pitchFamily="34"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mn-ea"/>
          <a:cs typeface="+mn-cs"/>
        </a:defRPr>
      </a:lvl1pPr>
      <a:lvl2pPr marL="630238" indent="-285750" algn="l" rtl="0" eaLnBrk="0" fontAlgn="base" hangingPunct="0">
        <a:spcBef>
          <a:spcPct val="20000"/>
        </a:spcBef>
        <a:spcAft>
          <a:spcPct val="0"/>
        </a:spcAft>
        <a:buChar char="–"/>
        <a:defRPr>
          <a:solidFill>
            <a:schemeClr val="tx1"/>
          </a:solidFill>
          <a:latin typeface="+mn-lt"/>
        </a:defRPr>
      </a:lvl2pPr>
      <a:lvl3pPr marL="860425" indent="-228600" algn="l" rtl="0" eaLnBrk="0" fontAlgn="base" hangingPunct="0">
        <a:spcBef>
          <a:spcPct val="20000"/>
        </a:spcBef>
        <a:spcAft>
          <a:spcPct val="0"/>
        </a:spcAft>
        <a:buChar char="•"/>
        <a:defRPr sz="1400">
          <a:solidFill>
            <a:schemeClr val="tx1"/>
          </a:solidFill>
          <a:latin typeface="+mn-lt"/>
        </a:defRPr>
      </a:lvl3pPr>
      <a:lvl4pPr marL="1090613" indent="-228600" algn="l" rtl="0" eaLnBrk="0" fontAlgn="base" hangingPunct="0">
        <a:spcBef>
          <a:spcPct val="20000"/>
        </a:spcBef>
        <a:spcAft>
          <a:spcPct val="0"/>
        </a:spcAft>
        <a:buChar char="–"/>
        <a:defRPr sz="1000">
          <a:solidFill>
            <a:schemeClr val="tx1"/>
          </a:solidFill>
          <a:latin typeface="+mn-lt"/>
        </a:defRPr>
      </a:lvl4pPr>
      <a:lvl5pPr marL="1333500" indent="-228600" algn="l" rtl="0" eaLnBrk="0" fontAlgn="base" hangingPunct="0">
        <a:spcBef>
          <a:spcPct val="20000"/>
        </a:spcBef>
        <a:spcAft>
          <a:spcPct val="0"/>
        </a:spcAft>
        <a:buChar char="»"/>
        <a:defRPr sz="1000">
          <a:solidFill>
            <a:schemeClr val="tx1"/>
          </a:solidFill>
          <a:latin typeface="+mn-lt"/>
        </a:defRPr>
      </a:lvl5pPr>
      <a:lvl6pPr marL="1790700" indent="-228600" algn="l" rtl="0" fontAlgn="base">
        <a:spcBef>
          <a:spcPct val="20000"/>
        </a:spcBef>
        <a:spcAft>
          <a:spcPct val="0"/>
        </a:spcAft>
        <a:buChar char="»"/>
        <a:defRPr sz="1000">
          <a:solidFill>
            <a:schemeClr val="tx1"/>
          </a:solidFill>
          <a:latin typeface="+mn-lt"/>
        </a:defRPr>
      </a:lvl6pPr>
      <a:lvl7pPr marL="2247900" indent="-228600" algn="l" rtl="0" fontAlgn="base">
        <a:spcBef>
          <a:spcPct val="20000"/>
        </a:spcBef>
        <a:spcAft>
          <a:spcPct val="0"/>
        </a:spcAft>
        <a:buChar char="»"/>
        <a:defRPr sz="1000">
          <a:solidFill>
            <a:schemeClr val="tx1"/>
          </a:solidFill>
          <a:latin typeface="+mn-lt"/>
        </a:defRPr>
      </a:lvl7pPr>
      <a:lvl8pPr marL="2705100" indent="-228600" algn="l" rtl="0" fontAlgn="base">
        <a:spcBef>
          <a:spcPct val="20000"/>
        </a:spcBef>
        <a:spcAft>
          <a:spcPct val="0"/>
        </a:spcAft>
        <a:buChar char="»"/>
        <a:defRPr sz="1000">
          <a:solidFill>
            <a:schemeClr val="tx1"/>
          </a:solidFill>
          <a:latin typeface="+mn-lt"/>
        </a:defRPr>
      </a:lvl8pPr>
      <a:lvl9pPr marL="3162300" indent="-228600" algn="l" rtl="0" fontAlgn="base">
        <a:spcBef>
          <a:spcPct val="20000"/>
        </a:spcBef>
        <a:spcAft>
          <a:spcPct val="0"/>
        </a:spcAft>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foote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6162675"/>
            <a:ext cx="91440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276225" y="279400"/>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spAutoFit/>
          </a:bodyPr>
          <a:lstStyle/>
          <a:p>
            <a:pPr lvl="0"/>
            <a:r>
              <a:rPr lang="en-US"/>
              <a:t>Click to edit Master title style</a:t>
            </a:r>
          </a:p>
        </p:txBody>
      </p:sp>
      <p:sp>
        <p:nvSpPr>
          <p:cNvPr id="1028" name="Rectangle 3"/>
          <p:cNvSpPr>
            <a:spLocks noGrp="1" noChangeArrowheads="1"/>
          </p:cNvSpPr>
          <p:nvPr>
            <p:ph type="body" idx="1"/>
          </p:nvPr>
        </p:nvSpPr>
        <p:spPr bwMode="auto">
          <a:xfrm>
            <a:off x="390525" y="831850"/>
            <a:ext cx="8353425" cy="5176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levelz</a:t>
            </a:r>
          </a:p>
        </p:txBody>
      </p:sp>
      <p:sp>
        <p:nvSpPr>
          <p:cNvPr id="1029" name="Rectangle 10"/>
          <p:cNvSpPr>
            <a:spLocks noChangeArrowheads="1"/>
          </p:cNvSpPr>
          <p:nvPr/>
        </p:nvSpPr>
        <p:spPr bwMode="auto">
          <a:xfrm>
            <a:off x="6953250" y="6448425"/>
            <a:ext cx="21336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pPr algn="r" fontAlgn="base">
              <a:spcBef>
                <a:spcPct val="0"/>
              </a:spcBef>
              <a:spcAft>
                <a:spcPct val="0"/>
              </a:spcAft>
            </a:pPr>
            <a:fld id="{7DF8DAAB-B828-4EAA-B573-6F6DC9A52A9A}" type="slidenum">
              <a:rPr lang="en-US" altLang="en-US" sz="1000" smtClean="0">
                <a:solidFill>
                  <a:srgbClr val="FFFFFF"/>
                </a:solidFill>
              </a:rPr>
              <a:pPr algn="r" fontAlgn="base">
                <a:spcBef>
                  <a:spcPct val="0"/>
                </a:spcBef>
                <a:spcAft>
                  <a:spcPct val="0"/>
                </a:spcAft>
              </a:pPr>
              <a:t>‹#›</a:t>
            </a:fld>
            <a:endParaRPr lang="en-US" altLang="en-US" sz="1000" smtClean="0">
              <a:solidFill>
                <a:srgbClr val="FFFFFF"/>
              </a:solidFill>
            </a:endParaRPr>
          </a:p>
        </p:txBody>
      </p:sp>
    </p:spTree>
    <p:extLst>
      <p:ext uri="{BB962C8B-B14F-4D97-AF65-F5344CB8AC3E}">
        <p14:creationId xmlns:p14="http://schemas.microsoft.com/office/powerpoint/2010/main" val="10099077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Lst>
  <p:txStyles>
    <p:titleStyle>
      <a:lvl1pPr algn="l" rtl="0" eaLnBrk="0" fontAlgn="base" hangingPunct="0">
        <a:spcBef>
          <a:spcPct val="0"/>
        </a:spcBef>
        <a:spcAft>
          <a:spcPct val="0"/>
        </a:spcAft>
        <a:defRPr sz="2400" b="1">
          <a:solidFill>
            <a:srgbClr val="012445"/>
          </a:solidFill>
          <a:latin typeface="+mj-lt"/>
          <a:ea typeface="ＭＳ Ｐゴシック" charset="0"/>
          <a:cs typeface="+mj-cs"/>
        </a:defRPr>
      </a:lvl1pPr>
      <a:lvl2pPr algn="l" rtl="0" eaLnBrk="0" fontAlgn="base" hangingPunct="0">
        <a:spcBef>
          <a:spcPct val="0"/>
        </a:spcBef>
        <a:spcAft>
          <a:spcPct val="0"/>
        </a:spcAft>
        <a:defRPr sz="2400" b="1">
          <a:solidFill>
            <a:srgbClr val="012445"/>
          </a:solidFill>
          <a:latin typeface="Franklin Gothic Demi" pitchFamily="34" charset="0"/>
          <a:ea typeface="ＭＳ Ｐゴシック" charset="0"/>
        </a:defRPr>
      </a:lvl2pPr>
      <a:lvl3pPr algn="l" rtl="0" eaLnBrk="0" fontAlgn="base" hangingPunct="0">
        <a:spcBef>
          <a:spcPct val="0"/>
        </a:spcBef>
        <a:spcAft>
          <a:spcPct val="0"/>
        </a:spcAft>
        <a:defRPr sz="2400" b="1">
          <a:solidFill>
            <a:srgbClr val="012445"/>
          </a:solidFill>
          <a:latin typeface="Franklin Gothic Demi" pitchFamily="34" charset="0"/>
          <a:ea typeface="ＭＳ Ｐゴシック" charset="0"/>
        </a:defRPr>
      </a:lvl3pPr>
      <a:lvl4pPr algn="l" rtl="0" eaLnBrk="0" fontAlgn="base" hangingPunct="0">
        <a:spcBef>
          <a:spcPct val="0"/>
        </a:spcBef>
        <a:spcAft>
          <a:spcPct val="0"/>
        </a:spcAft>
        <a:defRPr sz="2400" b="1">
          <a:solidFill>
            <a:srgbClr val="012445"/>
          </a:solidFill>
          <a:latin typeface="Franklin Gothic Demi" pitchFamily="34" charset="0"/>
          <a:ea typeface="ＭＳ Ｐゴシック" charset="0"/>
        </a:defRPr>
      </a:lvl4pPr>
      <a:lvl5pPr algn="l" rtl="0" eaLnBrk="0" fontAlgn="base" hangingPunct="0">
        <a:spcBef>
          <a:spcPct val="0"/>
        </a:spcBef>
        <a:spcAft>
          <a:spcPct val="0"/>
        </a:spcAft>
        <a:defRPr sz="2400" b="1">
          <a:solidFill>
            <a:srgbClr val="012445"/>
          </a:solidFill>
          <a:latin typeface="Franklin Gothic Demi" pitchFamily="34" charset="0"/>
          <a:ea typeface="ＭＳ Ｐゴシック" charset="0"/>
        </a:defRPr>
      </a:lvl5pPr>
      <a:lvl6pPr marL="457200" algn="l" rtl="0" fontAlgn="base">
        <a:spcBef>
          <a:spcPct val="0"/>
        </a:spcBef>
        <a:spcAft>
          <a:spcPct val="0"/>
        </a:spcAft>
        <a:defRPr sz="2400" b="1">
          <a:solidFill>
            <a:srgbClr val="012445"/>
          </a:solidFill>
          <a:latin typeface="Franklin Gothic Demi" pitchFamily="34" charset="0"/>
        </a:defRPr>
      </a:lvl6pPr>
      <a:lvl7pPr marL="914400" algn="l" rtl="0" fontAlgn="base">
        <a:spcBef>
          <a:spcPct val="0"/>
        </a:spcBef>
        <a:spcAft>
          <a:spcPct val="0"/>
        </a:spcAft>
        <a:defRPr sz="2400" b="1">
          <a:solidFill>
            <a:srgbClr val="012445"/>
          </a:solidFill>
          <a:latin typeface="Franklin Gothic Demi" pitchFamily="34" charset="0"/>
        </a:defRPr>
      </a:lvl7pPr>
      <a:lvl8pPr marL="1371600" algn="l" rtl="0" fontAlgn="base">
        <a:spcBef>
          <a:spcPct val="0"/>
        </a:spcBef>
        <a:spcAft>
          <a:spcPct val="0"/>
        </a:spcAft>
        <a:defRPr sz="2400" b="1">
          <a:solidFill>
            <a:srgbClr val="012445"/>
          </a:solidFill>
          <a:latin typeface="Franklin Gothic Demi" pitchFamily="34" charset="0"/>
        </a:defRPr>
      </a:lvl8pPr>
      <a:lvl9pPr marL="1828800" algn="l" rtl="0" fontAlgn="base">
        <a:spcBef>
          <a:spcPct val="0"/>
        </a:spcBef>
        <a:spcAft>
          <a:spcPct val="0"/>
        </a:spcAft>
        <a:defRPr sz="2400" b="1">
          <a:solidFill>
            <a:srgbClr val="012445"/>
          </a:solidFill>
          <a:latin typeface="Franklin Gothic Demi" pitchFamily="34"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ＭＳ Ｐゴシック" charset="0"/>
          <a:cs typeface="+mn-cs"/>
        </a:defRPr>
      </a:lvl1pPr>
      <a:lvl2pPr marL="630238" indent="-285750" algn="l" rtl="0" eaLnBrk="0" fontAlgn="base" hangingPunct="0">
        <a:spcBef>
          <a:spcPct val="20000"/>
        </a:spcBef>
        <a:spcAft>
          <a:spcPct val="0"/>
        </a:spcAft>
        <a:buChar char="–"/>
        <a:defRPr>
          <a:solidFill>
            <a:schemeClr val="tx1"/>
          </a:solidFill>
          <a:latin typeface="+mn-lt"/>
          <a:ea typeface="ＭＳ Ｐゴシック" charset="0"/>
        </a:defRPr>
      </a:lvl2pPr>
      <a:lvl3pPr marL="860425" indent="-228600" algn="l" rtl="0" eaLnBrk="0" fontAlgn="base" hangingPunct="0">
        <a:spcBef>
          <a:spcPct val="20000"/>
        </a:spcBef>
        <a:spcAft>
          <a:spcPct val="0"/>
        </a:spcAft>
        <a:buChar char="•"/>
        <a:defRPr sz="1400">
          <a:solidFill>
            <a:schemeClr val="tx1"/>
          </a:solidFill>
          <a:latin typeface="+mn-lt"/>
          <a:ea typeface="ＭＳ Ｐゴシック" charset="0"/>
        </a:defRPr>
      </a:lvl3pPr>
      <a:lvl4pPr marL="1090613" indent="-228600" algn="l" rtl="0" eaLnBrk="0" fontAlgn="base" hangingPunct="0">
        <a:spcBef>
          <a:spcPct val="20000"/>
        </a:spcBef>
        <a:spcAft>
          <a:spcPct val="0"/>
        </a:spcAft>
        <a:buChar char="–"/>
        <a:defRPr sz="1000">
          <a:solidFill>
            <a:schemeClr val="tx1"/>
          </a:solidFill>
          <a:latin typeface="+mn-lt"/>
          <a:ea typeface="ＭＳ Ｐゴシック" charset="0"/>
        </a:defRPr>
      </a:lvl4pPr>
      <a:lvl5pPr marL="1333500" indent="-228600" algn="l" rtl="0" eaLnBrk="0" fontAlgn="base" hangingPunct="0">
        <a:spcBef>
          <a:spcPct val="20000"/>
        </a:spcBef>
        <a:spcAft>
          <a:spcPct val="0"/>
        </a:spcAft>
        <a:buChar char="»"/>
        <a:defRPr sz="1000">
          <a:solidFill>
            <a:schemeClr val="tx1"/>
          </a:solidFill>
          <a:latin typeface="+mn-lt"/>
          <a:ea typeface="ＭＳ Ｐゴシック" charset="0"/>
        </a:defRPr>
      </a:lvl5pPr>
      <a:lvl6pPr marL="1790700" indent="-228600" algn="l" rtl="0" fontAlgn="base">
        <a:spcBef>
          <a:spcPct val="20000"/>
        </a:spcBef>
        <a:spcAft>
          <a:spcPct val="0"/>
        </a:spcAft>
        <a:buChar char="»"/>
        <a:defRPr sz="1000">
          <a:solidFill>
            <a:schemeClr val="tx1"/>
          </a:solidFill>
          <a:latin typeface="+mn-lt"/>
        </a:defRPr>
      </a:lvl6pPr>
      <a:lvl7pPr marL="2247900" indent="-228600" algn="l" rtl="0" fontAlgn="base">
        <a:spcBef>
          <a:spcPct val="20000"/>
        </a:spcBef>
        <a:spcAft>
          <a:spcPct val="0"/>
        </a:spcAft>
        <a:buChar char="»"/>
        <a:defRPr sz="1000">
          <a:solidFill>
            <a:schemeClr val="tx1"/>
          </a:solidFill>
          <a:latin typeface="+mn-lt"/>
        </a:defRPr>
      </a:lvl7pPr>
      <a:lvl8pPr marL="2705100" indent="-228600" algn="l" rtl="0" fontAlgn="base">
        <a:spcBef>
          <a:spcPct val="20000"/>
        </a:spcBef>
        <a:spcAft>
          <a:spcPct val="0"/>
        </a:spcAft>
        <a:buChar char="»"/>
        <a:defRPr sz="1000">
          <a:solidFill>
            <a:schemeClr val="tx1"/>
          </a:solidFill>
          <a:latin typeface="+mn-lt"/>
        </a:defRPr>
      </a:lvl8pPr>
      <a:lvl9pPr marL="3162300" indent="-228600" algn="l" rtl="0" fontAlgn="base">
        <a:spcBef>
          <a:spcPct val="20000"/>
        </a:spcBef>
        <a:spcAft>
          <a:spcPct val="0"/>
        </a:spcAft>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footer"/>
          <p:cNvPicPr>
            <a:picLocks noChangeAspect="1" noChangeArrowheads="1"/>
          </p:cNvPicPr>
          <p:nvPr/>
        </p:nvPicPr>
        <p:blipFill>
          <a:blip r:embed="rId4" cstate="print"/>
          <a:srcRect/>
          <a:stretch>
            <a:fillRect/>
          </a:stretch>
        </p:blipFill>
        <p:spPr bwMode="auto">
          <a:xfrm>
            <a:off x="0" y="6162675"/>
            <a:ext cx="9144000" cy="695325"/>
          </a:xfrm>
          <a:prstGeom prst="rect">
            <a:avLst/>
          </a:prstGeom>
          <a:noFill/>
          <a:ln w="9525">
            <a:noFill/>
            <a:miter lim="800000"/>
            <a:headEnd/>
            <a:tailEnd/>
          </a:ln>
        </p:spPr>
      </p:pic>
      <p:sp>
        <p:nvSpPr>
          <p:cNvPr id="1027" name="Rectangle 2"/>
          <p:cNvSpPr>
            <a:spLocks noGrp="1" noChangeArrowheads="1"/>
          </p:cNvSpPr>
          <p:nvPr>
            <p:ph type="title"/>
          </p:nvPr>
        </p:nvSpPr>
        <p:spPr bwMode="auto">
          <a:xfrm>
            <a:off x="276225" y="279400"/>
            <a:ext cx="8229600" cy="457200"/>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spAutoFit/>
          </a:bodyPr>
          <a:lstStyle/>
          <a:p>
            <a:pPr lvl="0"/>
            <a:r>
              <a:rPr lang="en-US" smtClean="0"/>
              <a:t>Click to edit Master title style</a:t>
            </a:r>
          </a:p>
        </p:txBody>
      </p:sp>
      <p:sp>
        <p:nvSpPr>
          <p:cNvPr id="1028" name="Rectangle 3"/>
          <p:cNvSpPr>
            <a:spLocks noGrp="1" noChangeArrowheads="1"/>
          </p:cNvSpPr>
          <p:nvPr>
            <p:ph type="body" idx="1"/>
          </p:nvPr>
        </p:nvSpPr>
        <p:spPr bwMode="auto">
          <a:xfrm>
            <a:off x="390525" y="831850"/>
            <a:ext cx="8353425" cy="5176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levelz</a:t>
            </a:r>
          </a:p>
        </p:txBody>
      </p:sp>
      <p:sp>
        <p:nvSpPr>
          <p:cNvPr id="1034" name="Rectangle 10"/>
          <p:cNvSpPr>
            <a:spLocks noChangeArrowheads="1"/>
          </p:cNvSpPr>
          <p:nvPr/>
        </p:nvSpPr>
        <p:spPr bwMode="auto">
          <a:xfrm>
            <a:off x="6953250" y="6448425"/>
            <a:ext cx="2133600" cy="333375"/>
          </a:xfrm>
          <a:prstGeom prst="rect">
            <a:avLst/>
          </a:prstGeom>
          <a:noFill/>
          <a:ln w="9525">
            <a:noFill/>
            <a:miter lim="800000"/>
            <a:headEnd/>
            <a:tailEnd/>
          </a:ln>
          <a:effectLst/>
        </p:spPr>
        <p:txBody>
          <a:bodyPr/>
          <a:lstStyle/>
          <a:p>
            <a:pPr algn="r" fontAlgn="base">
              <a:spcBef>
                <a:spcPct val="0"/>
              </a:spcBef>
              <a:spcAft>
                <a:spcPct val="0"/>
              </a:spcAft>
              <a:defRPr/>
            </a:pPr>
            <a:fld id="{41A03635-9795-41F2-BCD4-147B79957516}" type="slidenum">
              <a:rPr lang="en-US" sz="1000" b="1">
                <a:solidFill>
                  <a:srgbClr val="FFFFFF"/>
                </a:solidFill>
              </a:rPr>
              <a:pPr algn="r" fontAlgn="base">
                <a:spcBef>
                  <a:spcPct val="0"/>
                </a:spcBef>
                <a:spcAft>
                  <a:spcPct val="0"/>
                </a:spcAft>
                <a:defRPr/>
              </a:pPr>
              <a:t>‹#›</a:t>
            </a:fld>
            <a:endParaRPr lang="en-US" sz="1000" b="1" dirty="0">
              <a:solidFill>
                <a:srgbClr val="FFFFFF"/>
              </a:solidFill>
            </a:endParaRPr>
          </a:p>
        </p:txBody>
      </p:sp>
      <p:pic>
        <p:nvPicPr>
          <p:cNvPr id="8" name="Picture 7"/>
          <p:cNvPicPr>
            <a:picLocks noChangeAspect="1"/>
          </p:cNvPicPr>
          <p:nvPr userDrawn="1"/>
        </p:nvPicPr>
        <p:blipFill>
          <a:blip r:embed="rId5"/>
          <a:stretch>
            <a:fillRect/>
          </a:stretch>
        </p:blipFill>
        <p:spPr>
          <a:xfrm>
            <a:off x="5029200" y="6271327"/>
            <a:ext cx="1244351" cy="534749"/>
          </a:xfrm>
          <a:prstGeom prst="rect">
            <a:avLst/>
          </a:prstGeom>
        </p:spPr>
      </p:pic>
      <p:pic>
        <p:nvPicPr>
          <p:cNvPr id="9" name="Picture 8"/>
          <p:cNvPicPr>
            <a:picLocks noChangeAspect="1"/>
          </p:cNvPicPr>
          <p:nvPr userDrawn="1"/>
        </p:nvPicPr>
        <p:blipFill>
          <a:blip r:embed="rId6"/>
          <a:stretch>
            <a:fillRect/>
          </a:stretch>
        </p:blipFill>
        <p:spPr>
          <a:xfrm>
            <a:off x="6477000" y="6271327"/>
            <a:ext cx="1147938" cy="534749"/>
          </a:xfrm>
          <a:prstGeom prst="rect">
            <a:avLst/>
          </a:prstGeom>
        </p:spPr>
      </p:pic>
    </p:spTree>
    <p:extLst>
      <p:ext uri="{BB962C8B-B14F-4D97-AF65-F5344CB8AC3E}">
        <p14:creationId xmlns:p14="http://schemas.microsoft.com/office/powerpoint/2010/main" val="2234554209"/>
      </p:ext>
    </p:extLst>
  </p:cSld>
  <p:clrMap bg1="lt1" tx1="dk1" bg2="lt2" tx2="dk2" accent1="accent1" accent2="accent2" accent3="accent3" accent4="accent4" accent5="accent5" accent6="accent6" hlink="hlink" folHlink="folHlink"/>
  <p:sldLayoutIdLst>
    <p:sldLayoutId id="2147483704" r:id="rId1"/>
    <p:sldLayoutId id="2147483705" r:id="rId2"/>
  </p:sldLayoutIdLst>
  <p:txStyles>
    <p:titleStyle>
      <a:lvl1pPr algn="l" rtl="0" eaLnBrk="0" fontAlgn="base" hangingPunct="0">
        <a:spcBef>
          <a:spcPct val="0"/>
        </a:spcBef>
        <a:spcAft>
          <a:spcPct val="0"/>
        </a:spcAft>
        <a:defRPr sz="2400" b="1">
          <a:solidFill>
            <a:srgbClr val="012445"/>
          </a:solidFill>
          <a:latin typeface="+mj-lt"/>
          <a:ea typeface="+mj-ea"/>
          <a:cs typeface="+mj-cs"/>
        </a:defRPr>
      </a:lvl1pPr>
      <a:lvl2pPr algn="l" rtl="0" eaLnBrk="0" fontAlgn="base" hangingPunct="0">
        <a:spcBef>
          <a:spcPct val="0"/>
        </a:spcBef>
        <a:spcAft>
          <a:spcPct val="0"/>
        </a:spcAft>
        <a:defRPr sz="2400" b="1">
          <a:solidFill>
            <a:srgbClr val="012445"/>
          </a:solidFill>
          <a:latin typeface="Franklin Gothic Demi" pitchFamily="34" charset="0"/>
        </a:defRPr>
      </a:lvl2pPr>
      <a:lvl3pPr algn="l" rtl="0" eaLnBrk="0" fontAlgn="base" hangingPunct="0">
        <a:spcBef>
          <a:spcPct val="0"/>
        </a:spcBef>
        <a:spcAft>
          <a:spcPct val="0"/>
        </a:spcAft>
        <a:defRPr sz="2400" b="1">
          <a:solidFill>
            <a:srgbClr val="012445"/>
          </a:solidFill>
          <a:latin typeface="Franklin Gothic Demi" pitchFamily="34" charset="0"/>
        </a:defRPr>
      </a:lvl3pPr>
      <a:lvl4pPr algn="l" rtl="0" eaLnBrk="0" fontAlgn="base" hangingPunct="0">
        <a:spcBef>
          <a:spcPct val="0"/>
        </a:spcBef>
        <a:spcAft>
          <a:spcPct val="0"/>
        </a:spcAft>
        <a:defRPr sz="2400" b="1">
          <a:solidFill>
            <a:srgbClr val="012445"/>
          </a:solidFill>
          <a:latin typeface="Franklin Gothic Demi" pitchFamily="34" charset="0"/>
        </a:defRPr>
      </a:lvl4pPr>
      <a:lvl5pPr algn="l" rtl="0" eaLnBrk="0" fontAlgn="base" hangingPunct="0">
        <a:spcBef>
          <a:spcPct val="0"/>
        </a:spcBef>
        <a:spcAft>
          <a:spcPct val="0"/>
        </a:spcAft>
        <a:defRPr sz="2400" b="1">
          <a:solidFill>
            <a:srgbClr val="012445"/>
          </a:solidFill>
          <a:latin typeface="Franklin Gothic Demi" pitchFamily="34" charset="0"/>
        </a:defRPr>
      </a:lvl5pPr>
      <a:lvl6pPr marL="457200" algn="l" rtl="0" fontAlgn="base">
        <a:spcBef>
          <a:spcPct val="0"/>
        </a:spcBef>
        <a:spcAft>
          <a:spcPct val="0"/>
        </a:spcAft>
        <a:defRPr sz="2400" b="1">
          <a:solidFill>
            <a:srgbClr val="012445"/>
          </a:solidFill>
          <a:latin typeface="Franklin Gothic Demi" pitchFamily="34" charset="0"/>
        </a:defRPr>
      </a:lvl6pPr>
      <a:lvl7pPr marL="914400" algn="l" rtl="0" fontAlgn="base">
        <a:spcBef>
          <a:spcPct val="0"/>
        </a:spcBef>
        <a:spcAft>
          <a:spcPct val="0"/>
        </a:spcAft>
        <a:defRPr sz="2400" b="1">
          <a:solidFill>
            <a:srgbClr val="012445"/>
          </a:solidFill>
          <a:latin typeface="Franklin Gothic Demi" pitchFamily="34" charset="0"/>
        </a:defRPr>
      </a:lvl7pPr>
      <a:lvl8pPr marL="1371600" algn="l" rtl="0" fontAlgn="base">
        <a:spcBef>
          <a:spcPct val="0"/>
        </a:spcBef>
        <a:spcAft>
          <a:spcPct val="0"/>
        </a:spcAft>
        <a:defRPr sz="2400" b="1">
          <a:solidFill>
            <a:srgbClr val="012445"/>
          </a:solidFill>
          <a:latin typeface="Franklin Gothic Demi" pitchFamily="34" charset="0"/>
        </a:defRPr>
      </a:lvl8pPr>
      <a:lvl9pPr marL="1828800" algn="l" rtl="0" fontAlgn="base">
        <a:spcBef>
          <a:spcPct val="0"/>
        </a:spcBef>
        <a:spcAft>
          <a:spcPct val="0"/>
        </a:spcAft>
        <a:defRPr sz="2400" b="1">
          <a:solidFill>
            <a:srgbClr val="012445"/>
          </a:solidFill>
          <a:latin typeface="Franklin Gothic Demi" pitchFamily="34"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mn-ea"/>
          <a:cs typeface="+mn-cs"/>
        </a:defRPr>
      </a:lvl1pPr>
      <a:lvl2pPr marL="630238" indent="-285750" algn="l" rtl="0" eaLnBrk="0" fontAlgn="base" hangingPunct="0">
        <a:spcBef>
          <a:spcPct val="20000"/>
        </a:spcBef>
        <a:spcAft>
          <a:spcPct val="0"/>
        </a:spcAft>
        <a:buChar char="–"/>
        <a:defRPr>
          <a:solidFill>
            <a:schemeClr val="tx1"/>
          </a:solidFill>
          <a:latin typeface="+mn-lt"/>
        </a:defRPr>
      </a:lvl2pPr>
      <a:lvl3pPr marL="860425" indent="-228600" algn="l" rtl="0" eaLnBrk="0" fontAlgn="base" hangingPunct="0">
        <a:spcBef>
          <a:spcPct val="20000"/>
        </a:spcBef>
        <a:spcAft>
          <a:spcPct val="0"/>
        </a:spcAft>
        <a:buChar char="•"/>
        <a:defRPr sz="1400">
          <a:solidFill>
            <a:schemeClr val="tx1"/>
          </a:solidFill>
          <a:latin typeface="+mn-lt"/>
        </a:defRPr>
      </a:lvl3pPr>
      <a:lvl4pPr marL="1090613" indent="-228600" algn="l" rtl="0" eaLnBrk="0" fontAlgn="base" hangingPunct="0">
        <a:spcBef>
          <a:spcPct val="20000"/>
        </a:spcBef>
        <a:spcAft>
          <a:spcPct val="0"/>
        </a:spcAft>
        <a:buChar char="–"/>
        <a:defRPr sz="1000">
          <a:solidFill>
            <a:schemeClr val="tx1"/>
          </a:solidFill>
          <a:latin typeface="+mn-lt"/>
        </a:defRPr>
      </a:lvl4pPr>
      <a:lvl5pPr marL="1333500" indent="-228600" algn="l" rtl="0" eaLnBrk="0" fontAlgn="base" hangingPunct="0">
        <a:spcBef>
          <a:spcPct val="20000"/>
        </a:spcBef>
        <a:spcAft>
          <a:spcPct val="0"/>
        </a:spcAft>
        <a:buChar char="»"/>
        <a:defRPr sz="1000">
          <a:solidFill>
            <a:schemeClr val="tx1"/>
          </a:solidFill>
          <a:latin typeface="+mn-lt"/>
        </a:defRPr>
      </a:lvl5pPr>
      <a:lvl6pPr marL="1790700" indent="-228600" algn="l" rtl="0" fontAlgn="base">
        <a:spcBef>
          <a:spcPct val="20000"/>
        </a:spcBef>
        <a:spcAft>
          <a:spcPct val="0"/>
        </a:spcAft>
        <a:buChar char="»"/>
        <a:defRPr sz="1000">
          <a:solidFill>
            <a:schemeClr val="tx1"/>
          </a:solidFill>
          <a:latin typeface="+mn-lt"/>
        </a:defRPr>
      </a:lvl6pPr>
      <a:lvl7pPr marL="2247900" indent="-228600" algn="l" rtl="0" fontAlgn="base">
        <a:spcBef>
          <a:spcPct val="20000"/>
        </a:spcBef>
        <a:spcAft>
          <a:spcPct val="0"/>
        </a:spcAft>
        <a:buChar char="»"/>
        <a:defRPr sz="1000">
          <a:solidFill>
            <a:schemeClr val="tx1"/>
          </a:solidFill>
          <a:latin typeface="+mn-lt"/>
        </a:defRPr>
      </a:lvl7pPr>
      <a:lvl8pPr marL="2705100" indent="-228600" algn="l" rtl="0" fontAlgn="base">
        <a:spcBef>
          <a:spcPct val="20000"/>
        </a:spcBef>
        <a:spcAft>
          <a:spcPct val="0"/>
        </a:spcAft>
        <a:buChar char="»"/>
        <a:defRPr sz="1000">
          <a:solidFill>
            <a:schemeClr val="tx1"/>
          </a:solidFill>
          <a:latin typeface="+mn-lt"/>
        </a:defRPr>
      </a:lvl8pPr>
      <a:lvl9pPr marL="3162300" indent="-228600" algn="l" rtl="0" fontAlgn="base">
        <a:spcBef>
          <a:spcPct val="20000"/>
        </a:spcBef>
        <a:spcAft>
          <a:spcPct val="0"/>
        </a:spcAft>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footer"/>
          <p:cNvPicPr>
            <a:picLocks noChangeAspect="1" noChangeArrowheads="1"/>
          </p:cNvPicPr>
          <p:nvPr/>
        </p:nvPicPr>
        <p:blipFill>
          <a:blip r:embed="rId4" cstate="print"/>
          <a:srcRect/>
          <a:stretch>
            <a:fillRect/>
          </a:stretch>
        </p:blipFill>
        <p:spPr bwMode="auto">
          <a:xfrm>
            <a:off x="0" y="6162675"/>
            <a:ext cx="9144000" cy="695325"/>
          </a:xfrm>
          <a:prstGeom prst="rect">
            <a:avLst/>
          </a:prstGeom>
          <a:noFill/>
          <a:ln w="9525">
            <a:noFill/>
            <a:miter lim="800000"/>
            <a:headEnd/>
            <a:tailEnd/>
          </a:ln>
        </p:spPr>
      </p:pic>
      <p:sp>
        <p:nvSpPr>
          <p:cNvPr id="1027" name="Rectangle 2"/>
          <p:cNvSpPr>
            <a:spLocks noGrp="1" noChangeArrowheads="1"/>
          </p:cNvSpPr>
          <p:nvPr>
            <p:ph type="title"/>
          </p:nvPr>
        </p:nvSpPr>
        <p:spPr bwMode="auto">
          <a:xfrm>
            <a:off x="276225" y="279400"/>
            <a:ext cx="8229600" cy="457200"/>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spAutoFit/>
          </a:bodyPr>
          <a:lstStyle/>
          <a:p>
            <a:pPr lvl="0"/>
            <a:r>
              <a:rPr lang="en-US" smtClean="0"/>
              <a:t>Click to edit Master title style</a:t>
            </a:r>
          </a:p>
        </p:txBody>
      </p:sp>
      <p:sp>
        <p:nvSpPr>
          <p:cNvPr id="1028" name="Rectangle 3"/>
          <p:cNvSpPr>
            <a:spLocks noGrp="1" noChangeArrowheads="1"/>
          </p:cNvSpPr>
          <p:nvPr>
            <p:ph type="body" idx="1"/>
          </p:nvPr>
        </p:nvSpPr>
        <p:spPr bwMode="auto">
          <a:xfrm>
            <a:off x="390525" y="831850"/>
            <a:ext cx="8353425" cy="5176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levelz</a:t>
            </a:r>
          </a:p>
        </p:txBody>
      </p:sp>
      <p:sp>
        <p:nvSpPr>
          <p:cNvPr id="1034" name="Rectangle 10"/>
          <p:cNvSpPr>
            <a:spLocks noChangeArrowheads="1"/>
          </p:cNvSpPr>
          <p:nvPr/>
        </p:nvSpPr>
        <p:spPr bwMode="auto">
          <a:xfrm>
            <a:off x="6953250" y="6448425"/>
            <a:ext cx="2133600" cy="333375"/>
          </a:xfrm>
          <a:prstGeom prst="rect">
            <a:avLst/>
          </a:prstGeom>
          <a:noFill/>
          <a:ln w="9525">
            <a:noFill/>
            <a:miter lim="800000"/>
            <a:headEnd/>
            <a:tailEnd/>
          </a:ln>
          <a:effectLst/>
        </p:spPr>
        <p:txBody>
          <a:bodyPr/>
          <a:lstStyle/>
          <a:p>
            <a:pPr algn="r" fontAlgn="base">
              <a:spcBef>
                <a:spcPct val="0"/>
              </a:spcBef>
              <a:spcAft>
                <a:spcPct val="0"/>
              </a:spcAft>
              <a:defRPr/>
            </a:pPr>
            <a:fld id="{41A03635-9795-41F2-BCD4-147B79957516}" type="slidenum">
              <a:rPr lang="en-US" sz="1000" b="1">
                <a:solidFill>
                  <a:srgbClr val="FFFFFF"/>
                </a:solidFill>
              </a:rPr>
              <a:pPr algn="r" fontAlgn="base">
                <a:spcBef>
                  <a:spcPct val="0"/>
                </a:spcBef>
                <a:spcAft>
                  <a:spcPct val="0"/>
                </a:spcAft>
                <a:defRPr/>
              </a:pPr>
              <a:t>‹#›</a:t>
            </a:fld>
            <a:endParaRPr lang="en-US" sz="1000" b="1" dirty="0">
              <a:solidFill>
                <a:srgbClr val="FFFFFF"/>
              </a:solidFill>
            </a:endParaRPr>
          </a:p>
        </p:txBody>
      </p:sp>
      <p:pic>
        <p:nvPicPr>
          <p:cNvPr id="8" name="Picture 7"/>
          <p:cNvPicPr>
            <a:picLocks noChangeAspect="1"/>
          </p:cNvPicPr>
          <p:nvPr userDrawn="1"/>
        </p:nvPicPr>
        <p:blipFill>
          <a:blip r:embed="rId5"/>
          <a:stretch>
            <a:fillRect/>
          </a:stretch>
        </p:blipFill>
        <p:spPr>
          <a:xfrm>
            <a:off x="5029200" y="6271327"/>
            <a:ext cx="1244351" cy="534749"/>
          </a:xfrm>
          <a:prstGeom prst="rect">
            <a:avLst/>
          </a:prstGeom>
        </p:spPr>
      </p:pic>
      <p:pic>
        <p:nvPicPr>
          <p:cNvPr id="9" name="Picture 8"/>
          <p:cNvPicPr>
            <a:picLocks noChangeAspect="1"/>
          </p:cNvPicPr>
          <p:nvPr userDrawn="1"/>
        </p:nvPicPr>
        <p:blipFill>
          <a:blip r:embed="rId6"/>
          <a:stretch>
            <a:fillRect/>
          </a:stretch>
        </p:blipFill>
        <p:spPr>
          <a:xfrm>
            <a:off x="6477000" y="6271327"/>
            <a:ext cx="1147938" cy="534749"/>
          </a:xfrm>
          <a:prstGeom prst="rect">
            <a:avLst/>
          </a:prstGeom>
        </p:spPr>
      </p:pic>
    </p:spTree>
    <p:extLst>
      <p:ext uri="{BB962C8B-B14F-4D97-AF65-F5344CB8AC3E}">
        <p14:creationId xmlns:p14="http://schemas.microsoft.com/office/powerpoint/2010/main" val="2428177768"/>
      </p:ext>
    </p:extLst>
  </p:cSld>
  <p:clrMap bg1="lt1" tx1="dk1" bg2="lt2" tx2="dk2" accent1="accent1" accent2="accent2" accent3="accent3" accent4="accent4" accent5="accent5" accent6="accent6" hlink="hlink" folHlink="folHlink"/>
  <p:sldLayoutIdLst>
    <p:sldLayoutId id="2147483707" r:id="rId1"/>
    <p:sldLayoutId id="2147483708" r:id="rId2"/>
  </p:sldLayoutIdLst>
  <p:txStyles>
    <p:titleStyle>
      <a:lvl1pPr algn="l" rtl="0" eaLnBrk="0" fontAlgn="base" hangingPunct="0">
        <a:spcBef>
          <a:spcPct val="0"/>
        </a:spcBef>
        <a:spcAft>
          <a:spcPct val="0"/>
        </a:spcAft>
        <a:defRPr sz="2400" b="1">
          <a:solidFill>
            <a:srgbClr val="012445"/>
          </a:solidFill>
          <a:latin typeface="+mj-lt"/>
          <a:ea typeface="+mj-ea"/>
          <a:cs typeface="+mj-cs"/>
        </a:defRPr>
      </a:lvl1pPr>
      <a:lvl2pPr algn="l" rtl="0" eaLnBrk="0" fontAlgn="base" hangingPunct="0">
        <a:spcBef>
          <a:spcPct val="0"/>
        </a:spcBef>
        <a:spcAft>
          <a:spcPct val="0"/>
        </a:spcAft>
        <a:defRPr sz="2400" b="1">
          <a:solidFill>
            <a:srgbClr val="012445"/>
          </a:solidFill>
          <a:latin typeface="Franklin Gothic Demi" pitchFamily="34" charset="0"/>
        </a:defRPr>
      </a:lvl2pPr>
      <a:lvl3pPr algn="l" rtl="0" eaLnBrk="0" fontAlgn="base" hangingPunct="0">
        <a:spcBef>
          <a:spcPct val="0"/>
        </a:spcBef>
        <a:spcAft>
          <a:spcPct val="0"/>
        </a:spcAft>
        <a:defRPr sz="2400" b="1">
          <a:solidFill>
            <a:srgbClr val="012445"/>
          </a:solidFill>
          <a:latin typeface="Franklin Gothic Demi" pitchFamily="34" charset="0"/>
        </a:defRPr>
      </a:lvl3pPr>
      <a:lvl4pPr algn="l" rtl="0" eaLnBrk="0" fontAlgn="base" hangingPunct="0">
        <a:spcBef>
          <a:spcPct val="0"/>
        </a:spcBef>
        <a:spcAft>
          <a:spcPct val="0"/>
        </a:spcAft>
        <a:defRPr sz="2400" b="1">
          <a:solidFill>
            <a:srgbClr val="012445"/>
          </a:solidFill>
          <a:latin typeface="Franklin Gothic Demi" pitchFamily="34" charset="0"/>
        </a:defRPr>
      </a:lvl4pPr>
      <a:lvl5pPr algn="l" rtl="0" eaLnBrk="0" fontAlgn="base" hangingPunct="0">
        <a:spcBef>
          <a:spcPct val="0"/>
        </a:spcBef>
        <a:spcAft>
          <a:spcPct val="0"/>
        </a:spcAft>
        <a:defRPr sz="2400" b="1">
          <a:solidFill>
            <a:srgbClr val="012445"/>
          </a:solidFill>
          <a:latin typeface="Franklin Gothic Demi" pitchFamily="34" charset="0"/>
        </a:defRPr>
      </a:lvl5pPr>
      <a:lvl6pPr marL="457200" algn="l" rtl="0" fontAlgn="base">
        <a:spcBef>
          <a:spcPct val="0"/>
        </a:spcBef>
        <a:spcAft>
          <a:spcPct val="0"/>
        </a:spcAft>
        <a:defRPr sz="2400" b="1">
          <a:solidFill>
            <a:srgbClr val="012445"/>
          </a:solidFill>
          <a:latin typeface="Franklin Gothic Demi" pitchFamily="34" charset="0"/>
        </a:defRPr>
      </a:lvl6pPr>
      <a:lvl7pPr marL="914400" algn="l" rtl="0" fontAlgn="base">
        <a:spcBef>
          <a:spcPct val="0"/>
        </a:spcBef>
        <a:spcAft>
          <a:spcPct val="0"/>
        </a:spcAft>
        <a:defRPr sz="2400" b="1">
          <a:solidFill>
            <a:srgbClr val="012445"/>
          </a:solidFill>
          <a:latin typeface="Franklin Gothic Demi" pitchFamily="34" charset="0"/>
        </a:defRPr>
      </a:lvl7pPr>
      <a:lvl8pPr marL="1371600" algn="l" rtl="0" fontAlgn="base">
        <a:spcBef>
          <a:spcPct val="0"/>
        </a:spcBef>
        <a:spcAft>
          <a:spcPct val="0"/>
        </a:spcAft>
        <a:defRPr sz="2400" b="1">
          <a:solidFill>
            <a:srgbClr val="012445"/>
          </a:solidFill>
          <a:latin typeface="Franklin Gothic Demi" pitchFamily="34" charset="0"/>
        </a:defRPr>
      </a:lvl8pPr>
      <a:lvl9pPr marL="1828800" algn="l" rtl="0" fontAlgn="base">
        <a:spcBef>
          <a:spcPct val="0"/>
        </a:spcBef>
        <a:spcAft>
          <a:spcPct val="0"/>
        </a:spcAft>
        <a:defRPr sz="2400" b="1">
          <a:solidFill>
            <a:srgbClr val="012445"/>
          </a:solidFill>
          <a:latin typeface="Franklin Gothic Demi" pitchFamily="34"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mn-ea"/>
          <a:cs typeface="+mn-cs"/>
        </a:defRPr>
      </a:lvl1pPr>
      <a:lvl2pPr marL="630238" indent="-285750" algn="l" rtl="0" eaLnBrk="0" fontAlgn="base" hangingPunct="0">
        <a:spcBef>
          <a:spcPct val="20000"/>
        </a:spcBef>
        <a:spcAft>
          <a:spcPct val="0"/>
        </a:spcAft>
        <a:buChar char="–"/>
        <a:defRPr>
          <a:solidFill>
            <a:schemeClr val="tx1"/>
          </a:solidFill>
          <a:latin typeface="+mn-lt"/>
        </a:defRPr>
      </a:lvl2pPr>
      <a:lvl3pPr marL="860425" indent="-228600" algn="l" rtl="0" eaLnBrk="0" fontAlgn="base" hangingPunct="0">
        <a:spcBef>
          <a:spcPct val="20000"/>
        </a:spcBef>
        <a:spcAft>
          <a:spcPct val="0"/>
        </a:spcAft>
        <a:buChar char="•"/>
        <a:defRPr sz="1400">
          <a:solidFill>
            <a:schemeClr val="tx1"/>
          </a:solidFill>
          <a:latin typeface="+mn-lt"/>
        </a:defRPr>
      </a:lvl3pPr>
      <a:lvl4pPr marL="1090613" indent="-228600" algn="l" rtl="0" eaLnBrk="0" fontAlgn="base" hangingPunct="0">
        <a:spcBef>
          <a:spcPct val="20000"/>
        </a:spcBef>
        <a:spcAft>
          <a:spcPct val="0"/>
        </a:spcAft>
        <a:buChar char="–"/>
        <a:defRPr sz="1000">
          <a:solidFill>
            <a:schemeClr val="tx1"/>
          </a:solidFill>
          <a:latin typeface="+mn-lt"/>
        </a:defRPr>
      </a:lvl4pPr>
      <a:lvl5pPr marL="1333500" indent="-228600" algn="l" rtl="0" eaLnBrk="0" fontAlgn="base" hangingPunct="0">
        <a:spcBef>
          <a:spcPct val="20000"/>
        </a:spcBef>
        <a:spcAft>
          <a:spcPct val="0"/>
        </a:spcAft>
        <a:buChar char="»"/>
        <a:defRPr sz="1000">
          <a:solidFill>
            <a:schemeClr val="tx1"/>
          </a:solidFill>
          <a:latin typeface="+mn-lt"/>
        </a:defRPr>
      </a:lvl5pPr>
      <a:lvl6pPr marL="1790700" indent="-228600" algn="l" rtl="0" fontAlgn="base">
        <a:spcBef>
          <a:spcPct val="20000"/>
        </a:spcBef>
        <a:spcAft>
          <a:spcPct val="0"/>
        </a:spcAft>
        <a:buChar char="»"/>
        <a:defRPr sz="1000">
          <a:solidFill>
            <a:schemeClr val="tx1"/>
          </a:solidFill>
          <a:latin typeface="+mn-lt"/>
        </a:defRPr>
      </a:lvl6pPr>
      <a:lvl7pPr marL="2247900" indent="-228600" algn="l" rtl="0" fontAlgn="base">
        <a:spcBef>
          <a:spcPct val="20000"/>
        </a:spcBef>
        <a:spcAft>
          <a:spcPct val="0"/>
        </a:spcAft>
        <a:buChar char="»"/>
        <a:defRPr sz="1000">
          <a:solidFill>
            <a:schemeClr val="tx1"/>
          </a:solidFill>
          <a:latin typeface="+mn-lt"/>
        </a:defRPr>
      </a:lvl7pPr>
      <a:lvl8pPr marL="2705100" indent="-228600" algn="l" rtl="0" fontAlgn="base">
        <a:spcBef>
          <a:spcPct val="20000"/>
        </a:spcBef>
        <a:spcAft>
          <a:spcPct val="0"/>
        </a:spcAft>
        <a:buChar char="»"/>
        <a:defRPr sz="1000">
          <a:solidFill>
            <a:schemeClr val="tx1"/>
          </a:solidFill>
          <a:latin typeface="+mn-lt"/>
        </a:defRPr>
      </a:lvl8pPr>
      <a:lvl9pPr marL="3162300" indent="-228600" algn="l" rtl="0" fontAlgn="base">
        <a:spcBef>
          <a:spcPct val="20000"/>
        </a:spcBef>
        <a:spcAft>
          <a:spcPct val="0"/>
        </a:spcAft>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hyperlink" Target="http://hl7v2-iz-r1.5-testing.nist.gov/iztool/#/api-docs" TargetMode="External"/><Relationship Id="rId2" Type="http://schemas.openxmlformats.org/officeDocument/2006/relationships/hyperlink" Target="https://curl.haxx.se/"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7.xml"/></Relationships>
</file>

<file path=ppt/slides/_rels/slide10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5.xml"/></Relationships>
</file>

<file path=ppt/slides/_rels/slide10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hl7v2-iz-r1.5-testing.nist.gov/"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hit-dev.nist.gov:8098/iztool/#/home" TargetMode="External"/><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5.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hyperlink" Target="http://hit-dev.nist.gov:8098/iztool/#/home" TargetMode="Externa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hl7v2-iz-r1.5-testing.nist.gov/" TargetMode="External"/><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hyperlink" Target="http://hl7v2-iz-r1.5-testing.nist.gov/"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7.xml"/><Relationship Id="rId5" Type="http://schemas.openxmlformats.org/officeDocument/2006/relationships/image" Target="../media/image73.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hl7v2-iz-testing.nist.gov/"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hyperlink" Target="http://hl7v2.ws.nist.gov/hl7v2w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hyperlink" Target="http://hl7v2.ws.nist.gov/hl7v2ws/services/soap/MessageValidationV2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option4"/>
          <p:cNvPicPr>
            <a:picLocks noChangeAspect="1" noChangeArrowheads="1"/>
          </p:cNvPicPr>
          <p:nvPr/>
        </p:nvPicPr>
        <p:blipFill>
          <a:blip r:embed="rId3" cstate="print"/>
          <a:srcRect/>
          <a:stretch>
            <a:fillRect/>
          </a:stretch>
        </p:blipFill>
        <p:spPr bwMode="auto">
          <a:xfrm>
            <a:off x="3578225" y="2141538"/>
            <a:ext cx="5565775" cy="2974975"/>
          </a:xfrm>
          <a:prstGeom prst="rect">
            <a:avLst/>
          </a:prstGeom>
          <a:noFill/>
          <a:ln w="9525">
            <a:noFill/>
            <a:miter lim="800000"/>
            <a:headEnd/>
            <a:tailEnd/>
          </a:ln>
        </p:spPr>
      </p:pic>
      <p:sp>
        <p:nvSpPr>
          <p:cNvPr id="3075" name="Rectangle 18"/>
          <p:cNvSpPr>
            <a:spLocks noChangeArrowheads="1"/>
          </p:cNvSpPr>
          <p:nvPr/>
        </p:nvSpPr>
        <p:spPr bwMode="auto">
          <a:xfrm>
            <a:off x="533400" y="2209800"/>
            <a:ext cx="8382000" cy="1175706"/>
          </a:xfrm>
          <a:prstGeom prst="rect">
            <a:avLst/>
          </a:prstGeom>
          <a:noFill/>
          <a:ln w="9525" algn="ctr">
            <a:noFill/>
            <a:miter lim="800000"/>
            <a:headEnd/>
            <a:tailEnd/>
          </a:ln>
        </p:spPr>
        <p:txBody>
          <a:bodyPr wrap="square">
            <a:spAutoFit/>
          </a:bodyPr>
          <a:lstStyle/>
          <a:p>
            <a:pPr fontAlgn="base">
              <a:lnSpc>
                <a:spcPct val="80000"/>
              </a:lnSpc>
              <a:spcBef>
                <a:spcPct val="0"/>
              </a:spcBef>
              <a:spcAft>
                <a:spcPct val="0"/>
              </a:spcAft>
              <a:defRPr/>
            </a:pPr>
            <a:r>
              <a:rPr lang="en-US" sz="3200" dirty="0">
                <a:solidFill>
                  <a:srgbClr val="012445"/>
                </a:solidFill>
                <a:latin typeface="Franklin Gothic Medium" pitchFamily="34" charset="0"/>
              </a:rPr>
              <a:t>Using NIST Tools to Advance Interoperability for Immunization Messaging </a:t>
            </a:r>
            <a:r>
              <a:rPr lang="en-US" sz="3200" dirty="0" smtClean="0">
                <a:solidFill>
                  <a:srgbClr val="012445"/>
                </a:solidFill>
                <a:latin typeface="Franklin Gothic Medium" pitchFamily="34" charset="0"/>
              </a:rPr>
              <a:t>Implementations</a:t>
            </a:r>
            <a:endParaRPr lang="en-US" sz="2400" i="1" dirty="0" smtClean="0">
              <a:solidFill>
                <a:srgbClr val="012445"/>
              </a:solidFill>
            </a:endParaRPr>
          </a:p>
          <a:p>
            <a:pPr fontAlgn="base">
              <a:lnSpc>
                <a:spcPct val="80000"/>
              </a:lnSpc>
              <a:spcBef>
                <a:spcPct val="0"/>
              </a:spcBef>
              <a:spcAft>
                <a:spcPct val="0"/>
              </a:spcAft>
              <a:defRPr/>
            </a:pPr>
            <a:r>
              <a:rPr lang="en-US" sz="2400" i="1" dirty="0" smtClean="0">
                <a:solidFill>
                  <a:srgbClr val="012445"/>
                </a:solidFill>
              </a:rPr>
              <a:t>AIRA Conference April 2016, Seattle, Washington</a:t>
            </a:r>
          </a:p>
        </p:txBody>
      </p:sp>
      <p:sp>
        <p:nvSpPr>
          <p:cNvPr id="3076" name="Rectangle 19"/>
          <p:cNvSpPr>
            <a:spLocks noChangeArrowheads="1"/>
          </p:cNvSpPr>
          <p:nvPr/>
        </p:nvSpPr>
        <p:spPr bwMode="auto">
          <a:xfrm>
            <a:off x="533400" y="3276600"/>
            <a:ext cx="6324600" cy="1822037"/>
          </a:xfrm>
          <a:prstGeom prst="rect">
            <a:avLst/>
          </a:prstGeom>
          <a:noFill/>
          <a:ln w="9525" algn="ctr">
            <a:noFill/>
            <a:miter lim="800000"/>
            <a:headEnd/>
            <a:tailEnd/>
          </a:ln>
        </p:spPr>
        <p:txBody>
          <a:bodyPr wrap="square">
            <a:spAutoFit/>
          </a:bodyPr>
          <a:lstStyle/>
          <a:p>
            <a:pPr fontAlgn="base">
              <a:spcBef>
                <a:spcPct val="0"/>
              </a:spcBef>
              <a:spcAft>
                <a:spcPct val="0"/>
              </a:spcAft>
            </a:pPr>
            <a:endParaRPr lang="en-US" sz="800" i="1" dirty="0" smtClean="0">
              <a:solidFill>
                <a:srgbClr val="012445"/>
              </a:solidFill>
              <a:latin typeface="Franklin Gothic Book" pitchFamily="34" charset="0"/>
            </a:endParaRPr>
          </a:p>
          <a:p>
            <a:pPr fontAlgn="base">
              <a:spcBef>
                <a:spcPct val="0"/>
              </a:spcBef>
              <a:spcAft>
                <a:spcPct val="0"/>
              </a:spcAft>
            </a:pPr>
            <a:r>
              <a:rPr lang="en-US" b="1" i="1" dirty="0" smtClean="0">
                <a:solidFill>
                  <a:srgbClr val="012445"/>
                </a:solidFill>
                <a:latin typeface="Franklin Gothic Book" pitchFamily="34" charset="0"/>
              </a:rPr>
              <a:t>Robert Snelick</a:t>
            </a:r>
          </a:p>
          <a:p>
            <a:pPr fontAlgn="base">
              <a:spcBef>
                <a:spcPct val="0"/>
              </a:spcBef>
              <a:spcAft>
                <a:spcPct val="0"/>
              </a:spcAft>
            </a:pPr>
            <a:r>
              <a:rPr lang="en-US" b="1" i="1" dirty="0" smtClean="0">
                <a:solidFill>
                  <a:srgbClr val="012445"/>
                </a:solidFill>
                <a:latin typeface="Franklin Gothic Book" pitchFamily="34" charset="0"/>
              </a:rPr>
              <a:t>National Institute of Standards and Technology (NIST)</a:t>
            </a:r>
          </a:p>
          <a:p>
            <a:pPr fontAlgn="base">
              <a:spcBef>
                <a:spcPct val="0"/>
              </a:spcBef>
              <a:spcAft>
                <a:spcPct val="0"/>
              </a:spcAft>
            </a:pPr>
            <a:endParaRPr lang="en-US" b="1" i="1" dirty="0">
              <a:solidFill>
                <a:srgbClr val="012445"/>
              </a:solidFill>
              <a:latin typeface="Franklin Gothic Book" pitchFamily="34" charset="0"/>
            </a:endParaRPr>
          </a:p>
          <a:p>
            <a:pPr fontAlgn="base">
              <a:lnSpc>
                <a:spcPct val="140000"/>
              </a:lnSpc>
              <a:spcBef>
                <a:spcPct val="0"/>
              </a:spcBef>
              <a:spcAft>
                <a:spcPct val="0"/>
              </a:spcAft>
            </a:pPr>
            <a:r>
              <a:rPr lang="en-US" b="1" i="1" dirty="0" smtClean="0">
                <a:solidFill>
                  <a:srgbClr val="012445"/>
                </a:solidFill>
                <a:latin typeface="Franklin Gothic Book" pitchFamily="34" charset="0"/>
              </a:rPr>
              <a:t>April 5</a:t>
            </a:r>
            <a:r>
              <a:rPr lang="en-US" b="1" i="1" baseline="30000" dirty="0" smtClean="0">
                <a:solidFill>
                  <a:srgbClr val="012445"/>
                </a:solidFill>
                <a:latin typeface="Franklin Gothic Book" pitchFamily="34" charset="0"/>
              </a:rPr>
              <a:t>th</a:t>
            </a:r>
            <a:r>
              <a:rPr lang="en-US" b="1" i="1" dirty="0" smtClean="0">
                <a:solidFill>
                  <a:srgbClr val="012445"/>
                </a:solidFill>
                <a:latin typeface="Franklin Gothic Book" pitchFamily="34" charset="0"/>
              </a:rPr>
              <a:t>, 2016</a:t>
            </a:r>
            <a:endParaRPr lang="en-US" b="1" i="1" dirty="0" smtClean="0">
              <a:solidFill>
                <a:srgbClr val="FF0000"/>
              </a:solidFill>
              <a:latin typeface="Franklin Gothic Book" pitchFamily="34" charset="0"/>
            </a:endParaRPr>
          </a:p>
          <a:p>
            <a:pPr fontAlgn="base">
              <a:lnSpc>
                <a:spcPct val="140000"/>
              </a:lnSpc>
              <a:spcBef>
                <a:spcPct val="0"/>
              </a:spcBef>
              <a:spcAft>
                <a:spcPct val="0"/>
              </a:spcAft>
            </a:pPr>
            <a:r>
              <a:rPr lang="en-US" b="1" i="1" dirty="0" smtClean="0">
                <a:solidFill>
                  <a:srgbClr val="012445"/>
                </a:solidFill>
                <a:latin typeface="Franklin Gothic Book" pitchFamily="34" charset="0"/>
              </a:rPr>
              <a:t>Contact: robert.snelick@nist.gov</a:t>
            </a:r>
          </a:p>
        </p:txBody>
      </p:sp>
    </p:spTree>
    <p:extLst>
      <p:ext uri="{BB962C8B-B14F-4D97-AF65-F5344CB8AC3E}">
        <p14:creationId xmlns:p14="http://schemas.microsoft.com/office/powerpoint/2010/main" val="23856294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option4"/>
          <p:cNvPicPr>
            <a:picLocks noChangeAspect="1" noChangeArrowheads="1"/>
          </p:cNvPicPr>
          <p:nvPr/>
        </p:nvPicPr>
        <p:blipFill>
          <a:blip r:embed="rId3" cstate="print"/>
          <a:srcRect/>
          <a:stretch>
            <a:fillRect/>
          </a:stretch>
        </p:blipFill>
        <p:spPr bwMode="auto">
          <a:xfrm>
            <a:off x="3578225" y="2141538"/>
            <a:ext cx="5565775" cy="2974975"/>
          </a:xfrm>
          <a:prstGeom prst="rect">
            <a:avLst/>
          </a:prstGeom>
          <a:noFill/>
          <a:ln w="9525">
            <a:noFill/>
            <a:miter lim="800000"/>
            <a:headEnd/>
            <a:tailEnd/>
          </a:ln>
        </p:spPr>
      </p:pic>
      <p:sp>
        <p:nvSpPr>
          <p:cNvPr id="3075" name="Rectangle 18"/>
          <p:cNvSpPr>
            <a:spLocks noChangeArrowheads="1"/>
          </p:cNvSpPr>
          <p:nvPr/>
        </p:nvSpPr>
        <p:spPr bwMode="auto">
          <a:xfrm>
            <a:off x="533400" y="2209800"/>
            <a:ext cx="8248650" cy="1126462"/>
          </a:xfrm>
          <a:prstGeom prst="rect">
            <a:avLst/>
          </a:prstGeom>
          <a:noFill/>
          <a:ln w="9525" algn="ctr">
            <a:noFill/>
            <a:miter lim="800000"/>
            <a:headEnd/>
            <a:tailEnd/>
          </a:ln>
        </p:spPr>
        <p:txBody>
          <a:bodyPr wrap="square">
            <a:spAutoFit/>
          </a:bodyPr>
          <a:lstStyle/>
          <a:p>
            <a:pPr fontAlgn="base">
              <a:lnSpc>
                <a:spcPct val="80000"/>
              </a:lnSpc>
              <a:spcBef>
                <a:spcPct val="0"/>
              </a:spcBef>
              <a:spcAft>
                <a:spcPct val="0"/>
              </a:spcAft>
              <a:defRPr/>
            </a:pPr>
            <a:r>
              <a:rPr lang="en-US" sz="3200" dirty="0" smtClean="0">
                <a:solidFill>
                  <a:srgbClr val="012445"/>
                </a:solidFill>
                <a:latin typeface="+mj-lt"/>
              </a:rPr>
              <a:t>NIST Immunization Test Suite (2016)</a:t>
            </a:r>
          </a:p>
          <a:p>
            <a:pPr fontAlgn="base">
              <a:lnSpc>
                <a:spcPct val="80000"/>
              </a:lnSpc>
              <a:spcBef>
                <a:spcPct val="0"/>
              </a:spcBef>
              <a:spcAft>
                <a:spcPct val="0"/>
              </a:spcAft>
              <a:defRPr/>
            </a:pPr>
            <a:r>
              <a:rPr lang="en-US" sz="2800" i="1" dirty="0" smtClean="0">
                <a:solidFill>
                  <a:srgbClr val="012445"/>
                </a:solidFill>
              </a:rPr>
              <a:t>Overview</a:t>
            </a:r>
          </a:p>
          <a:p>
            <a:pPr fontAlgn="base">
              <a:lnSpc>
                <a:spcPct val="80000"/>
              </a:lnSpc>
              <a:spcBef>
                <a:spcPct val="0"/>
              </a:spcBef>
              <a:spcAft>
                <a:spcPct val="0"/>
              </a:spcAft>
              <a:defRPr/>
            </a:pPr>
            <a:endParaRPr lang="en-US" sz="2400" i="1" dirty="0" smtClean="0">
              <a:solidFill>
                <a:srgbClr val="012445"/>
              </a:solidFill>
            </a:endParaRPr>
          </a:p>
        </p:txBody>
      </p:sp>
    </p:spTree>
    <p:extLst>
      <p:ext uri="{BB962C8B-B14F-4D97-AF65-F5344CB8AC3E}">
        <p14:creationId xmlns:p14="http://schemas.microsoft.com/office/powerpoint/2010/main" val="100256291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14300" y="134011"/>
            <a:ext cx="8229600" cy="769938"/>
          </a:xfrm>
        </p:spPr>
        <p:txBody>
          <a:bodyPr/>
          <a:lstStyle/>
          <a:p>
            <a:r>
              <a:rPr lang="en-US" altLang="en-US" sz="2200" dirty="0" smtClean="0">
                <a:ea typeface="ＭＳ Ｐゴシック" panose="020B0600070205080204" pitchFamily="34" charset="-128"/>
              </a:rPr>
              <a:t>In-line Message Validation &amp; Analysis</a:t>
            </a:r>
            <a:br>
              <a:rPr lang="en-US" altLang="en-US" sz="2200" dirty="0" smtClean="0">
                <a:ea typeface="ＭＳ Ｐゴシック" panose="020B0600070205080204" pitchFamily="34" charset="-128"/>
              </a:rPr>
            </a:br>
            <a:r>
              <a:rPr lang="en-US" altLang="en-US" sz="2200" dirty="0" smtClean="0">
                <a:ea typeface="ＭＳ Ｐゴシック" panose="020B0600070205080204" pitchFamily="34" charset="-128"/>
              </a:rPr>
              <a:t>Using NIST External Validation Web Service</a:t>
            </a:r>
          </a:p>
        </p:txBody>
      </p:sp>
      <p:grpSp>
        <p:nvGrpSpPr>
          <p:cNvPr id="27650" name="Group 23"/>
          <p:cNvGrpSpPr>
            <a:grpSpLocks/>
          </p:cNvGrpSpPr>
          <p:nvPr/>
        </p:nvGrpSpPr>
        <p:grpSpPr bwMode="auto">
          <a:xfrm>
            <a:off x="76200" y="1295400"/>
            <a:ext cx="1835150" cy="1684338"/>
            <a:chOff x="185758" y="1300666"/>
            <a:chExt cx="1835471" cy="1684892"/>
          </a:xfrm>
        </p:grpSpPr>
        <p:grpSp>
          <p:nvGrpSpPr>
            <p:cNvPr id="27676" name="Group 24"/>
            <p:cNvGrpSpPr>
              <a:grpSpLocks/>
            </p:cNvGrpSpPr>
            <p:nvPr/>
          </p:nvGrpSpPr>
          <p:grpSpPr bwMode="auto">
            <a:xfrm>
              <a:off x="185758" y="1300666"/>
              <a:ext cx="1835471" cy="1684892"/>
              <a:chOff x="5966624" y="6553200"/>
              <a:chExt cx="1835471" cy="1684892"/>
            </a:xfrm>
          </p:grpSpPr>
          <p:sp>
            <p:nvSpPr>
              <p:cNvPr id="27" name="Rounded Rectangle 26"/>
              <p:cNvSpPr/>
              <p:nvPr/>
            </p:nvSpPr>
            <p:spPr bwMode="auto">
              <a:xfrm>
                <a:off x="5966624" y="6553200"/>
                <a:ext cx="1835471" cy="1684892"/>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dirty="0">
                  <a:solidFill>
                    <a:prstClr val="black"/>
                  </a:solidFill>
                  <a:latin typeface="Arial" charset="0"/>
                  <a:ea typeface="ＭＳ Ｐゴシック" charset="0"/>
                  <a:cs typeface="ＭＳ Ｐゴシック" charset="0"/>
                </a:endParaRPr>
              </a:p>
            </p:txBody>
          </p:sp>
          <p:grpSp>
            <p:nvGrpSpPr>
              <p:cNvPr id="27679" name="Group 77"/>
              <p:cNvGrpSpPr>
                <a:grpSpLocks/>
              </p:cNvGrpSpPr>
              <p:nvPr/>
            </p:nvGrpSpPr>
            <p:grpSpPr bwMode="auto">
              <a:xfrm>
                <a:off x="6357352" y="6693935"/>
                <a:ext cx="1077682" cy="673100"/>
                <a:chOff x="158" y="1207"/>
                <a:chExt cx="1543" cy="1180"/>
              </a:xfrm>
            </p:grpSpPr>
            <p:sp>
              <p:nvSpPr>
                <p:cNvPr id="27681" name="AutoShape 78"/>
                <p:cNvSpPr>
                  <a:spLocks noChangeArrowheads="1"/>
                </p:cNvSpPr>
                <p:nvPr/>
              </p:nvSpPr>
              <p:spPr bwMode="auto">
                <a:xfrm>
                  <a:off x="431" y="1207"/>
                  <a:ext cx="998" cy="772"/>
                </a:xfrm>
                <a:prstGeom prst="roundRect">
                  <a:avLst>
                    <a:gd name="adj" fmla="val 8519"/>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latin typeface="Times New Roman" panose="02020603050405020304" pitchFamily="18" charset="0"/>
                  </a:endParaRPr>
                </a:p>
              </p:txBody>
            </p:sp>
            <p:sp>
              <p:nvSpPr>
                <p:cNvPr id="27682" name="AutoShape 79"/>
                <p:cNvSpPr>
                  <a:spLocks noChangeArrowheads="1"/>
                </p:cNvSpPr>
                <p:nvPr/>
              </p:nvSpPr>
              <p:spPr bwMode="auto">
                <a:xfrm>
                  <a:off x="476" y="1253"/>
                  <a:ext cx="907" cy="680"/>
                </a:xfrm>
                <a:prstGeom prst="roundRect">
                  <a:avLst>
                    <a:gd name="adj" fmla="val 9560"/>
                  </a:avLst>
                </a:prstGeom>
                <a:gradFill rotWithShape="1">
                  <a:gsLst>
                    <a:gs pos="0">
                      <a:srgbClr val="99CCFF"/>
                    </a:gs>
                    <a:gs pos="100000">
                      <a:srgbClr val="5BADF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latin typeface="Times New Roman" panose="02020603050405020304" pitchFamily="18" charset="0"/>
                  </a:endParaRPr>
                </a:p>
              </p:txBody>
            </p:sp>
            <p:grpSp>
              <p:nvGrpSpPr>
                <p:cNvPr id="27683" name="Group 80"/>
                <p:cNvGrpSpPr>
                  <a:grpSpLocks/>
                </p:cNvGrpSpPr>
                <p:nvPr/>
              </p:nvGrpSpPr>
              <p:grpSpPr bwMode="auto">
                <a:xfrm>
                  <a:off x="158" y="1979"/>
                  <a:ext cx="1543" cy="408"/>
                  <a:chOff x="2018" y="3385"/>
                  <a:chExt cx="1361" cy="544"/>
                </a:xfrm>
              </p:grpSpPr>
              <p:sp>
                <p:nvSpPr>
                  <p:cNvPr id="27684" name="AutoShape 81"/>
                  <p:cNvSpPr>
                    <a:spLocks noChangeArrowheads="1"/>
                  </p:cNvSpPr>
                  <p:nvPr/>
                </p:nvSpPr>
                <p:spPr bwMode="auto">
                  <a:xfrm flipV="1">
                    <a:off x="2018" y="3385"/>
                    <a:ext cx="1361" cy="49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20 w 21600"/>
                      <a:gd name="T13" fmla="*/ 3939 h 21600"/>
                      <a:gd name="T14" fmla="*/ 17680 w 21600"/>
                      <a:gd name="T15" fmla="*/ 17661 h 21600"/>
                    </a:gdLst>
                    <a:ahLst/>
                    <a:cxnLst>
                      <a:cxn ang="T8">
                        <a:pos x="T0" y="T1"/>
                      </a:cxn>
                      <a:cxn ang="T9">
                        <a:pos x="T2" y="T3"/>
                      </a:cxn>
                      <a:cxn ang="T10">
                        <a:pos x="T4" y="T5"/>
                      </a:cxn>
                      <a:cxn ang="T11">
                        <a:pos x="T6" y="T7"/>
                      </a:cxn>
                    </a:cxnLst>
                    <a:rect l="T12" t="T13" r="T14" b="T15"/>
                    <a:pathLst>
                      <a:path w="21600" h="21600">
                        <a:moveTo>
                          <a:pt x="0" y="0"/>
                        </a:moveTo>
                        <a:lnTo>
                          <a:pt x="4253" y="21600"/>
                        </a:lnTo>
                        <a:lnTo>
                          <a:pt x="17347" y="21600"/>
                        </a:lnTo>
                        <a:lnTo>
                          <a:pt x="21600" y="0"/>
                        </a:lnTo>
                        <a:lnTo>
                          <a:pt x="0" y="0"/>
                        </a:lnTo>
                        <a:close/>
                      </a:path>
                    </a:pathLst>
                  </a:custGeom>
                  <a:gradFill rotWithShape="1">
                    <a:gsLst>
                      <a:gs pos="0">
                        <a:srgbClr val="969696"/>
                      </a:gs>
                      <a:gs pos="100000">
                        <a:srgbClr val="C0C0C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85" name="AutoShape 82"/>
                  <p:cNvSpPr>
                    <a:spLocks noChangeArrowheads="1"/>
                  </p:cNvSpPr>
                  <p:nvPr/>
                </p:nvSpPr>
                <p:spPr bwMode="auto">
                  <a:xfrm flipV="1">
                    <a:off x="2154" y="3430"/>
                    <a:ext cx="1089" cy="27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233 w 21600"/>
                      <a:gd name="T13" fmla="*/ 3256 h 21600"/>
                      <a:gd name="T14" fmla="*/ 18367 w 21600"/>
                      <a:gd name="T15" fmla="*/ 18344 h 21600"/>
                    </a:gdLst>
                    <a:ahLst/>
                    <a:cxnLst>
                      <a:cxn ang="T8">
                        <a:pos x="T0" y="T1"/>
                      </a:cxn>
                      <a:cxn ang="T9">
                        <a:pos x="T2" y="T3"/>
                      </a:cxn>
                      <a:cxn ang="T10">
                        <a:pos x="T4" y="T5"/>
                      </a:cxn>
                      <a:cxn ang="T11">
                        <a:pos x="T6" y="T7"/>
                      </a:cxn>
                    </a:cxnLst>
                    <a:rect l="T12" t="T13" r="T14" b="T15"/>
                    <a:pathLst>
                      <a:path w="21600" h="21600">
                        <a:moveTo>
                          <a:pt x="0" y="0"/>
                        </a:moveTo>
                        <a:lnTo>
                          <a:pt x="2876" y="21600"/>
                        </a:lnTo>
                        <a:lnTo>
                          <a:pt x="18724" y="21600"/>
                        </a:lnTo>
                        <a:lnTo>
                          <a:pt x="21600" y="0"/>
                        </a:lnTo>
                        <a:lnTo>
                          <a:pt x="0" y="0"/>
                        </a:lnTo>
                        <a:close/>
                      </a:path>
                    </a:pathLst>
                  </a:cu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86" name="AutoShape 83"/>
                  <p:cNvSpPr>
                    <a:spLocks noChangeArrowheads="1"/>
                  </p:cNvSpPr>
                  <p:nvPr/>
                </p:nvSpPr>
                <p:spPr bwMode="auto">
                  <a:xfrm flipV="1">
                    <a:off x="2608" y="3748"/>
                    <a:ext cx="227" cy="9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235 w 21600"/>
                      <a:gd name="T13" fmla="*/ 3120 h 21600"/>
                      <a:gd name="T14" fmla="*/ 18365 w 21600"/>
                      <a:gd name="T15" fmla="*/ 18480 h 21600"/>
                    </a:gdLst>
                    <a:ahLst/>
                    <a:cxnLst>
                      <a:cxn ang="T8">
                        <a:pos x="T0" y="T1"/>
                      </a:cxn>
                      <a:cxn ang="T9">
                        <a:pos x="T2" y="T3"/>
                      </a:cxn>
                      <a:cxn ang="T10">
                        <a:pos x="T4" y="T5"/>
                      </a:cxn>
                      <a:cxn ang="T11">
                        <a:pos x="T6" y="T7"/>
                      </a:cxn>
                    </a:cxnLst>
                    <a:rect l="T12" t="T13" r="T14" b="T15"/>
                    <a:pathLst>
                      <a:path w="21600" h="21600">
                        <a:moveTo>
                          <a:pt x="0" y="0"/>
                        </a:moveTo>
                        <a:lnTo>
                          <a:pt x="2876" y="21600"/>
                        </a:lnTo>
                        <a:lnTo>
                          <a:pt x="18724" y="21600"/>
                        </a:lnTo>
                        <a:lnTo>
                          <a:pt x="21600" y="0"/>
                        </a:lnTo>
                        <a:lnTo>
                          <a:pt x="0" y="0"/>
                        </a:lnTo>
                        <a:close/>
                      </a:path>
                    </a:pathLst>
                  </a:cu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87" name="AutoShape 84"/>
                  <p:cNvSpPr>
                    <a:spLocks noChangeArrowheads="1"/>
                  </p:cNvSpPr>
                  <p:nvPr/>
                </p:nvSpPr>
                <p:spPr bwMode="auto">
                  <a:xfrm>
                    <a:off x="2018" y="3884"/>
                    <a:ext cx="1361" cy="45"/>
                  </a:xfrm>
                  <a:prstGeom prst="roundRect">
                    <a:avLst>
                      <a:gd name="adj" fmla="val 16667"/>
                    </a:avLst>
                  </a:prstGeom>
                  <a:gradFill rotWithShape="1">
                    <a:gsLst>
                      <a:gs pos="0">
                        <a:srgbClr val="808080"/>
                      </a:gs>
                      <a:gs pos="100000">
                        <a:srgbClr val="3B3B3B"/>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latin typeface="Times New Roman" panose="02020603050405020304" pitchFamily="18" charset="0"/>
                    </a:endParaRPr>
                  </a:p>
                </p:txBody>
              </p:sp>
            </p:grpSp>
          </p:grpSp>
          <p:sp>
            <p:nvSpPr>
              <p:cNvPr id="27680" name="TextBox 28"/>
              <p:cNvSpPr txBox="1">
                <a:spLocks noChangeArrowheads="1"/>
              </p:cNvSpPr>
              <p:nvPr/>
            </p:nvSpPr>
            <p:spPr bwMode="auto">
              <a:xfrm>
                <a:off x="5966624" y="7407095"/>
                <a:ext cx="18354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600" dirty="0">
                    <a:solidFill>
                      <a:srgbClr val="000000"/>
                    </a:solidFill>
                    <a:latin typeface="Verdana" panose="020B0604030504040204" pitchFamily="34" charset="0"/>
                  </a:rPr>
                  <a:t>Health Care</a:t>
                </a:r>
              </a:p>
              <a:p>
                <a:pPr algn="ctr" eaLnBrk="1" hangingPunct="1"/>
                <a:r>
                  <a:rPr lang="en-US" altLang="en-US" sz="1600" dirty="0">
                    <a:solidFill>
                      <a:srgbClr val="000000"/>
                    </a:solidFill>
                    <a:latin typeface="Verdana" panose="020B0604030504040204" pitchFamily="34" charset="0"/>
                  </a:rPr>
                  <a:t>Information </a:t>
                </a:r>
                <a:r>
                  <a:rPr lang="en-US" altLang="en-US" sz="1600" dirty="0" smtClean="0">
                    <a:solidFill>
                      <a:srgbClr val="000000"/>
                    </a:solidFill>
                    <a:latin typeface="Verdana" panose="020B0604030504040204" pitchFamily="34" charset="0"/>
                  </a:rPr>
                  <a:t>System</a:t>
                </a:r>
                <a:endParaRPr lang="en-US" altLang="en-US" sz="1600" dirty="0">
                  <a:solidFill>
                    <a:srgbClr val="000000"/>
                  </a:solidFill>
                  <a:latin typeface="Verdana" panose="020B0604030504040204" pitchFamily="34" charset="0"/>
                </a:endParaRPr>
              </a:p>
            </p:txBody>
          </p:sp>
        </p:grpSp>
        <p:pic>
          <p:nvPicPr>
            <p:cNvPr id="27677" name="Picture 3" descr="C:\Users\rob\Desktop\ICONS\l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701" y="1480609"/>
              <a:ext cx="3619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 name="Group 32"/>
          <p:cNvGrpSpPr>
            <a:grpSpLocks/>
          </p:cNvGrpSpPr>
          <p:nvPr/>
        </p:nvGrpSpPr>
        <p:grpSpPr bwMode="auto">
          <a:xfrm>
            <a:off x="2209800" y="1872422"/>
            <a:ext cx="533400" cy="261178"/>
            <a:chOff x="975" y="2750"/>
            <a:chExt cx="907" cy="499"/>
          </a:xfrm>
          <a:solidFill>
            <a:srgbClr val="FFFFCC"/>
          </a:solidFill>
        </p:grpSpPr>
        <p:sp>
          <p:nvSpPr>
            <p:cNvPr id="41" name="Rectangle 33"/>
            <p:cNvSpPr>
              <a:spLocks noChangeArrowheads="1"/>
            </p:cNvSpPr>
            <p:nvPr/>
          </p:nvSpPr>
          <p:spPr bwMode="auto">
            <a:xfrm>
              <a:off x="975" y="2750"/>
              <a:ext cx="907" cy="499"/>
            </a:xfrm>
            <a:prstGeom prst="rect">
              <a:avLst/>
            </a:prstGeom>
            <a:solidFill>
              <a:srgbClr val="FFFFCC"/>
            </a:solidFill>
            <a:ln w="9525">
              <a:solidFill>
                <a:srgbClr val="99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prstClr val="black"/>
                </a:solidFill>
                <a:latin typeface="Arial" charset="0"/>
                <a:ea typeface="ＭＳ Ｐゴシック" charset="0"/>
                <a:cs typeface="ＭＳ Ｐゴシック" charset="0"/>
              </a:endParaRPr>
            </a:p>
          </p:txBody>
        </p:sp>
        <p:sp>
          <p:nvSpPr>
            <p:cNvPr id="42" name="Line 34"/>
            <p:cNvSpPr>
              <a:spLocks noChangeShapeType="1"/>
            </p:cNvSpPr>
            <p:nvPr/>
          </p:nvSpPr>
          <p:spPr bwMode="auto">
            <a:xfrm>
              <a:off x="975" y="2750"/>
              <a:ext cx="454" cy="363"/>
            </a:xfrm>
            <a:prstGeom prst="line">
              <a:avLst/>
            </a:prstGeom>
            <a:grp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prstClr val="black"/>
                </a:solidFill>
                <a:latin typeface="Arial" charset="0"/>
                <a:ea typeface="ＭＳ Ｐゴシック" charset="0"/>
                <a:cs typeface="ＭＳ Ｐゴシック" charset="0"/>
              </a:endParaRPr>
            </a:p>
          </p:txBody>
        </p:sp>
        <p:sp>
          <p:nvSpPr>
            <p:cNvPr id="43" name="Line 35"/>
            <p:cNvSpPr>
              <a:spLocks noChangeShapeType="1"/>
            </p:cNvSpPr>
            <p:nvPr/>
          </p:nvSpPr>
          <p:spPr bwMode="auto">
            <a:xfrm>
              <a:off x="1564" y="3022"/>
              <a:ext cx="318" cy="226"/>
            </a:xfrm>
            <a:prstGeom prst="line">
              <a:avLst/>
            </a:prstGeom>
            <a:grp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prstClr val="black"/>
                </a:solidFill>
                <a:latin typeface="Arial" charset="0"/>
                <a:ea typeface="ＭＳ Ｐゴシック" charset="0"/>
                <a:cs typeface="ＭＳ Ｐゴシック" charset="0"/>
              </a:endParaRPr>
            </a:p>
          </p:txBody>
        </p:sp>
        <p:sp>
          <p:nvSpPr>
            <p:cNvPr id="44" name="Line 36"/>
            <p:cNvSpPr>
              <a:spLocks noChangeShapeType="1"/>
            </p:cNvSpPr>
            <p:nvPr/>
          </p:nvSpPr>
          <p:spPr bwMode="auto">
            <a:xfrm flipV="1">
              <a:off x="975" y="3022"/>
              <a:ext cx="317" cy="227"/>
            </a:xfrm>
            <a:prstGeom prst="line">
              <a:avLst/>
            </a:prstGeom>
            <a:grp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prstClr val="black"/>
                </a:solidFill>
                <a:latin typeface="Arial" charset="0"/>
                <a:ea typeface="ＭＳ Ｐゴシック" charset="0"/>
                <a:cs typeface="ＭＳ Ｐゴシック" charset="0"/>
              </a:endParaRPr>
            </a:p>
          </p:txBody>
        </p:sp>
        <p:sp>
          <p:nvSpPr>
            <p:cNvPr id="45" name="Line 37"/>
            <p:cNvSpPr>
              <a:spLocks noChangeShapeType="1"/>
            </p:cNvSpPr>
            <p:nvPr/>
          </p:nvSpPr>
          <p:spPr bwMode="auto">
            <a:xfrm flipV="1">
              <a:off x="1429" y="2750"/>
              <a:ext cx="453" cy="363"/>
            </a:xfrm>
            <a:prstGeom prst="line">
              <a:avLst/>
            </a:prstGeom>
            <a:grp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prstClr val="black"/>
                </a:solidFill>
                <a:latin typeface="Arial" charset="0"/>
                <a:ea typeface="ＭＳ Ｐゴシック" charset="0"/>
                <a:cs typeface="ＭＳ Ｐゴシック" charset="0"/>
              </a:endParaRPr>
            </a:p>
          </p:txBody>
        </p:sp>
      </p:grpSp>
      <p:sp>
        <p:nvSpPr>
          <p:cNvPr id="27652" name="Rectangle 33"/>
          <p:cNvSpPr>
            <a:spLocks noChangeArrowheads="1"/>
          </p:cNvSpPr>
          <p:nvPr/>
        </p:nvSpPr>
        <p:spPr bwMode="auto">
          <a:xfrm>
            <a:off x="1905000" y="2209800"/>
            <a:ext cx="1143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ctr"/>
            <a:r>
              <a:rPr lang="en-US" altLang="en-US" sz="1100">
                <a:solidFill>
                  <a:srgbClr val="000000"/>
                </a:solidFill>
              </a:rPr>
              <a:t>HL7 V2 </a:t>
            </a:r>
          </a:p>
          <a:p>
            <a:endParaRPr lang="en-US" altLang="en-US" sz="1100">
              <a:solidFill>
                <a:srgbClr val="000000"/>
              </a:solidFill>
            </a:endParaRPr>
          </a:p>
        </p:txBody>
      </p:sp>
      <p:grpSp>
        <p:nvGrpSpPr>
          <p:cNvPr id="48" name="Group 47"/>
          <p:cNvGrpSpPr/>
          <p:nvPr/>
        </p:nvGrpSpPr>
        <p:grpSpPr>
          <a:xfrm>
            <a:off x="6705600" y="381000"/>
            <a:ext cx="2362200" cy="2743200"/>
            <a:chOff x="5475199" y="1080727"/>
            <a:chExt cx="3562973" cy="5315306"/>
          </a:xfrm>
          <a:solidFill>
            <a:srgbClr val="C9DBFF"/>
          </a:solidFill>
        </p:grpSpPr>
        <p:sp>
          <p:nvSpPr>
            <p:cNvPr id="49" name="Rounded Rectangle 48"/>
            <p:cNvSpPr/>
            <p:nvPr/>
          </p:nvSpPr>
          <p:spPr bwMode="auto">
            <a:xfrm>
              <a:off x="5475199" y="1080727"/>
              <a:ext cx="3562973" cy="5315306"/>
            </a:xfrm>
            <a:prstGeom prst="roundRect">
              <a:avLst/>
            </a:prstGeom>
            <a:grpFill/>
            <a:ln w="9525" cap="flat" cmpd="sng" algn="ctr">
              <a:solidFill>
                <a:schemeClr val="tx1"/>
              </a:solidFill>
              <a:prstDash val="solid"/>
              <a:round/>
              <a:headEnd type="none" w="med" len="med"/>
              <a:tailEnd type="none" w="med" len="med"/>
            </a:ln>
            <a:effectLst/>
            <a:extLst/>
          </p:spPr>
          <p:txBody>
            <a:bodyPr/>
            <a:lstStyle/>
            <a:p>
              <a:pPr>
                <a:defRPr/>
              </a:pPr>
              <a:endParaRPr lang="en-US" dirty="0">
                <a:latin typeface="Arial" charset="0"/>
                <a:ea typeface="ＭＳ Ｐゴシック" charset="0"/>
                <a:cs typeface="ＭＳ Ｐゴシック" charset="0"/>
              </a:endParaRPr>
            </a:p>
          </p:txBody>
        </p:sp>
        <p:sp>
          <p:nvSpPr>
            <p:cNvPr id="50" name="TextBox 49"/>
            <p:cNvSpPr txBox="1"/>
            <p:nvPr/>
          </p:nvSpPr>
          <p:spPr>
            <a:xfrm>
              <a:off x="5934937" y="2866452"/>
              <a:ext cx="2758431" cy="1789072"/>
            </a:xfrm>
            <a:prstGeom prst="rect">
              <a:avLst/>
            </a:prstGeom>
            <a:grpFill/>
          </p:spPr>
          <p:txBody>
            <a:bodyPr>
              <a:spAutoFit/>
            </a:bodyPr>
            <a:lstStyle/>
            <a:p>
              <a:pPr algn="ctr">
                <a:defRPr/>
              </a:pPr>
              <a:r>
                <a:rPr lang="en-US" dirty="0">
                  <a:latin typeface="Arial" charset="0"/>
                  <a:ea typeface="ＭＳ Ｐゴシック" charset="0"/>
                  <a:cs typeface="ＭＳ Ｐゴシック" charset="0"/>
                </a:rPr>
                <a:t>Immunization Information System (IIS)</a:t>
              </a:r>
            </a:p>
          </p:txBody>
        </p:sp>
      </p:grpSp>
      <p:cxnSp>
        <p:nvCxnSpPr>
          <p:cNvPr id="95" name="Straight Arrow Connector 94"/>
          <p:cNvCxnSpPr>
            <a:stCxn id="27674" idx="4"/>
          </p:cNvCxnSpPr>
          <p:nvPr/>
        </p:nvCxnSpPr>
        <p:spPr>
          <a:xfrm>
            <a:off x="3886200" y="2514600"/>
            <a:ext cx="0" cy="914400"/>
          </a:xfrm>
          <a:prstGeom prst="straightConnector1">
            <a:avLst/>
          </a:prstGeom>
          <a:ln w="38100">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655" name="Rounded Rectangle 97"/>
          <p:cNvSpPr>
            <a:spLocks noChangeArrowheads="1"/>
          </p:cNvSpPr>
          <p:nvPr/>
        </p:nvSpPr>
        <p:spPr bwMode="auto">
          <a:xfrm>
            <a:off x="2667000" y="3429000"/>
            <a:ext cx="2514600" cy="609600"/>
          </a:xfrm>
          <a:prstGeom prst="roundRect">
            <a:avLst>
              <a:gd name="adj" fmla="val 16667"/>
            </a:avLst>
          </a:prstGeom>
          <a:solidFill>
            <a:srgbClr val="FFC000"/>
          </a:solidFill>
          <a:ln w="9525">
            <a:solidFill>
              <a:schemeClr val="tx1"/>
            </a:solidFill>
            <a:round/>
            <a:headEnd/>
            <a:tailEnd/>
          </a:ln>
        </p:spPr>
        <p:txBody>
          <a:bodyPr anchor="ctr" anchorCtr="1"/>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7656" name="Line 13"/>
          <p:cNvSpPr>
            <a:spLocks noChangeShapeType="1"/>
          </p:cNvSpPr>
          <p:nvPr/>
        </p:nvSpPr>
        <p:spPr bwMode="auto">
          <a:xfrm flipV="1">
            <a:off x="4648200" y="2209800"/>
            <a:ext cx="2057400" cy="0"/>
          </a:xfrm>
          <a:prstGeom prst="line">
            <a:avLst/>
          </a:prstGeom>
          <a:noFill/>
          <a:ln w="28575">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27657" name="Line 13"/>
          <p:cNvSpPr>
            <a:spLocks noChangeShapeType="1"/>
          </p:cNvSpPr>
          <p:nvPr/>
        </p:nvSpPr>
        <p:spPr bwMode="auto">
          <a:xfrm flipV="1">
            <a:off x="1905000" y="2209800"/>
            <a:ext cx="1219200" cy="0"/>
          </a:xfrm>
          <a:prstGeom prst="line">
            <a:avLst/>
          </a:prstGeom>
          <a:noFill/>
          <a:ln w="28575">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27658" name="Rectangle 33"/>
          <p:cNvSpPr>
            <a:spLocks noChangeArrowheads="1"/>
          </p:cNvSpPr>
          <p:nvPr/>
        </p:nvSpPr>
        <p:spPr bwMode="auto">
          <a:xfrm>
            <a:off x="5105400" y="2209800"/>
            <a:ext cx="11430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ctr"/>
            <a:r>
              <a:rPr lang="en-US" altLang="en-US" sz="1100">
                <a:solidFill>
                  <a:srgbClr val="000000"/>
                </a:solidFill>
              </a:rPr>
              <a:t>HL7 V2</a:t>
            </a:r>
          </a:p>
          <a:p>
            <a:pPr algn="ctr"/>
            <a:endParaRPr lang="en-US" altLang="en-US" sz="1100">
              <a:solidFill>
                <a:srgbClr val="000000"/>
              </a:solidFill>
            </a:endParaRPr>
          </a:p>
          <a:p>
            <a:endParaRPr lang="en-US" altLang="en-US" sz="1100">
              <a:solidFill>
                <a:srgbClr val="000000"/>
              </a:solidFill>
            </a:endParaRPr>
          </a:p>
        </p:txBody>
      </p:sp>
      <p:sp>
        <p:nvSpPr>
          <p:cNvPr id="27659" name="TextBox 109"/>
          <p:cNvSpPr txBox="1">
            <a:spLocks noChangeArrowheads="1"/>
          </p:cNvSpPr>
          <p:nvPr/>
        </p:nvSpPr>
        <p:spPr bwMode="auto">
          <a:xfrm>
            <a:off x="2514600" y="3500438"/>
            <a:ext cx="2819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00" dirty="0">
                <a:solidFill>
                  <a:srgbClr val="000000"/>
                </a:solidFill>
                <a:latin typeface="Verdana" panose="020B0604030504040204" pitchFamily="34" charset="0"/>
              </a:rPr>
              <a:t>NIST External Validation Service (EVS)</a:t>
            </a:r>
          </a:p>
        </p:txBody>
      </p:sp>
      <p:cxnSp>
        <p:nvCxnSpPr>
          <p:cNvPr id="134" name="Straight Arrow Connector 133"/>
          <p:cNvCxnSpPr/>
          <p:nvPr/>
        </p:nvCxnSpPr>
        <p:spPr>
          <a:xfrm>
            <a:off x="3886200" y="4038600"/>
            <a:ext cx="0" cy="914400"/>
          </a:xfrm>
          <a:prstGeom prst="straightConnector1">
            <a:avLst/>
          </a:prstGeom>
          <a:ln w="38100">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661" name="Flowchart: Document 2"/>
          <p:cNvSpPr>
            <a:spLocks noChangeArrowheads="1"/>
          </p:cNvSpPr>
          <p:nvPr/>
        </p:nvSpPr>
        <p:spPr bwMode="auto">
          <a:xfrm>
            <a:off x="2667000" y="4267200"/>
            <a:ext cx="1066800" cy="533400"/>
          </a:xfrm>
          <a:prstGeom prst="flowChartDocument">
            <a:avLst/>
          </a:prstGeom>
          <a:solidFill>
            <a:srgbClr val="FFFFCC"/>
          </a:solidFill>
          <a:ln w="9525">
            <a:solidFill>
              <a:schemeClr val="tx1"/>
            </a:solidFill>
            <a:round/>
            <a:headEnd/>
            <a:tailEnd/>
          </a:ln>
        </p:spPr>
        <p:txBody>
          <a:bodyPr anchor="ct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ctr"/>
            <a:r>
              <a:rPr lang="en-US" altLang="en-US" sz="1100">
                <a:solidFill>
                  <a:srgbClr val="000000"/>
                </a:solidFill>
                <a:latin typeface="Calibri" panose="020F0502020204030204" pitchFamily="34" charset="0"/>
              </a:rPr>
              <a:t> Validation</a:t>
            </a:r>
          </a:p>
          <a:p>
            <a:pPr algn="ctr"/>
            <a:r>
              <a:rPr lang="en-US" altLang="en-US" sz="1100">
                <a:solidFill>
                  <a:srgbClr val="000000"/>
                </a:solidFill>
                <a:latin typeface="Calibri" panose="020F0502020204030204" pitchFamily="34" charset="0"/>
              </a:rPr>
              <a:t>Report</a:t>
            </a:r>
          </a:p>
        </p:txBody>
      </p:sp>
      <p:sp>
        <p:nvSpPr>
          <p:cNvPr id="154" name="AutoShape 31"/>
          <p:cNvSpPr>
            <a:spLocks noChangeArrowheads="1"/>
          </p:cNvSpPr>
          <p:nvPr/>
        </p:nvSpPr>
        <p:spPr bwMode="auto">
          <a:xfrm>
            <a:off x="3200400" y="4953000"/>
            <a:ext cx="1447800" cy="914400"/>
          </a:xfrm>
          <a:prstGeom prst="cube">
            <a:avLst>
              <a:gd name="adj" fmla="val 19319"/>
            </a:avLst>
          </a:prstGeom>
          <a:solidFill>
            <a:schemeClr val="bg1"/>
          </a:solidFill>
          <a:ln w="12700">
            <a:solidFill>
              <a:srgbClr val="0070C0"/>
            </a:solidFill>
            <a:miter lim="800000"/>
            <a:headEnd/>
            <a:tailEnd/>
          </a:ln>
          <a:effectLst>
            <a:outerShdw blurRad="63500" dist="38099" dir="2700000" algn="ctr" rotWithShape="0">
              <a:srgbClr val="000000">
                <a:alpha val="74998"/>
              </a:srgbClr>
            </a:outerShdw>
          </a:effectLst>
        </p:spPr>
        <p:txBody>
          <a:bodyPr lIns="45720" rIns="45720" anchor="ctr"/>
          <a:lstStyle/>
          <a:p>
            <a:pPr algn="ctr" eaLnBrk="0" hangingPunct="0">
              <a:defRPr/>
            </a:pPr>
            <a:r>
              <a:rPr lang="en-US" sz="1400" b="1" dirty="0">
                <a:solidFill>
                  <a:srgbClr val="000000"/>
                </a:solidFill>
                <a:latin typeface="Arial" charset="0"/>
                <a:ea typeface="ＭＳ Ｐゴシック" charset="0"/>
              </a:rPr>
              <a:t>Data Storage</a:t>
            </a:r>
          </a:p>
        </p:txBody>
      </p:sp>
      <p:sp>
        <p:nvSpPr>
          <p:cNvPr id="27663" name="Rounded Rectangle 155"/>
          <p:cNvSpPr>
            <a:spLocks noChangeArrowheads="1"/>
          </p:cNvSpPr>
          <p:nvPr/>
        </p:nvSpPr>
        <p:spPr bwMode="auto">
          <a:xfrm>
            <a:off x="7086600" y="4724400"/>
            <a:ext cx="1676400" cy="1295400"/>
          </a:xfrm>
          <a:prstGeom prst="roundRect">
            <a:avLst>
              <a:gd name="adj" fmla="val 16667"/>
            </a:avLst>
          </a:prstGeom>
          <a:solidFill>
            <a:srgbClr val="FFC000"/>
          </a:solidFill>
          <a:ln w="9525">
            <a:solidFill>
              <a:schemeClr val="tx1"/>
            </a:solidFill>
            <a:round/>
            <a:headEnd/>
            <a:tailEnd/>
          </a:ln>
        </p:spPr>
        <p:txBody>
          <a:bodyPr anchor="ct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600" dirty="0" smtClean="0">
                <a:solidFill>
                  <a:srgbClr val="000000"/>
                </a:solidFill>
                <a:latin typeface="Verdana" panose="020B0604030504040204" pitchFamily="34" charset="0"/>
              </a:rPr>
              <a:t>Data </a:t>
            </a:r>
            <a:r>
              <a:rPr lang="en-US" altLang="en-US" sz="1600" dirty="0">
                <a:solidFill>
                  <a:srgbClr val="000000"/>
                </a:solidFill>
                <a:latin typeface="Verdana" panose="020B0604030504040204" pitchFamily="34" charset="0"/>
              </a:rPr>
              <a:t>Analyzer</a:t>
            </a:r>
          </a:p>
        </p:txBody>
      </p:sp>
      <p:cxnSp>
        <p:nvCxnSpPr>
          <p:cNvPr id="158" name="Straight Arrow Connector 157"/>
          <p:cNvCxnSpPr/>
          <p:nvPr/>
        </p:nvCxnSpPr>
        <p:spPr>
          <a:xfrm>
            <a:off x="4648200" y="5562600"/>
            <a:ext cx="2438400" cy="0"/>
          </a:xfrm>
          <a:prstGeom prst="straightConnector1">
            <a:avLst/>
          </a:prstGeom>
          <a:ln w="38100">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flipV="1">
            <a:off x="7924800" y="3124200"/>
            <a:ext cx="0" cy="1600200"/>
          </a:xfrm>
          <a:prstGeom prst="straightConnector1">
            <a:avLst/>
          </a:prstGeom>
          <a:ln w="38100">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4" name="Group 32"/>
          <p:cNvGrpSpPr>
            <a:grpSpLocks/>
          </p:cNvGrpSpPr>
          <p:nvPr/>
        </p:nvGrpSpPr>
        <p:grpSpPr bwMode="auto">
          <a:xfrm>
            <a:off x="5410200" y="1872422"/>
            <a:ext cx="533400" cy="261178"/>
            <a:chOff x="975" y="2750"/>
            <a:chExt cx="907" cy="499"/>
          </a:xfrm>
          <a:solidFill>
            <a:srgbClr val="FFFFCC"/>
          </a:solidFill>
        </p:grpSpPr>
        <p:sp>
          <p:nvSpPr>
            <p:cNvPr id="165" name="Rectangle 33"/>
            <p:cNvSpPr>
              <a:spLocks noChangeArrowheads="1"/>
            </p:cNvSpPr>
            <p:nvPr/>
          </p:nvSpPr>
          <p:spPr bwMode="auto">
            <a:xfrm>
              <a:off x="975" y="2750"/>
              <a:ext cx="907" cy="499"/>
            </a:xfrm>
            <a:prstGeom prst="rect">
              <a:avLst/>
            </a:prstGeom>
            <a:solidFill>
              <a:srgbClr val="FFFFCC"/>
            </a:solidFill>
            <a:ln w="9525">
              <a:solidFill>
                <a:srgbClr val="99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prstClr val="black"/>
                </a:solidFill>
                <a:latin typeface="Arial" charset="0"/>
                <a:ea typeface="ＭＳ Ｐゴシック" charset="0"/>
                <a:cs typeface="ＭＳ Ｐゴシック" charset="0"/>
              </a:endParaRPr>
            </a:p>
          </p:txBody>
        </p:sp>
        <p:sp>
          <p:nvSpPr>
            <p:cNvPr id="166" name="Line 34"/>
            <p:cNvSpPr>
              <a:spLocks noChangeShapeType="1"/>
            </p:cNvSpPr>
            <p:nvPr/>
          </p:nvSpPr>
          <p:spPr bwMode="auto">
            <a:xfrm>
              <a:off x="975" y="2750"/>
              <a:ext cx="454" cy="363"/>
            </a:xfrm>
            <a:prstGeom prst="line">
              <a:avLst/>
            </a:prstGeom>
            <a:grp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prstClr val="black"/>
                </a:solidFill>
                <a:latin typeface="Arial" charset="0"/>
                <a:ea typeface="ＭＳ Ｐゴシック" charset="0"/>
                <a:cs typeface="ＭＳ Ｐゴシック" charset="0"/>
              </a:endParaRPr>
            </a:p>
          </p:txBody>
        </p:sp>
        <p:sp>
          <p:nvSpPr>
            <p:cNvPr id="167" name="Line 35"/>
            <p:cNvSpPr>
              <a:spLocks noChangeShapeType="1"/>
            </p:cNvSpPr>
            <p:nvPr/>
          </p:nvSpPr>
          <p:spPr bwMode="auto">
            <a:xfrm>
              <a:off x="1564" y="3022"/>
              <a:ext cx="318" cy="226"/>
            </a:xfrm>
            <a:prstGeom prst="line">
              <a:avLst/>
            </a:prstGeom>
            <a:grp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prstClr val="black"/>
                </a:solidFill>
                <a:latin typeface="Arial" charset="0"/>
                <a:ea typeface="ＭＳ Ｐゴシック" charset="0"/>
                <a:cs typeface="ＭＳ Ｐゴシック" charset="0"/>
              </a:endParaRPr>
            </a:p>
          </p:txBody>
        </p:sp>
        <p:sp>
          <p:nvSpPr>
            <p:cNvPr id="168" name="Line 36"/>
            <p:cNvSpPr>
              <a:spLocks noChangeShapeType="1"/>
            </p:cNvSpPr>
            <p:nvPr/>
          </p:nvSpPr>
          <p:spPr bwMode="auto">
            <a:xfrm flipV="1">
              <a:off x="975" y="3022"/>
              <a:ext cx="317" cy="227"/>
            </a:xfrm>
            <a:prstGeom prst="line">
              <a:avLst/>
            </a:prstGeom>
            <a:grp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prstClr val="black"/>
                </a:solidFill>
                <a:latin typeface="Arial" charset="0"/>
                <a:ea typeface="ＭＳ Ｐゴシック" charset="0"/>
                <a:cs typeface="ＭＳ Ｐゴシック" charset="0"/>
              </a:endParaRPr>
            </a:p>
          </p:txBody>
        </p:sp>
        <p:sp>
          <p:nvSpPr>
            <p:cNvPr id="169" name="Line 37"/>
            <p:cNvSpPr>
              <a:spLocks noChangeShapeType="1"/>
            </p:cNvSpPr>
            <p:nvPr/>
          </p:nvSpPr>
          <p:spPr bwMode="auto">
            <a:xfrm flipV="1">
              <a:off x="1429" y="2750"/>
              <a:ext cx="453" cy="363"/>
            </a:xfrm>
            <a:prstGeom prst="line">
              <a:avLst/>
            </a:prstGeom>
            <a:grp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prstClr val="black"/>
                </a:solidFill>
                <a:latin typeface="Arial" charset="0"/>
                <a:ea typeface="ＭＳ Ｐゴシック" charset="0"/>
                <a:cs typeface="ＭＳ Ｐゴシック" charset="0"/>
              </a:endParaRPr>
            </a:p>
          </p:txBody>
        </p:sp>
      </p:grpSp>
      <p:grpSp>
        <p:nvGrpSpPr>
          <p:cNvPr id="170" name="Group 32"/>
          <p:cNvGrpSpPr>
            <a:grpSpLocks/>
          </p:cNvGrpSpPr>
          <p:nvPr/>
        </p:nvGrpSpPr>
        <p:grpSpPr bwMode="auto">
          <a:xfrm>
            <a:off x="3962400" y="2710622"/>
            <a:ext cx="533400" cy="261178"/>
            <a:chOff x="975" y="2750"/>
            <a:chExt cx="907" cy="499"/>
          </a:xfrm>
          <a:solidFill>
            <a:srgbClr val="FFFFCC"/>
          </a:solidFill>
        </p:grpSpPr>
        <p:sp>
          <p:nvSpPr>
            <p:cNvPr id="171" name="Rectangle 33"/>
            <p:cNvSpPr>
              <a:spLocks noChangeArrowheads="1"/>
            </p:cNvSpPr>
            <p:nvPr/>
          </p:nvSpPr>
          <p:spPr bwMode="auto">
            <a:xfrm>
              <a:off x="975" y="2750"/>
              <a:ext cx="907" cy="499"/>
            </a:xfrm>
            <a:prstGeom prst="rect">
              <a:avLst/>
            </a:prstGeom>
            <a:solidFill>
              <a:srgbClr val="FFFFCC"/>
            </a:solidFill>
            <a:ln w="9525">
              <a:solidFill>
                <a:srgbClr val="99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prstClr val="black"/>
                </a:solidFill>
                <a:latin typeface="Arial" charset="0"/>
                <a:ea typeface="ＭＳ Ｐゴシック" charset="0"/>
                <a:cs typeface="ＭＳ Ｐゴシック" charset="0"/>
              </a:endParaRPr>
            </a:p>
          </p:txBody>
        </p:sp>
        <p:sp>
          <p:nvSpPr>
            <p:cNvPr id="172" name="Line 34"/>
            <p:cNvSpPr>
              <a:spLocks noChangeShapeType="1"/>
            </p:cNvSpPr>
            <p:nvPr/>
          </p:nvSpPr>
          <p:spPr bwMode="auto">
            <a:xfrm>
              <a:off x="975" y="2750"/>
              <a:ext cx="454" cy="363"/>
            </a:xfrm>
            <a:prstGeom prst="line">
              <a:avLst/>
            </a:prstGeom>
            <a:grp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prstClr val="black"/>
                </a:solidFill>
                <a:latin typeface="Arial" charset="0"/>
                <a:ea typeface="ＭＳ Ｐゴシック" charset="0"/>
                <a:cs typeface="ＭＳ Ｐゴシック" charset="0"/>
              </a:endParaRPr>
            </a:p>
          </p:txBody>
        </p:sp>
        <p:sp>
          <p:nvSpPr>
            <p:cNvPr id="173" name="Line 35"/>
            <p:cNvSpPr>
              <a:spLocks noChangeShapeType="1"/>
            </p:cNvSpPr>
            <p:nvPr/>
          </p:nvSpPr>
          <p:spPr bwMode="auto">
            <a:xfrm>
              <a:off x="1564" y="3022"/>
              <a:ext cx="318" cy="226"/>
            </a:xfrm>
            <a:prstGeom prst="line">
              <a:avLst/>
            </a:prstGeom>
            <a:grp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prstClr val="black"/>
                </a:solidFill>
                <a:latin typeface="Arial" charset="0"/>
                <a:ea typeface="ＭＳ Ｐゴシック" charset="0"/>
                <a:cs typeface="ＭＳ Ｐゴシック" charset="0"/>
              </a:endParaRPr>
            </a:p>
          </p:txBody>
        </p:sp>
        <p:sp>
          <p:nvSpPr>
            <p:cNvPr id="174" name="Line 36"/>
            <p:cNvSpPr>
              <a:spLocks noChangeShapeType="1"/>
            </p:cNvSpPr>
            <p:nvPr/>
          </p:nvSpPr>
          <p:spPr bwMode="auto">
            <a:xfrm flipV="1">
              <a:off x="975" y="3022"/>
              <a:ext cx="317" cy="227"/>
            </a:xfrm>
            <a:prstGeom prst="line">
              <a:avLst/>
            </a:prstGeom>
            <a:grp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prstClr val="black"/>
                </a:solidFill>
                <a:latin typeface="Arial" charset="0"/>
                <a:ea typeface="ＭＳ Ｐゴシック" charset="0"/>
                <a:cs typeface="ＭＳ Ｐゴシック" charset="0"/>
              </a:endParaRPr>
            </a:p>
          </p:txBody>
        </p:sp>
        <p:sp>
          <p:nvSpPr>
            <p:cNvPr id="175" name="Line 37"/>
            <p:cNvSpPr>
              <a:spLocks noChangeShapeType="1"/>
            </p:cNvSpPr>
            <p:nvPr/>
          </p:nvSpPr>
          <p:spPr bwMode="auto">
            <a:xfrm flipV="1">
              <a:off x="1429" y="2750"/>
              <a:ext cx="453" cy="363"/>
            </a:xfrm>
            <a:prstGeom prst="line">
              <a:avLst/>
            </a:prstGeom>
            <a:grp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prstClr val="black"/>
                </a:solidFill>
                <a:latin typeface="Arial" charset="0"/>
                <a:ea typeface="ＭＳ Ｐゴシック" charset="0"/>
                <a:cs typeface="ＭＳ Ｐゴシック" charset="0"/>
              </a:endParaRPr>
            </a:p>
          </p:txBody>
        </p:sp>
      </p:grpSp>
      <p:sp>
        <p:nvSpPr>
          <p:cNvPr id="27668" name="Rectangle 33"/>
          <p:cNvSpPr>
            <a:spLocks noChangeArrowheads="1"/>
          </p:cNvSpPr>
          <p:nvPr/>
        </p:nvSpPr>
        <p:spPr bwMode="auto">
          <a:xfrm>
            <a:off x="3657600" y="2963863"/>
            <a:ext cx="11430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ctr"/>
            <a:r>
              <a:rPr lang="en-US" altLang="en-US" sz="1100">
                <a:solidFill>
                  <a:srgbClr val="000000"/>
                </a:solidFill>
              </a:rPr>
              <a:t>HL7 V2</a:t>
            </a:r>
          </a:p>
          <a:p>
            <a:pPr algn="ctr"/>
            <a:endParaRPr lang="en-US" altLang="en-US" sz="1100">
              <a:solidFill>
                <a:srgbClr val="000000"/>
              </a:solidFill>
            </a:endParaRPr>
          </a:p>
          <a:p>
            <a:pPr algn="ctr"/>
            <a:endParaRPr lang="en-US" altLang="en-US" sz="1100">
              <a:solidFill>
                <a:srgbClr val="000000"/>
              </a:solidFill>
            </a:endParaRPr>
          </a:p>
          <a:p>
            <a:endParaRPr lang="en-US" altLang="en-US" sz="1100">
              <a:solidFill>
                <a:srgbClr val="000000"/>
              </a:solidFill>
            </a:endParaRPr>
          </a:p>
        </p:txBody>
      </p:sp>
      <p:sp>
        <p:nvSpPr>
          <p:cNvPr id="27669" name="Rectangle 45084"/>
          <p:cNvSpPr>
            <a:spLocks noChangeArrowheads="1"/>
          </p:cNvSpPr>
          <p:nvPr/>
        </p:nvSpPr>
        <p:spPr bwMode="auto">
          <a:xfrm>
            <a:off x="4910138" y="5562600"/>
            <a:ext cx="1871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solidFill>
                  <a:srgbClr val="000000"/>
                </a:solidFill>
              </a:rPr>
              <a:t>Messages / Reports </a:t>
            </a:r>
            <a:endParaRPr lang="en-US" altLang="en-US" sz="1400"/>
          </a:p>
        </p:txBody>
      </p:sp>
      <p:sp>
        <p:nvSpPr>
          <p:cNvPr id="27670" name="Flowchart: Document 2"/>
          <p:cNvSpPr>
            <a:spLocks noChangeArrowheads="1"/>
          </p:cNvSpPr>
          <p:nvPr/>
        </p:nvSpPr>
        <p:spPr bwMode="auto">
          <a:xfrm>
            <a:off x="6553200" y="3581400"/>
            <a:ext cx="1295400" cy="914400"/>
          </a:xfrm>
          <a:prstGeom prst="flowChartDocument">
            <a:avLst/>
          </a:prstGeom>
          <a:solidFill>
            <a:srgbClr val="92D050"/>
          </a:solidFill>
          <a:ln w="9525">
            <a:solidFill>
              <a:schemeClr val="tx1"/>
            </a:solidFill>
            <a:round/>
            <a:headEnd/>
            <a:tailEnd/>
          </a:ln>
        </p:spPr>
        <p:txBody>
          <a:bodyPr anchor="ct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ctr"/>
            <a:r>
              <a:rPr lang="en-US" altLang="en-US" sz="1200">
                <a:solidFill>
                  <a:srgbClr val="000000"/>
                </a:solidFill>
                <a:latin typeface="Calibri" panose="020F0502020204030204" pitchFamily="34" charset="0"/>
              </a:rPr>
              <a:t>Aggregate Message Analysis Report</a:t>
            </a:r>
          </a:p>
        </p:txBody>
      </p:sp>
      <p:cxnSp>
        <p:nvCxnSpPr>
          <p:cNvPr id="179" name="Straight Arrow Connector 178"/>
          <p:cNvCxnSpPr/>
          <p:nvPr/>
        </p:nvCxnSpPr>
        <p:spPr>
          <a:xfrm>
            <a:off x="8077200" y="3124200"/>
            <a:ext cx="0" cy="1600200"/>
          </a:xfrm>
          <a:prstGeom prst="straightConnector1">
            <a:avLst/>
          </a:prstGeom>
          <a:ln w="38100">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flipH="1">
            <a:off x="4648200" y="5257800"/>
            <a:ext cx="2438400" cy="0"/>
          </a:xfrm>
          <a:prstGeom prst="straightConnector1">
            <a:avLst/>
          </a:prstGeom>
          <a:ln w="38100">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673" name="Rectangle 184"/>
          <p:cNvSpPr>
            <a:spLocks noChangeArrowheads="1"/>
          </p:cNvSpPr>
          <p:nvPr/>
        </p:nvSpPr>
        <p:spPr bwMode="auto">
          <a:xfrm>
            <a:off x="5468938" y="4953000"/>
            <a:ext cx="7032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Query</a:t>
            </a:r>
          </a:p>
        </p:txBody>
      </p:sp>
      <p:sp>
        <p:nvSpPr>
          <p:cNvPr id="27674" name="Oval 91"/>
          <p:cNvSpPr>
            <a:spLocks noChangeArrowheads="1"/>
          </p:cNvSpPr>
          <p:nvPr/>
        </p:nvSpPr>
        <p:spPr bwMode="auto">
          <a:xfrm>
            <a:off x="3124200" y="1905000"/>
            <a:ext cx="1524000" cy="609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7675" name="TextBox 186"/>
          <p:cNvSpPr txBox="1">
            <a:spLocks noChangeArrowheads="1"/>
          </p:cNvSpPr>
          <p:nvPr/>
        </p:nvSpPr>
        <p:spPr bwMode="auto">
          <a:xfrm>
            <a:off x="3200400" y="2054225"/>
            <a:ext cx="1301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a:solidFill>
                  <a:srgbClr val="000000"/>
                </a:solidFill>
                <a:latin typeface="Verdana" panose="020B0604030504040204" pitchFamily="34" charset="0"/>
              </a:rPr>
              <a:t>Proxy</a:t>
            </a:r>
          </a:p>
        </p:txBody>
      </p:sp>
    </p:spTree>
    <p:extLst>
      <p:ext uri="{BB962C8B-B14F-4D97-AF65-F5344CB8AC3E}">
        <p14:creationId xmlns:p14="http://schemas.microsoft.com/office/powerpoint/2010/main" val="164413684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Access to Web Application</a:t>
            </a:r>
            <a:endParaRPr lang="en-US" dirty="0"/>
          </a:p>
        </p:txBody>
      </p:sp>
      <p:sp>
        <p:nvSpPr>
          <p:cNvPr id="3" name="Content Placeholder 2"/>
          <p:cNvSpPr>
            <a:spLocks noGrp="1"/>
          </p:cNvSpPr>
          <p:nvPr>
            <p:ph idx="1"/>
          </p:nvPr>
        </p:nvSpPr>
        <p:spPr>
          <a:xfrm>
            <a:off x="304801" y="831850"/>
            <a:ext cx="8610600" cy="5264150"/>
          </a:xfrm>
        </p:spPr>
        <p:txBody>
          <a:bodyPr>
            <a:normAutofit/>
          </a:bodyPr>
          <a:lstStyle/>
          <a:p>
            <a:pPr>
              <a:buClr>
                <a:srgbClr val="0070C0"/>
              </a:buClr>
              <a:buFont typeface="Wingdings" panose="05000000000000000000" pitchFamily="2" charset="2"/>
              <a:buChar char="Ø"/>
            </a:pPr>
            <a:r>
              <a:rPr lang="en-US" dirty="0" smtClean="0"/>
              <a:t>An alternative to using the Web Service is to access the validation via a REST API of the Web Application</a:t>
            </a:r>
          </a:p>
          <a:p>
            <a:pPr>
              <a:buClr>
                <a:srgbClr val="0070C0"/>
              </a:buClr>
              <a:buFont typeface="Wingdings" panose="05000000000000000000" pitchFamily="2" charset="2"/>
              <a:buChar char="Ø"/>
            </a:pPr>
            <a:r>
              <a:rPr lang="en-US" dirty="0"/>
              <a:t>A</a:t>
            </a:r>
            <a:r>
              <a:rPr lang="en-US" dirty="0" smtClean="0"/>
              <a:t> </a:t>
            </a:r>
            <a:r>
              <a:rPr lang="en-US" dirty="0"/>
              <a:t>REST API of the tool accessible remotely from any HTTP client such as curl or a browser, bypassing the web interface/UI. </a:t>
            </a:r>
            <a:endParaRPr lang="en-US" dirty="0" smtClean="0"/>
          </a:p>
          <a:p>
            <a:pPr lvl="1">
              <a:buClr>
                <a:srgbClr val="0070C0"/>
              </a:buClr>
              <a:buFont typeface="Wingdings" panose="05000000000000000000" pitchFamily="2" charset="2"/>
              <a:buChar char="Ø"/>
            </a:pPr>
            <a:r>
              <a:rPr lang="en-US" b="1" dirty="0"/>
              <a:t>curl</a:t>
            </a:r>
            <a:r>
              <a:rPr lang="en-US" dirty="0"/>
              <a:t> is a command line http client. For more information </a:t>
            </a:r>
            <a:r>
              <a:rPr lang="en-US" dirty="0">
                <a:hlinkClick r:id="rId2"/>
              </a:rPr>
              <a:t>https://curl.haxx.se</a:t>
            </a:r>
            <a:r>
              <a:rPr lang="en-US" dirty="0" smtClean="0">
                <a:hlinkClick r:id="rId2"/>
              </a:rPr>
              <a:t>/</a:t>
            </a:r>
            <a:r>
              <a:rPr lang="en-US" dirty="0" smtClean="0"/>
              <a:t>   </a:t>
            </a:r>
            <a:endParaRPr lang="en-US" dirty="0"/>
          </a:p>
          <a:p>
            <a:pPr>
              <a:buClr>
                <a:srgbClr val="0070C0"/>
              </a:buClr>
              <a:buFont typeface="Wingdings" panose="05000000000000000000" pitchFamily="2" charset="2"/>
              <a:buChar char="Ø"/>
            </a:pPr>
            <a:r>
              <a:rPr lang="en-US" dirty="0" smtClean="0"/>
              <a:t>The API </a:t>
            </a:r>
            <a:r>
              <a:rPr lang="en-US" dirty="0"/>
              <a:t>documentation can be found </a:t>
            </a:r>
            <a:r>
              <a:rPr lang="en-US" dirty="0" smtClean="0"/>
              <a:t>at: </a:t>
            </a:r>
          </a:p>
          <a:p>
            <a:pPr lvl="1">
              <a:buClr>
                <a:srgbClr val="0070C0"/>
              </a:buClr>
              <a:buFont typeface="Wingdings" panose="05000000000000000000" pitchFamily="2" charset="2"/>
              <a:buChar char="Ø"/>
            </a:pPr>
            <a:r>
              <a:rPr lang="en-US" dirty="0" smtClean="0">
                <a:hlinkClick r:id="rId3"/>
              </a:rPr>
              <a:t>http</a:t>
            </a:r>
            <a:r>
              <a:rPr lang="en-US" dirty="0">
                <a:hlinkClick r:id="rId3"/>
              </a:rPr>
              <a:t>://hl7v2-iz-r1.5-testing.nist.gov/iztool/#/</a:t>
            </a:r>
            <a:r>
              <a:rPr lang="en-US" dirty="0" smtClean="0">
                <a:hlinkClick r:id="rId3"/>
              </a:rPr>
              <a:t>api-docs</a:t>
            </a:r>
            <a:r>
              <a:rPr lang="en-US" dirty="0" smtClean="0"/>
              <a:t> </a:t>
            </a:r>
            <a:endParaRPr lang="en-US" dirty="0"/>
          </a:p>
          <a:p>
            <a:pPr marL="0" indent="0">
              <a:buClr>
                <a:srgbClr val="0070C0"/>
              </a:buClr>
              <a:buNone/>
            </a:pPr>
            <a:endParaRPr lang="en-US" dirty="0" smtClean="0"/>
          </a:p>
        </p:txBody>
      </p:sp>
    </p:spTree>
    <p:extLst>
      <p:ext uri="{BB962C8B-B14F-4D97-AF65-F5344CB8AC3E}">
        <p14:creationId xmlns:p14="http://schemas.microsoft.com/office/powerpoint/2010/main" val="295293973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option4"/>
          <p:cNvPicPr>
            <a:picLocks noChangeAspect="1" noChangeArrowheads="1"/>
          </p:cNvPicPr>
          <p:nvPr/>
        </p:nvPicPr>
        <p:blipFill>
          <a:blip r:embed="rId3" cstate="print"/>
          <a:srcRect/>
          <a:stretch>
            <a:fillRect/>
          </a:stretch>
        </p:blipFill>
        <p:spPr bwMode="auto">
          <a:xfrm>
            <a:off x="3578225" y="2141538"/>
            <a:ext cx="5565775" cy="2974975"/>
          </a:xfrm>
          <a:prstGeom prst="rect">
            <a:avLst/>
          </a:prstGeom>
          <a:noFill/>
          <a:ln w="9525">
            <a:noFill/>
            <a:miter lim="800000"/>
            <a:headEnd/>
            <a:tailEnd/>
          </a:ln>
        </p:spPr>
      </p:pic>
      <p:sp>
        <p:nvSpPr>
          <p:cNvPr id="3075" name="Rectangle 18"/>
          <p:cNvSpPr>
            <a:spLocks noChangeArrowheads="1"/>
          </p:cNvSpPr>
          <p:nvPr/>
        </p:nvSpPr>
        <p:spPr bwMode="auto">
          <a:xfrm>
            <a:off x="533400" y="2209800"/>
            <a:ext cx="8248650" cy="1520416"/>
          </a:xfrm>
          <a:prstGeom prst="rect">
            <a:avLst/>
          </a:prstGeom>
          <a:noFill/>
          <a:ln w="9525" algn="ctr">
            <a:noFill/>
            <a:miter lim="800000"/>
            <a:headEnd/>
            <a:tailEnd/>
          </a:ln>
        </p:spPr>
        <p:txBody>
          <a:bodyPr wrap="square">
            <a:spAutoFit/>
          </a:bodyPr>
          <a:lstStyle/>
          <a:p>
            <a:pPr fontAlgn="base">
              <a:lnSpc>
                <a:spcPct val="80000"/>
              </a:lnSpc>
              <a:spcBef>
                <a:spcPct val="0"/>
              </a:spcBef>
              <a:spcAft>
                <a:spcPct val="0"/>
              </a:spcAft>
              <a:defRPr/>
            </a:pPr>
            <a:r>
              <a:rPr lang="en-US" sz="3200" dirty="0" smtClean="0">
                <a:solidFill>
                  <a:srgbClr val="012445"/>
                </a:solidFill>
                <a:latin typeface="Franklin Gothic Demi"/>
              </a:rPr>
              <a:t>Implementation Guide Authoring and Management Tool (IGAMT)</a:t>
            </a:r>
            <a:endParaRPr lang="en-US" sz="2800" i="1" dirty="0">
              <a:solidFill>
                <a:srgbClr val="012445"/>
              </a:solidFill>
            </a:endParaRPr>
          </a:p>
          <a:p>
            <a:pPr fontAlgn="base">
              <a:lnSpc>
                <a:spcPct val="80000"/>
              </a:lnSpc>
              <a:spcBef>
                <a:spcPct val="0"/>
              </a:spcBef>
              <a:spcAft>
                <a:spcPct val="0"/>
              </a:spcAft>
              <a:defRPr/>
            </a:pPr>
            <a:endParaRPr lang="en-US" sz="2800" i="1" dirty="0" smtClean="0">
              <a:solidFill>
                <a:srgbClr val="012445"/>
              </a:solidFill>
            </a:endParaRPr>
          </a:p>
          <a:p>
            <a:pPr fontAlgn="base">
              <a:lnSpc>
                <a:spcPct val="80000"/>
              </a:lnSpc>
              <a:spcBef>
                <a:spcPct val="0"/>
              </a:spcBef>
              <a:spcAft>
                <a:spcPct val="0"/>
              </a:spcAft>
              <a:defRPr/>
            </a:pPr>
            <a:endParaRPr lang="en-US" sz="2400" i="1" dirty="0" smtClean="0">
              <a:solidFill>
                <a:srgbClr val="012445"/>
              </a:solidFill>
            </a:endParaRPr>
          </a:p>
        </p:txBody>
      </p:sp>
    </p:spTree>
    <p:extLst>
      <p:ext uri="{BB962C8B-B14F-4D97-AF65-F5344CB8AC3E}">
        <p14:creationId xmlns:p14="http://schemas.microsoft.com/office/powerpoint/2010/main" val="428143152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IGAMT-Create Implementation Guides and Profiles</a:t>
            </a:r>
            <a:endParaRPr lang="en-US" dirty="0"/>
          </a:p>
        </p:txBody>
      </p:sp>
      <p:sp>
        <p:nvSpPr>
          <p:cNvPr id="4" name="Rounded Rectangle 3"/>
          <p:cNvSpPr/>
          <p:nvPr/>
        </p:nvSpPr>
        <p:spPr bwMode="auto">
          <a:xfrm>
            <a:off x="195836" y="977845"/>
            <a:ext cx="8719564" cy="4961299"/>
          </a:xfrm>
          <a:prstGeom prst="roundRect">
            <a:avLst>
              <a:gd name="adj" fmla="val 8287"/>
            </a:avLst>
          </a:prstGeom>
          <a:solidFill>
            <a:srgbClr val="F8F8F8"/>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endParaRPr>
          </a:p>
        </p:txBody>
      </p:sp>
      <p:sp>
        <p:nvSpPr>
          <p:cNvPr id="5" name="Rounded Rectangle 4"/>
          <p:cNvSpPr/>
          <p:nvPr/>
        </p:nvSpPr>
        <p:spPr bwMode="auto">
          <a:xfrm>
            <a:off x="519885" y="1151852"/>
            <a:ext cx="1709441" cy="4537497"/>
          </a:xfrm>
          <a:prstGeom prst="roundRect">
            <a:avLst/>
          </a:prstGeom>
          <a:solidFill>
            <a:srgbClr val="4F81BD">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en-US" kern="0">
              <a:solidFill>
                <a:prstClr val="black"/>
              </a:solidFill>
              <a:latin typeface="Calibri" panose="020F0502020204030204"/>
            </a:endParaRPr>
          </a:p>
        </p:txBody>
      </p:sp>
      <p:sp>
        <p:nvSpPr>
          <p:cNvPr id="6" name="Rounded Rectangle 5"/>
          <p:cNvSpPr/>
          <p:nvPr/>
        </p:nvSpPr>
        <p:spPr bwMode="auto">
          <a:xfrm>
            <a:off x="2642915" y="1705870"/>
            <a:ext cx="2181373" cy="3240740"/>
          </a:xfrm>
          <a:prstGeom prst="roundRect">
            <a:avLst/>
          </a:prstGeom>
          <a:solidFill>
            <a:srgbClr val="70AD47">
              <a:lumMod val="20000"/>
              <a:lumOff val="80000"/>
            </a:srgbClr>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7" name="Rounded Rectangle 6"/>
          <p:cNvSpPr/>
          <p:nvPr/>
        </p:nvSpPr>
        <p:spPr bwMode="auto">
          <a:xfrm>
            <a:off x="708144" y="1657005"/>
            <a:ext cx="1328440" cy="3842345"/>
          </a:xfrm>
          <a:prstGeom prst="round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8" name="TextBox 7"/>
          <p:cNvSpPr txBox="1"/>
          <p:nvPr/>
        </p:nvSpPr>
        <p:spPr>
          <a:xfrm>
            <a:off x="577322" y="1059539"/>
            <a:ext cx="1590082" cy="646331"/>
          </a:xfrm>
          <a:prstGeom prst="rect">
            <a:avLst/>
          </a:prstGeom>
          <a:noFill/>
        </p:spPr>
        <p:txBody>
          <a:bodyPr wrap="square" rtlCol="0">
            <a:spAutoFit/>
          </a:bodyPr>
          <a:lstStyle/>
          <a:p>
            <a:pPr algn="ctr"/>
            <a:r>
              <a:rPr lang="en-US" b="1" dirty="0" smtClean="0">
                <a:solidFill>
                  <a:prstClr val="black"/>
                </a:solidFill>
                <a:latin typeface="Calibri" panose="020F0502020204030204"/>
              </a:rPr>
              <a:t>Input Requirements</a:t>
            </a:r>
            <a:endParaRPr lang="en-US" b="1" dirty="0">
              <a:solidFill>
                <a:prstClr val="black"/>
              </a:solidFill>
              <a:latin typeface="Calibri" panose="020F0502020204030204"/>
            </a:endParaRPr>
          </a:p>
        </p:txBody>
      </p:sp>
      <p:sp>
        <p:nvSpPr>
          <p:cNvPr id="9" name="TextBox 8"/>
          <p:cNvSpPr txBox="1"/>
          <p:nvPr/>
        </p:nvSpPr>
        <p:spPr>
          <a:xfrm>
            <a:off x="3116837" y="1897578"/>
            <a:ext cx="1590082" cy="369332"/>
          </a:xfrm>
          <a:prstGeom prst="rect">
            <a:avLst/>
          </a:prstGeom>
          <a:noFill/>
        </p:spPr>
        <p:txBody>
          <a:bodyPr wrap="square" rtlCol="0">
            <a:spAutoFit/>
          </a:bodyPr>
          <a:lstStyle/>
          <a:p>
            <a:pPr algn="ctr"/>
            <a:r>
              <a:rPr lang="en-US" b="1" dirty="0">
                <a:solidFill>
                  <a:prstClr val="black"/>
                </a:solidFill>
                <a:latin typeface="Calibri" panose="020F0502020204030204"/>
              </a:rPr>
              <a:t>IGAMT</a:t>
            </a:r>
          </a:p>
        </p:txBody>
      </p:sp>
      <p:pic>
        <p:nvPicPr>
          <p:cNvPr id="10" name="Picture 4"/>
          <p:cNvPicPr>
            <a:picLocks noChangeAspect="1" noChangeArrowheads="1"/>
          </p:cNvPicPr>
          <p:nvPr/>
        </p:nvPicPr>
        <p:blipFill>
          <a:blip r:embed="rId2">
            <a:duotone>
              <a:srgbClr val="5B9BD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690711" y="1696890"/>
            <a:ext cx="830945" cy="830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ounded Rectangle 10"/>
          <p:cNvSpPr/>
          <p:nvPr/>
        </p:nvSpPr>
        <p:spPr bwMode="auto">
          <a:xfrm>
            <a:off x="5235954" y="1151852"/>
            <a:ext cx="1658776" cy="4537497"/>
          </a:xfrm>
          <a:prstGeom prst="roundRect">
            <a:avLst/>
          </a:prstGeom>
          <a:solidFill>
            <a:srgbClr val="4F81BD">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en-US" kern="0">
              <a:solidFill>
                <a:prstClr val="black"/>
              </a:solidFill>
              <a:latin typeface="Calibri" panose="020F0502020204030204"/>
            </a:endParaRPr>
          </a:p>
        </p:txBody>
      </p:sp>
      <p:sp>
        <p:nvSpPr>
          <p:cNvPr id="12" name="TextBox 11"/>
          <p:cNvSpPr txBox="1"/>
          <p:nvPr/>
        </p:nvSpPr>
        <p:spPr>
          <a:xfrm>
            <a:off x="5210200" y="1151852"/>
            <a:ext cx="1676400" cy="646331"/>
          </a:xfrm>
          <a:prstGeom prst="rect">
            <a:avLst/>
          </a:prstGeom>
          <a:noFill/>
        </p:spPr>
        <p:txBody>
          <a:bodyPr wrap="square" rtlCol="0">
            <a:spAutoFit/>
          </a:bodyPr>
          <a:lstStyle/>
          <a:p>
            <a:pPr algn="ctr"/>
            <a:r>
              <a:rPr lang="en-US" b="1" dirty="0">
                <a:solidFill>
                  <a:prstClr val="black"/>
                </a:solidFill>
                <a:latin typeface="Calibri" panose="020F0502020204030204"/>
              </a:rPr>
              <a:t>Output Artifacts</a:t>
            </a:r>
          </a:p>
        </p:txBody>
      </p:sp>
      <p:sp>
        <p:nvSpPr>
          <p:cNvPr id="13" name="TextBox 12"/>
          <p:cNvSpPr txBox="1"/>
          <p:nvPr/>
        </p:nvSpPr>
        <p:spPr>
          <a:xfrm>
            <a:off x="670043" y="1753383"/>
            <a:ext cx="1404641" cy="4185761"/>
          </a:xfrm>
          <a:prstGeom prst="rect">
            <a:avLst/>
          </a:prstGeom>
          <a:noFill/>
        </p:spPr>
        <p:txBody>
          <a:bodyPr wrap="square" rtlCol="0">
            <a:spAutoFit/>
          </a:bodyPr>
          <a:lstStyle/>
          <a:p>
            <a:pPr indent="-137160">
              <a:buAutoNum type="arabicParenR"/>
            </a:pPr>
            <a:r>
              <a:rPr lang="en-US" sz="1200" b="1" dirty="0" smtClean="0">
                <a:solidFill>
                  <a:prstClr val="black"/>
                </a:solidFill>
                <a:latin typeface="Calibri" panose="020F0502020204030204"/>
              </a:rPr>
              <a:t>Select base HL7 v2.x  Message Types</a:t>
            </a:r>
          </a:p>
          <a:p>
            <a:pPr indent="-137160">
              <a:buAutoNum type="arabicParenR"/>
            </a:pPr>
            <a:endParaRPr lang="en-US" sz="1200" b="1" dirty="0" smtClean="0">
              <a:solidFill>
                <a:prstClr val="black"/>
              </a:solidFill>
              <a:latin typeface="Calibri" panose="020F0502020204030204"/>
            </a:endParaRPr>
          </a:p>
          <a:p>
            <a:pPr indent="-137160">
              <a:buAutoNum type="arabicParenR"/>
            </a:pPr>
            <a:r>
              <a:rPr lang="en-US" sz="1200" b="1" dirty="0" smtClean="0">
                <a:solidFill>
                  <a:prstClr val="black"/>
                </a:solidFill>
                <a:latin typeface="Calibri" panose="020F0502020204030204"/>
              </a:rPr>
              <a:t>Define Requirements</a:t>
            </a:r>
          </a:p>
          <a:p>
            <a:pPr indent="-137160">
              <a:buAutoNum type="arabicParenR"/>
            </a:pPr>
            <a:endParaRPr lang="en-US" sz="1200" b="1" dirty="0" smtClean="0">
              <a:solidFill>
                <a:prstClr val="black"/>
              </a:solidFill>
              <a:latin typeface="Calibri" panose="020F0502020204030204"/>
            </a:endParaRPr>
          </a:p>
          <a:p>
            <a:pPr indent="-137160">
              <a:buAutoNum type="arabicParenR"/>
            </a:pPr>
            <a:r>
              <a:rPr lang="en-US" sz="1200" b="1" dirty="0" smtClean="0">
                <a:solidFill>
                  <a:prstClr val="black"/>
                </a:solidFill>
                <a:latin typeface="Calibri" panose="020F0502020204030204"/>
              </a:rPr>
              <a:t>Add Use Case</a:t>
            </a:r>
          </a:p>
          <a:p>
            <a:pPr indent="-137160">
              <a:buAutoNum type="arabicParenR"/>
            </a:pPr>
            <a:endParaRPr lang="en-US" sz="1200" b="1" dirty="0" smtClean="0">
              <a:solidFill>
                <a:prstClr val="black"/>
              </a:solidFill>
              <a:latin typeface="Calibri" panose="020F0502020204030204"/>
            </a:endParaRPr>
          </a:p>
          <a:p>
            <a:pPr indent="-137160">
              <a:buAutoNum type="arabicParenR"/>
            </a:pPr>
            <a:r>
              <a:rPr lang="en-US" sz="1200" b="1" dirty="0" smtClean="0">
                <a:solidFill>
                  <a:prstClr val="black"/>
                </a:solidFill>
                <a:latin typeface="Calibri" panose="020F0502020204030204"/>
              </a:rPr>
              <a:t>Profile Data Types, Segments, Messages, and Value Sets</a:t>
            </a:r>
          </a:p>
          <a:p>
            <a:pPr indent="-137160">
              <a:buAutoNum type="arabicParenR"/>
            </a:pPr>
            <a:endParaRPr lang="en-US" sz="1200" b="1" dirty="0" smtClean="0">
              <a:solidFill>
                <a:prstClr val="black"/>
              </a:solidFill>
              <a:latin typeface="Calibri" panose="020F0502020204030204"/>
            </a:endParaRPr>
          </a:p>
          <a:p>
            <a:pPr indent="-137160">
              <a:buAutoNum type="arabicParenR"/>
            </a:pPr>
            <a:r>
              <a:rPr lang="en-US" sz="1200" b="1" dirty="0" smtClean="0">
                <a:solidFill>
                  <a:prstClr val="black"/>
                </a:solidFill>
                <a:latin typeface="Calibri" panose="020F0502020204030204"/>
              </a:rPr>
              <a:t>Add Examples</a:t>
            </a:r>
          </a:p>
          <a:p>
            <a:pPr indent="-137160">
              <a:buAutoNum type="arabicParenR"/>
            </a:pPr>
            <a:endParaRPr lang="en-US" sz="1200" b="1" dirty="0" smtClean="0">
              <a:solidFill>
                <a:prstClr val="black"/>
              </a:solidFill>
              <a:latin typeface="Calibri" panose="020F0502020204030204"/>
            </a:endParaRPr>
          </a:p>
          <a:p>
            <a:pPr indent="-137160">
              <a:buAutoNum type="arabicParenR"/>
            </a:pPr>
            <a:r>
              <a:rPr lang="en-US" sz="1200" b="1" dirty="0" smtClean="0">
                <a:solidFill>
                  <a:prstClr val="black"/>
                </a:solidFill>
                <a:latin typeface="Calibri" panose="020F0502020204030204"/>
              </a:rPr>
              <a:t>Add Guidance</a:t>
            </a:r>
          </a:p>
          <a:p>
            <a:pPr indent="-137160">
              <a:buAutoNum type="arabicParenR"/>
            </a:pPr>
            <a:endParaRPr lang="en-US" sz="1200" b="1" dirty="0" smtClean="0">
              <a:solidFill>
                <a:prstClr val="black"/>
              </a:solidFill>
              <a:latin typeface="Calibri" panose="020F0502020204030204"/>
            </a:endParaRPr>
          </a:p>
          <a:p>
            <a:pPr indent="-137160">
              <a:buAutoNum type="arabicParenR"/>
            </a:pPr>
            <a:r>
              <a:rPr lang="en-US" sz="1200" b="1" dirty="0" smtClean="0">
                <a:solidFill>
                  <a:prstClr val="black"/>
                </a:solidFill>
                <a:latin typeface="Calibri" panose="020F0502020204030204"/>
              </a:rPr>
              <a:t>Etc.</a:t>
            </a:r>
          </a:p>
          <a:p>
            <a:pPr indent="-137160">
              <a:buAutoNum type="arabicParenR"/>
            </a:pPr>
            <a:endParaRPr lang="en-US" sz="1200" b="1" dirty="0" smtClean="0">
              <a:solidFill>
                <a:prstClr val="black"/>
              </a:solidFill>
              <a:latin typeface="Calibri" panose="020F0502020204030204"/>
            </a:endParaRPr>
          </a:p>
          <a:p>
            <a:pPr indent="-137160">
              <a:buAutoNum type="arabicParenR"/>
            </a:pPr>
            <a:endParaRPr lang="en-US" sz="1200" b="1" dirty="0" smtClean="0">
              <a:solidFill>
                <a:prstClr val="black"/>
              </a:solidFill>
              <a:latin typeface="Calibri" panose="020F0502020204030204"/>
            </a:endParaRPr>
          </a:p>
          <a:p>
            <a:pPr indent="-91440" algn="ctr"/>
            <a:endParaRPr lang="en-US" sz="1400" b="1" dirty="0">
              <a:solidFill>
                <a:prstClr val="black"/>
              </a:solidFill>
              <a:latin typeface="Calibri" panose="020F0502020204030204"/>
            </a:endParaRPr>
          </a:p>
        </p:txBody>
      </p:sp>
      <p:grpSp>
        <p:nvGrpSpPr>
          <p:cNvPr id="14" name="Group 13"/>
          <p:cNvGrpSpPr/>
          <p:nvPr/>
        </p:nvGrpSpPr>
        <p:grpSpPr>
          <a:xfrm>
            <a:off x="5352819" y="1809408"/>
            <a:ext cx="1404641" cy="646331"/>
            <a:chOff x="7445850" y="1425390"/>
            <a:chExt cx="1404641" cy="646331"/>
          </a:xfrm>
        </p:grpSpPr>
        <p:sp>
          <p:nvSpPr>
            <p:cNvPr id="15" name="Rounded Rectangle 14"/>
            <p:cNvSpPr/>
            <p:nvPr/>
          </p:nvSpPr>
          <p:spPr bwMode="auto">
            <a:xfrm>
              <a:off x="7522049" y="1450898"/>
              <a:ext cx="1252241" cy="584090"/>
            </a:xfrm>
            <a:prstGeom prst="round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6" name="TextBox 15"/>
            <p:cNvSpPr txBox="1"/>
            <p:nvPr/>
          </p:nvSpPr>
          <p:spPr>
            <a:xfrm>
              <a:off x="7445850" y="1425390"/>
              <a:ext cx="140464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latin typeface="Calibri" panose="020F0502020204030204"/>
                </a:rPr>
                <a:t>Conformance Profile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latin typeface="Calibri" panose="020F0502020204030204"/>
                </a:rPr>
                <a:t> </a:t>
              </a:r>
              <a:r>
                <a:rPr kumimoji="0" lang="en-US" sz="900" b="1" i="0" u="none" strike="noStrike" kern="0" cap="none" spc="0" normalizeH="0" baseline="0" noProof="0" dirty="0" smtClean="0">
                  <a:ln>
                    <a:noFill/>
                  </a:ln>
                  <a:solidFill>
                    <a:prstClr val="black"/>
                  </a:solidFill>
                  <a:effectLst/>
                  <a:uLnTx/>
                  <a:uFillTx/>
                  <a:latin typeface="Calibri" panose="020F0502020204030204"/>
                </a:rPr>
                <a:t>(XML, JSON, PDF, Word)</a:t>
              </a:r>
              <a:endParaRPr kumimoji="0" lang="en-US" sz="1000" b="1" i="0" u="none" strike="noStrike" kern="0" cap="none" spc="0" normalizeH="0" baseline="0" noProof="0" dirty="0" smtClean="0">
                <a:ln>
                  <a:noFill/>
                </a:ln>
                <a:solidFill>
                  <a:prstClr val="black"/>
                </a:solidFill>
                <a:effectLst/>
                <a:uLnTx/>
                <a:uFillTx/>
                <a:latin typeface="Calibri" panose="020F0502020204030204"/>
              </a:endParaRPr>
            </a:p>
          </p:txBody>
        </p:sp>
      </p:grpSp>
      <p:grpSp>
        <p:nvGrpSpPr>
          <p:cNvPr id="17" name="Group 16"/>
          <p:cNvGrpSpPr/>
          <p:nvPr/>
        </p:nvGrpSpPr>
        <p:grpSpPr>
          <a:xfrm>
            <a:off x="5352819" y="2476840"/>
            <a:ext cx="1404641" cy="646331"/>
            <a:chOff x="7445850" y="2321423"/>
            <a:chExt cx="1404641" cy="646331"/>
          </a:xfrm>
        </p:grpSpPr>
        <p:sp>
          <p:nvSpPr>
            <p:cNvPr id="18" name="Rounded Rectangle 17"/>
            <p:cNvSpPr/>
            <p:nvPr/>
          </p:nvSpPr>
          <p:spPr bwMode="auto">
            <a:xfrm>
              <a:off x="7522050" y="2365298"/>
              <a:ext cx="1252241" cy="584090"/>
            </a:xfrm>
            <a:prstGeom prst="round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9" name="TextBox 18"/>
            <p:cNvSpPr txBox="1"/>
            <p:nvPr/>
          </p:nvSpPr>
          <p:spPr>
            <a:xfrm>
              <a:off x="7445850" y="2321423"/>
              <a:ext cx="140464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latin typeface="Calibri" panose="020F0502020204030204"/>
                </a:rPr>
                <a:t>Vocabulary   Library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latin typeface="Calibri" panose="020F0502020204030204"/>
                </a:rPr>
                <a:t> </a:t>
              </a:r>
              <a:r>
                <a:rPr kumimoji="0" lang="en-US" sz="900" b="1" i="0" u="none" strike="noStrike" kern="0" cap="none" spc="0" normalizeH="0" baseline="0" noProof="0" dirty="0" smtClean="0">
                  <a:ln>
                    <a:noFill/>
                  </a:ln>
                  <a:solidFill>
                    <a:prstClr val="black"/>
                  </a:solidFill>
                  <a:effectLst/>
                  <a:uLnTx/>
                  <a:uFillTx/>
                  <a:latin typeface="Calibri" panose="020F0502020204030204"/>
                </a:rPr>
                <a:t>(XML, JSON, PDF, Word)</a:t>
              </a:r>
              <a:endParaRPr kumimoji="0" lang="en-US" sz="1000" b="1" i="0" u="none" strike="noStrike" kern="0" cap="none" spc="0" normalizeH="0" baseline="0" noProof="0" dirty="0" smtClean="0">
                <a:ln>
                  <a:noFill/>
                </a:ln>
                <a:solidFill>
                  <a:prstClr val="black"/>
                </a:solidFill>
                <a:effectLst/>
                <a:uLnTx/>
                <a:uFillTx/>
                <a:latin typeface="Calibri" panose="020F0502020204030204"/>
              </a:endParaRPr>
            </a:p>
          </p:txBody>
        </p:sp>
      </p:grpSp>
      <p:grpSp>
        <p:nvGrpSpPr>
          <p:cNvPr id="20" name="Group 19"/>
          <p:cNvGrpSpPr/>
          <p:nvPr/>
        </p:nvGrpSpPr>
        <p:grpSpPr>
          <a:xfrm>
            <a:off x="5363727" y="3207900"/>
            <a:ext cx="1404641" cy="646331"/>
            <a:chOff x="7445850" y="3254189"/>
            <a:chExt cx="1404641" cy="646331"/>
          </a:xfrm>
        </p:grpSpPr>
        <p:sp>
          <p:nvSpPr>
            <p:cNvPr id="21" name="Rounded Rectangle 20"/>
            <p:cNvSpPr/>
            <p:nvPr/>
          </p:nvSpPr>
          <p:spPr bwMode="auto">
            <a:xfrm>
              <a:off x="7522050" y="3279698"/>
              <a:ext cx="1252241" cy="584090"/>
            </a:xfrm>
            <a:prstGeom prst="round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2" name="TextBox 21"/>
            <p:cNvSpPr txBox="1"/>
            <p:nvPr/>
          </p:nvSpPr>
          <p:spPr>
            <a:xfrm>
              <a:off x="7445850" y="3254189"/>
              <a:ext cx="140464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latin typeface="Calibri" panose="020F0502020204030204"/>
                </a:rPr>
                <a:t>Data type      Library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latin typeface="Calibri" panose="020F0502020204030204"/>
                </a:rPr>
                <a:t> </a:t>
              </a:r>
              <a:r>
                <a:rPr kumimoji="0" lang="en-US" sz="900" b="1" i="0" u="none" strike="noStrike" kern="0" cap="none" spc="0" normalizeH="0" baseline="0" noProof="0" dirty="0" smtClean="0">
                  <a:ln>
                    <a:noFill/>
                  </a:ln>
                  <a:solidFill>
                    <a:prstClr val="black"/>
                  </a:solidFill>
                  <a:effectLst/>
                  <a:uLnTx/>
                  <a:uFillTx/>
                  <a:latin typeface="Calibri" panose="020F0502020204030204"/>
                </a:rPr>
                <a:t>(XML, JSON, PDF, Word)</a:t>
              </a:r>
              <a:endParaRPr kumimoji="0" lang="en-US" sz="1000" b="1" i="0" u="none" strike="noStrike" kern="0" cap="none" spc="0" normalizeH="0" baseline="0" noProof="0" dirty="0" smtClean="0">
                <a:ln>
                  <a:noFill/>
                </a:ln>
                <a:solidFill>
                  <a:prstClr val="black"/>
                </a:solidFill>
                <a:effectLst/>
                <a:uLnTx/>
                <a:uFillTx/>
                <a:latin typeface="Calibri" panose="020F0502020204030204"/>
              </a:endParaRPr>
            </a:p>
          </p:txBody>
        </p:sp>
      </p:grpSp>
      <p:grpSp>
        <p:nvGrpSpPr>
          <p:cNvPr id="23" name="Group 22"/>
          <p:cNvGrpSpPr/>
          <p:nvPr/>
        </p:nvGrpSpPr>
        <p:grpSpPr>
          <a:xfrm>
            <a:off x="5363549" y="3938960"/>
            <a:ext cx="1404641" cy="646331"/>
            <a:chOff x="7445850" y="4168589"/>
            <a:chExt cx="1404641" cy="646331"/>
          </a:xfrm>
        </p:grpSpPr>
        <p:sp>
          <p:nvSpPr>
            <p:cNvPr id="24" name="Rounded Rectangle 23"/>
            <p:cNvSpPr/>
            <p:nvPr/>
          </p:nvSpPr>
          <p:spPr bwMode="auto">
            <a:xfrm>
              <a:off x="7522050" y="4194098"/>
              <a:ext cx="1252241" cy="584090"/>
            </a:xfrm>
            <a:prstGeom prst="round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5" name="TextBox 24"/>
            <p:cNvSpPr txBox="1"/>
            <p:nvPr/>
          </p:nvSpPr>
          <p:spPr>
            <a:xfrm>
              <a:off x="7445850" y="4168589"/>
              <a:ext cx="140464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latin typeface="Calibri" panose="020F0502020204030204"/>
                </a:rPr>
                <a:t>Segment       Library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latin typeface="Calibri" panose="020F0502020204030204"/>
                </a:rPr>
                <a:t> </a:t>
              </a:r>
              <a:r>
                <a:rPr kumimoji="0" lang="en-US" sz="900" b="1" i="0" u="none" strike="noStrike" kern="0" cap="none" spc="0" normalizeH="0" baseline="0" noProof="0" dirty="0" smtClean="0">
                  <a:ln>
                    <a:noFill/>
                  </a:ln>
                  <a:solidFill>
                    <a:prstClr val="black"/>
                  </a:solidFill>
                  <a:effectLst/>
                  <a:uLnTx/>
                  <a:uFillTx/>
                  <a:latin typeface="Calibri" panose="020F0502020204030204"/>
                </a:rPr>
                <a:t>(XML, JSON, PDF, Word)</a:t>
              </a:r>
              <a:endParaRPr kumimoji="0" lang="en-US" sz="1000" b="1" i="0" u="none" strike="noStrike" kern="0" cap="none" spc="0" normalizeH="0" baseline="0" noProof="0" dirty="0" smtClean="0">
                <a:ln>
                  <a:noFill/>
                </a:ln>
                <a:solidFill>
                  <a:prstClr val="black"/>
                </a:solidFill>
                <a:effectLst/>
                <a:uLnTx/>
                <a:uFillTx/>
                <a:latin typeface="Calibri" panose="020F0502020204030204"/>
              </a:endParaRPr>
            </a:p>
          </p:txBody>
        </p:sp>
      </p:grpSp>
      <p:grpSp>
        <p:nvGrpSpPr>
          <p:cNvPr id="26" name="Group 25"/>
          <p:cNvGrpSpPr/>
          <p:nvPr/>
        </p:nvGrpSpPr>
        <p:grpSpPr>
          <a:xfrm>
            <a:off x="5388352" y="4670020"/>
            <a:ext cx="1404641" cy="829330"/>
            <a:chOff x="7445850" y="5108497"/>
            <a:chExt cx="1404641" cy="829330"/>
          </a:xfrm>
        </p:grpSpPr>
        <p:sp>
          <p:nvSpPr>
            <p:cNvPr id="27" name="Rounded Rectangle 26"/>
            <p:cNvSpPr/>
            <p:nvPr/>
          </p:nvSpPr>
          <p:spPr bwMode="auto">
            <a:xfrm>
              <a:off x="7522050" y="5108498"/>
              <a:ext cx="1252241" cy="829329"/>
            </a:xfrm>
            <a:prstGeom prst="round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8" name="TextBox 27"/>
            <p:cNvSpPr txBox="1"/>
            <p:nvPr/>
          </p:nvSpPr>
          <p:spPr>
            <a:xfrm>
              <a:off x="7445850" y="5108497"/>
              <a:ext cx="1404641" cy="7848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latin typeface="Calibri" panose="020F0502020204030204"/>
                </a:rPr>
                <a:t>Implementation Guide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latin typeface="Calibri" panose="020F0502020204030204"/>
                </a:rPr>
                <a:t> </a:t>
              </a:r>
              <a:r>
                <a:rPr kumimoji="0" lang="en-US" sz="900" b="1" i="0" u="none" strike="noStrike" kern="0" cap="none" spc="0" normalizeH="0" baseline="0" noProof="0" dirty="0" smtClean="0">
                  <a:ln>
                    <a:noFill/>
                  </a:ln>
                  <a:solidFill>
                    <a:prstClr val="black"/>
                  </a:solidFill>
                  <a:effectLst/>
                  <a:uLnTx/>
                  <a:uFillTx/>
                  <a:latin typeface="Calibri" panose="020F0502020204030204"/>
                </a:rPr>
                <a:t>(JSON, PDF English, Word-English, </a:t>
              </a:r>
              <a:r>
                <a:rPr lang="en-US" sz="900" b="1" kern="0" dirty="0" smtClean="0">
                  <a:solidFill>
                    <a:prstClr val="black"/>
                  </a:solidFill>
                  <a:latin typeface="Calibri" panose="020F0502020204030204"/>
                </a:rPr>
                <a:t>HTML</a:t>
              </a:r>
              <a:r>
                <a:rPr kumimoji="0" lang="en-US" sz="900" b="1" i="0" u="none" strike="noStrike" kern="0" cap="none" spc="0" normalizeH="0" baseline="0" noProof="0" dirty="0" smtClean="0">
                  <a:ln>
                    <a:noFill/>
                  </a:ln>
                  <a:solidFill>
                    <a:prstClr val="black"/>
                  </a:solidFill>
                  <a:effectLst/>
                  <a:uLnTx/>
                  <a:uFillTx/>
                  <a:latin typeface="Calibri" panose="020F0502020204030204"/>
                </a:rPr>
                <a:t>)</a:t>
              </a:r>
              <a:endParaRPr kumimoji="0" lang="en-US" sz="1000" b="1" i="0" u="none" strike="noStrike" kern="0" cap="none" spc="0" normalizeH="0" baseline="0" noProof="0" dirty="0" smtClean="0">
                <a:ln>
                  <a:noFill/>
                </a:ln>
                <a:solidFill>
                  <a:prstClr val="black"/>
                </a:solidFill>
                <a:effectLst/>
                <a:uLnTx/>
                <a:uFillTx/>
                <a:latin typeface="Calibri" panose="020F0502020204030204"/>
              </a:endParaRPr>
            </a:p>
          </p:txBody>
        </p:sp>
      </p:grpSp>
      <p:cxnSp>
        <p:nvCxnSpPr>
          <p:cNvPr id="29" name="Straight Arrow Connector 28"/>
          <p:cNvCxnSpPr/>
          <p:nvPr/>
        </p:nvCxnSpPr>
        <p:spPr>
          <a:xfrm flipV="1">
            <a:off x="2245653" y="3326240"/>
            <a:ext cx="381897" cy="2852"/>
          </a:xfrm>
          <a:prstGeom prst="straightConnector1">
            <a:avLst/>
          </a:prstGeom>
          <a:noFill/>
          <a:ln w="38100" cap="flat" cmpd="sng" algn="ctr">
            <a:solidFill>
              <a:sysClr val="windowText" lastClr="000000"/>
            </a:solidFill>
            <a:prstDash val="solid"/>
            <a:miter lim="800000"/>
            <a:tailEnd type="triangle"/>
          </a:ln>
          <a:effectLst/>
        </p:spPr>
      </p:cxnSp>
      <p:cxnSp>
        <p:nvCxnSpPr>
          <p:cNvPr id="30" name="Straight Arrow Connector 29"/>
          <p:cNvCxnSpPr/>
          <p:nvPr/>
        </p:nvCxnSpPr>
        <p:spPr>
          <a:xfrm flipV="1">
            <a:off x="4824288" y="3328995"/>
            <a:ext cx="381897" cy="2852"/>
          </a:xfrm>
          <a:prstGeom prst="straightConnector1">
            <a:avLst/>
          </a:prstGeom>
          <a:noFill/>
          <a:ln w="38100" cap="flat" cmpd="sng" algn="ctr">
            <a:solidFill>
              <a:sysClr val="windowText" lastClr="000000"/>
            </a:solidFill>
            <a:prstDash val="solid"/>
            <a:miter lim="800000"/>
            <a:tailEnd type="triangle"/>
          </a:ln>
          <a:effectLst/>
        </p:spPr>
      </p:cxnSp>
      <p:pic>
        <p:nvPicPr>
          <p:cNvPr id="31" name="Picture 30"/>
          <p:cNvPicPr>
            <a:picLocks noChangeAspect="1"/>
          </p:cNvPicPr>
          <p:nvPr/>
        </p:nvPicPr>
        <p:blipFill>
          <a:blip r:embed="rId3"/>
          <a:stretch>
            <a:fillRect/>
          </a:stretch>
        </p:blipFill>
        <p:spPr>
          <a:xfrm>
            <a:off x="2732362" y="2584355"/>
            <a:ext cx="2015726" cy="1621426"/>
          </a:xfrm>
          <a:prstGeom prst="rect">
            <a:avLst/>
          </a:prstGeom>
        </p:spPr>
      </p:pic>
      <p:cxnSp>
        <p:nvCxnSpPr>
          <p:cNvPr id="32" name="Straight Arrow Connector 31"/>
          <p:cNvCxnSpPr/>
          <p:nvPr/>
        </p:nvCxnSpPr>
        <p:spPr>
          <a:xfrm flipV="1">
            <a:off x="6896398" y="3349483"/>
            <a:ext cx="381897" cy="2852"/>
          </a:xfrm>
          <a:prstGeom prst="straightConnector1">
            <a:avLst/>
          </a:prstGeom>
          <a:noFill/>
          <a:ln w="38100" cap="flat" cmpd="sng" algn="ctr">
            <a:solidFill>
              <a:sysClr val="windowText" lastClr="000000"/>
            </a:solidFill>
            <a:prstDash val="solid"/>
            <a:miter lim="800000"/>
            <a:tailEnd type="triangle"/>
          </a:ln>
          <a:effectLst/>
        </p:spPr>
      </p:cxnSp>
      <p:sp>
        <p:nvSpPr>
          <p:cNvPr id="33" name="Rounded Rectangle 32"/>
          <p:cNvSpPr/>
          <p:nvPr/>
        </p:nvSpPr>
        <p:spPr bwMode="auto">
          <a:xfrm>
            <a:off x="7267364" y="1834917"/>
            <a:ext cx="1427542" cy="3108600"/>
          </a:xfrm>
          <a:prstGeom prst="roundRect">
            <a:avLst>
              <a:gd name="adj" fmla="val 13807"/>
            </a:avLst>
          </a:prstGeom>
          <a:solidFill>
            <a:srgbClr val="C9DBFF"/>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en-US" kern="0">
              <a:solidFill>
                <a:prstClr val="black"/>
              </a:solidFill>
              <a:latin typeface="Calibri" panose="020F0502020204030204"/>
            </a:endParaRPr>
          </a:p>
        </p:txBody>
      </p:sp>
      <p:grpSp>
        <p:nvGrpSpPr>
          <p:cNvPr id="34" name="Group 33"/>
          <p:cNvGrpSpPr/>
          <p:nvPr/>
        </p:nvGrpSpPr>
        <p:grpSpPr>
          <a:xfrm>
            <a:off x="7267787" y="1999285"/>
            <a:ext cx="1404641" cy="470435"/>
            <a:chOff x="7420824" y="1370428"/>
            <a:chExt cx="1404641" cy="470435"/>
          </a:xfrm>
        </p:grpSpPr>
        <p:sp>
          <p:nvSpPr>
            <p:cNvPr id="35" name="Rounded Rectangle 34"/>
            <p:cNvSpPr/>
            <p:nvPr/>
          </p:nvSpPr>
          <p:spPr bwMode="auto">
            <a:xfrm>
              <a:off x="7497025" y="1370428"/>
              <a:ext cx="1252241" cy="470435"/>
            </a:xfrm>
            <a:prstGeom prst="round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6" name="TextBox 35"/>
            <p:cNvSpPr txBox="1"/>
            <p:nvPr/>
          </p:nvSpPr>
          <p:spPr>
            <a:xfrm>
              <a:off x="7420824" y="1372078"/>
              <a:ext cx="1404641"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smtClean="0">
                  <a:solidFill>
                    <a:prstClr val="black"/>
                  </a:solidFill>
                  <a:latin typeface="Calibri" panose="020F0502020204030204"/>
                </a:rPr>
                <a:t>Publish</a:t>
              </a:r>
            </a:p>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smtClean="0">
                  <a:solidFill>
                    <a:prstClr val="black"/>
                  </a:solidFill>
                  <a:latin typeface="Calibri" panose="020F0502020204030204"/>
                </a:rPr>
                <a:t>Guide</a:t>
              </a:r>
            </a:p>
          </p:txBody>
        </p:sp>
      </p:grpSp>
      <p:grpSp>
        <p:nvGrpSpPr>
          <p:cNvPr id="37" name="Group 36"/>
          <p:cNvGrpSpPr/>
          <p:nvPr/>
        </p:nvGrpSpPr>
        <p:grpSpPr>
          <a:xfrm>
            <a:off x="7283277" y="3104556"/>
            <a:ext cx="1404641" cy="494804"/>
            <a:chOff x="7440480" y="1724955"/>
            <a:chExt cx="1404641" cy="494804"/>
          </a:xfrm>
        </p:grpSpPr>
        <p:sp>
          <p:nvSpPr>
            <p:cNvPr id="38" name="Rounded Rectangle 37"/>
            <p:cNvSpPr/>
            <p:nvPr/>
          </p:nvSpPr>
          <p:spPr bwMode="auto">
            <a:xfrm>
              <a:off x="7517823" y="1732075"/>
              <a:ext cx="1252241" cy="487684"/>
            </a:xfrm>
            <a:prstGeom prst="round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9" name="TextBox 38"/>
            <p:cNvSpPr txBox="1"/>
            <p:nvPr/>
          </p:nvSpPr>
          <p:spPr>
            <a:xfrm>
              <a:off x="7440480" y="1724955"/>
              <a:ext cx="1404641"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noProof="0" dirty="0" smtClean="0">
                  <a:solidFill>
                    <a:prstClr val="black"/>
                  </a:solidFill>
                  <a:latin typeface="Calibri" panose="020F0502020204030204"/>
                </a:rPr>
                <a:t>Message Generation</a:t>
              </a:r>
              <a:endParaRPr kumimoji="0" lang="en-US" sz="1200" b="1" i="0" u="none" strike="noStrike" kern="0" cap="none" spc="0" normalizeH="0" baseline="0" noProof="0" dirty="0" smtClean="0">
                <a:ln>
                  <a:noFill/>
                </a:ln>
                <a:solidFill>
                  <a:prstClr val="black"/>
                </a:solidFill>
                <a:effectLst/>
                <a:uLnTx/>
                <a:uFillTx/>
                <a:latin typeface="Calibri" panose="020F0502020204030204"/>
              </a:endParaRPr>
            </a:p>
          </p:txBody>
        </p:sp>
      </p:grpSp>
      <p:grpSp>
        <p:nvGrpSpPr>
          <p:cNvPr id="40" name="Group 39"/>
          <p:cNvGrpSpPr/>
          <p:nvPr/>
        </p:nvGrpSpPr>
        <p:grpSpPr>
          <a:xfrm>
            <a:off x="7290265" y="3693465"/>
            <a:ext cx="1404641" cy="494804"/>
            <a:chOff x="7440480" y="1724955"/>
            <a:chExt cx="1404641" cy="494804"/>
          </a:xfrm>
        </p:grpSpPr>
        <p:sp>
          <p:nvSpPr>
            <p:cNvPr id="41" name="Rounded Rectangle 40"/>
            <p:cNvSpPr/>
            <p:nvPr/>
          </p:nvSpPr>
          <p:spPr bwMode="auto">
            <a:xfrm>
              <a:off x="7517823" y="1732075"/>
              <a:ext cx="1252241" cy="487684"/>
            </a:xfrm>
            <a:prstGeom prst="round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2" name="TextBox 41"/>
            <p:cNvSpPr txBox="1"/>
            <p:nvPr/>
          </p:nvSpPr>
          <p:spPr>
            <a:xfrm>
              <a:off x="7440480" y="1724955"/>
              <a:ext cx="1404641"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smtClean="0">
                  <a:solidFill>
                    <a:prstClr val="black"/>
                  </a:solidFill>
                  <a:latin typeface="Calibri" panose="020F0502020204030204"/>
                </a:rPr>
                <a:t>Code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latin typeface="Calibri" panose="020F0502020204030204"/>
                </a:rPr>
                <a:t>Generation</a:t>
              </a:r>
            </a:p>
          </p:txBody>
        </p:sp>
      </p:grpSp>
      <p:grpSp>
        <p:nvGrpSpPr>
          <p:cNvPr id="43" name="Group 42"/>
          <p:cNvGrpSpPr/>
          <p:nvPr/>
        </p:nvGrpSpPr>
        <p:grpSpPr>
          <a:xfrm>
            <a:off x="7290266" y="2554021"/>
            <a:ext cx="1404641" cy="470435"/>
            <a:chOff x="7420824" y="1370428"/>
            <a:chExt cx="1404641" cy="470435"/>
          </a:xfrm>
        </p:grpSpPr>
        <p:sp>
          <p:nvSpPr>
            <p:cNvPr id="44" name="Rounded Rectangle 43"/>
            <p:cNvSpPr/>
            <p:nvPr/>
          </p:nvSpPr>
          <p:spPr bwMode="auto">
            <a:xfrm>
              <a:off x="7497025" y="1370428"/>
              <a:ext cx="1252241" cy="470435"/>
            </a:xfrm>
            <a:prstGeom prst="round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5" name="TextBox 44"/>
            <p:cNvSpPr txBox="1"/>
            <p:nvPr/>
          </p:nvSpPr>
          <p:spPr>
            <a:xfrm>
              <a:off x="7420824" y="1372078"/>
              <a:ext cx="1404641"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smtClean="0">
                  <a:solidFill>
                    <a:prstClr val="black"/>
                  </a:solidFill>
                  <a:latin typeface="Calibri" panose="020F0502020204030204"/>
                </a:rPr>
                <a:t>Message</a:t>
              </a:r>
            </a:p>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smtClean="0">
                  <a:solidFill>
                    <a:prstClr val="black"/>
                  </a:solidFill>
                  <a:latin typeface="Calibri" panose="020F0502020204030204"/>
                </a:rPr>
                <a:t>Validation</a:t>
              </a:r>
              <a:endParaRPr kumimoji="0" lang="en-US" sz="1200" b="1" i="0" u="none" strike="noStrike" kern="0" cap="none" spc="0" normalizeH="0" baseline="0" noProof="0" dirty="0" smtClean="0">
                <a:ln>
                  <a:noFill/>
                </a:ln>
                <a:solidFill>
                  <a:prstClr val="black"/>
                </a:solidFill>
                <a:effectLst/>
                <a:uLnTx/>
                <a:uFillTx/>
                <a:latin typeface="Calibri" panose="020F0502020204030204"/>
              </a:endParaRPr>
            </a:p>
          </p:txBody>
        </p:sp>
      </p:grpSp>
      <p:grpSp>
        <p:nvGrpSpPr>
          <p:cNvPr id="46" name="Group 45"/>
          <p:cNvGrpSpPr/>
          <p:nvPr/>
        </p:nvGrpSpPr>
        <p:grpSpPr>
          <a:xfrm>
            <a:off x="7322520" y="4282609"/>
            <a:ext cx="1404641" cy="487684"/>
            <a:chOff x="7477001" y="1732075"/>
            <a:chExt cx="1404641" cy="487684"/>
          </a:xfrm>
        </p:grpSpPr>
        <p:sp>
          <p:nvSpPr>
            <p:cNvPr id="47" name="Rounded Rectangle 46"/>
            <p:cNvSpPr/>
            <p:nvPr/>
          </p:nvSpPr>
          <p:spPr bwMode="auto">
            <a:xfrm>
              <a:off x="7517823" y="1732075"/>
              <a:ext cx="1252241" cy="487684"/>
            </a:xfrm>
            <a:prstGeom prst="round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8" name="TextBox 47"/>
            <p:cNvSpPr txBox="1"/>
            <p:nvPr/>
          </p:nvSpPr>
          <p:spPr>
            <a:xfrm>
              <a:off x="7477001" y="1855778"/>
              <a:ext cx="1404641"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smtClean="0">
                  <a:solidFill>
                    <a:prstClr val="black"/>
                  </a:solidFill>
                  <a:latin typeface="Calibri" panose="020F0502020204030204"/>
                </a:rPr>
                <a:t>Etc.</a:t>
              </a:r>
            </a:p>
          </p:txBody>
        </p:sp>
      </p:grpSp>
    </p:spTree>
    <p:extLst>
      <p:ext uri="{BB962C8B-B14F-4D97-AF65-F5344CB8AC3E}">
        <p14:creationId xmlns:p14="http://schemas.microsoft.com/office/powerpoint/2010/main" val="1038537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89651"/>
            <a:ext cx="8610600" cy="496149"/>
          </a:xfrm>
        </p:spPr>
        <p:txBody>
          <a:bodyPr>
            <a:normAutofit fontScale="90000"/>
          </a:bodyPr>
          <a:lstStyle/>
          <a:p>
            <a:r>
              <a:rPr lang="en-US" sz="3100" dirty="0" smtClean="0"/>
              <a:t>HL7 V2.x Profiling and Profile Hierarchy</a:t>
            </a:r>
            <a:endParaRPr lang="en-US" dirty="0"/>
          </a:p>
        </p:txBody>
      </p:sp>
      <p:pic>
        <p:nvPicPr>
          <p:cNvPr id="4" name="Picture 3"/>
          <p:cNvPicPr>
            <a:picLocks noChangeAspect="1"/>
          </p:cNvPicPr>
          <p:nvPr/>
        </p:nvPicPr>
        <p:blipFill>
          <a:blip r:embed="rId2"/>
          <a:stretch>
            <a:fillRect/>
          </a:stretch>
        </p:blipFill>
        <p:spPr>
          <a:xfrm>
            <a:off x="766762" y="947737"/>
            <a:ext cx="7610475" cy="4962525"/>
          </a:xfrm>
          <a:prstGeom prst="rect">
            <a:avLst/>
          </a:prstGeom>
        </p:spPr>
      </p:pic>
    </p:spTree>
    <p:extLst>
      <p:ext uri="{BB962C8B-B14F-4D97-AF65-F5344CB8AC3E}">
        <p14:creationId xmlns:p14="http://schemas.microsoft.com/office/powerpoint/2010/main" val="328746696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89651"/>
            <a:ext cx="8610600" cy="496149"/>
          </a:xfrm>
        </p:spPr>
        <p:txBody>
          <a:bodyPr>
            <a:normAutofit fontScale="90000"/>
          </a:bodyPr>
          <a:lstStyle/>
          <a:p>
            <a:r>
              <a:rPr lang="en-US" sz="3100" dirty="0" smtClean="0"/>
              <a:t>Applying Constraints</a:t>
            </a:r>
            <a:endParaRPr lang="en-US" dirty="0"/>
          </a:p>
        </p:txBody>
      </p:sp>
      <p:pic>
        <p:nvPicPr>
          <p:cNvPr id="3" name="Picture 2"/>
          <p:cNvPicPr>
            <a:picLocks noChangeAspect="1"/>
          </p:cNvPicPr>
          <p:nvPr/>
        </p:nvPicPr>
        <p:blipFill>
          <a:blip r:embed="rId2"/>
          <a:stretch>
            <a:fillRect/>
          </a:stretch>
        </p:blipFill>
        <p:spPr>
          <a:xfrm>
            <a:off x="228600" y="707571"/>
            <a:ext cx="8686800" cy="5388429"/>
          </a:xfrm>
          <a:prstGeom prst="rect">
            <a:avLst/>
          </a:prstGeom>
        </p:spPr>
      </p:pic>
    </p:spTree>
    <p:extLst>
      <p:ext uri="{BB962C8B-B14F-4D97-AF65-F5344CB8AC3E}">
        <p14:creationId xmlns:p14="http://schemas.microsoft.com/office/powerpoint/2010/main" val="410496028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IGAMT-Create Local Implementation Guides</a:t>
            </a:r>
            <a:endParaRPr lang="en-US" dirty="0"/>
          </a:p>
        </p:txBody>
      </p:sp>
      <p:pic>
        <p:nvPicPr>
          <p:cNvPr id="3" name="Picture 2"/>
          <p:cNvPicPr>
            <a:picLocks noChangeAspect="1"/>
          </p:cNvPicPr>
          <p:nvPr/>
        </p:nvPicPr>
        <p:blipFill>
          <a:blip r:embed="rId2"/>
          <a:stretch>
            <a:fillRect/>
          </a:stretch>
        </p:blipFill>
        <p:spPr>
          <a:xfrm>
            <a:off x="76200" y="914400"/>
            <a:ext cx="8991600" cy="5029200"/>
          </a:xfrm>
          <a:prstGeom prst="rect">
            <a:avLst/>
          </a:prstGeom>
        </p:spPr>
      </p:pic>
    </p:spTree>
    <p:extLst>
      <p:ext uri="{BB962C8B-B14F-4D97-AF65-F5344CB8AC3E}">
        <p14:creationId xmlns:p14="http://schemas.microsoft.com/office/powerpoint/2010/main" val="22591715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89651"/>
            <a:ext cx="8610600" cy="496149"/>
          </a:xfrm>
        </p:spPr>
        <p:txBody>
          <a:bodyPr>
            <a:normAutofit fontScale="90000"/>
          </a:bodyPr>
          <a:lstStyle/>
          <a:p>
            <a:r>
              <a:rPr lang="en-US" sz="3100" dirty="0" smtClean="0"/>
              <a:t>Conformance Testing of Local Profiles</a:t>
            </a:r>
            <a:endParaRPr lang="en-US" dirty="0"/>
          </a:p>
        </p:txBody>
      </p:sp>
      <p:pic>
        <p:nvPicPr>
          <p:cNvPr id="4" name="Picture 3"/>
          <p:cNvPicPr>
            <a:picLocks noChangeAspect="1"/>
          </p:cNvPicPr>
          <p:nvPr/>
        </p:nvPicPr>
        <p:blipFill>
          <a:blip r:embed="rId2"/>
          <a:stretch>
            <a:fillRect/>
          </a:stretch>
        </p:blipFill>
        <p:spPr>
          <a:xfrm>
            <a:off x="347049" y="762000"/>
            <a:ext cx="8526101" cy="5334000"/>
          </a:xfrm>
          <a:prstGeom prst="rect">
            <a:avLst/>
          </a:prstGeom>
        </p:spPr>
      </p:pic>
    </p:spTree>
    <p:extLst>
      <p:ext uri="{BB962C8B-B14F-4D97-AF65-F5344CB8AC3E}">
        <p14:creationId xmlns:p14="http://schemas.microsoft.com/office/powerpoint/2010/main" val="129287640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option4"/>
          <p:cNvPicPr>
            <a:picLocks noChangeAspect="1" noChangeArrowheads="1"/>
          </p:cNvPicPr>
          <p:nvPr/>
        </p:nvPicPr>
        <p:blipFill>
          <a:blip r:embed="rId3" cstate="print"/>
          <a:srcRect/>
          <a:stretch>
            <a:fillRect/>
          </a:stretch>
        </p:blipFill>
        <p:spPr bwMode="auto">
          <a:xfrm>
            <a:off x="3578225" y="2141538"/>
            <a:ext cx="5565775" cy="2974975"/>
          </a:xfrm>
          <a:prstGeom prst="rect">
            <a:avLst/>
          </a:prstGeom>
          <a:noFill/>
          <a:ln w="9525">
            <a:noFill/>
            <a:miter lim="800000"/>
            <a:headEnd/>
            <a:tailEnd/>
          </a:ln>
        </p:spPr>
      </p:pic>
      <p:sp>
        <p:nvSpPr>
          <p:cNvPr id="3075" name="Rectangle 18"/>
          <p:cNvSpPr>
            <a:spLocks noChangeArrowheads="1"/>
          </p:cNvSpPr>
          <p:nvPr/>
        </p:nvSpPr>
        <p:spPr bwMode="auto">
          <a:xfrm>
            <a:off x="533400" y="2209800"/>
            <a:ext cx="8248650" cy="1520416"/>
          </a:xfrm>
          <a:prstGeom prst="rect">
            <a:avLst/>
          </a:prstGeom>
          <a:noFill/>
          <a:ln w="9525" algn="ctr">
            <a:noFill/>
            <a:miter lim="800000"/>
            <a:headEnd/>
            <a:tailEnd/>
          </a:ln>
        </p:spPr>
        <p:txBody>
          <a:bodyPr wrap="square">
            <a:spAutoFit/>
          </a:bodyPr>
          <a:lstStyle/>
          <a:p>
            <a:pPr fontAlgn="base">
              <a:lnSpc>
                <a:spcPct val="80000"/>
              </a:lnSpc>
              <a:spcBef>
                <a:spcPct val="0"/>
              </a:spcBef>
              <a:spcAft>
                <a:spcPct val="0"/>
              </a:spcAft>
              <a:defRPr/>
            </a:pPr>
            <a:r>
              <a:rPr lang="en-US" sz="3200" dirty="0" smtClean="0">
                <a:solidFill>
                  <a:srgbClr val="012445"/>
                </a:solidFill>
                <a:latin typeface="Franklin Gothic Demi"/>
              </a:rPr>
              <a:t>Future Work</a:t>
            </a:r>
          </a:p>
          <a:p>
            <a:pPr fontAlgn="base">
              <a:lnSpc>
                <a:spcPct val="80000"/>
              </a:lnSpc>
              <a:spcBef>
                <a:spcPct val="0"/>
              </a:spcBef>
              <a:spcAft>
                <a:spcPct val="0"/>
              </a:spcAft>
              <a:defRPr/>
            </a:pPr>
            <a:r>
              <a:rPr lang="en-US" sz="2800" i="1" dirty="0" smtClean="0">
                <a:solidFill>
                  <a:srgbClr val="012445"/>
                </a:solidFill>
              </a:rPr>
              <a:t>In-progress and Planned </a:t>
            </a:r>
            <a:endParaRPr lang="en-US" sz="2800" i="1" dirty="0">
              <a:solidFill>
                <a:srgbClr val="012445"/>
              </a:solidFill>
            </a:endParaRPr>
          </a:p>
          <a:p>
            <a:pPr fontAlgn="base">
              <a:lnSpc>
                <a:spcPct val="80000"/>
              </a:lnSpc>
              <a:spcBef>
                <a:spcPct val="0"/>
              </a:spcBef>
              <a:spcAft>
                <a:spcPct val="0"/>
              </a:spcAft>
              <a:defRPr/>
            </a:pPr>
            <a:endParaRPr lang="en-US" sz="2800" i="1" dirty="0" smtClean="0">
              <a:solidFill>
                <a:srgbClr val="012445"/>
              </a:solidFill>
            </a:endParaRPr>
          </a:p>
          <a:p>
            <a:pPr fontAlgn="base">
              <a:lnSpc>
                <a:spcPct val="80000"/>
              </a:lnSpc>
              <a:spcBef>
                <a:spcPct val="0"/>
              </a:spcBef>
              <a:spcAft>
                <a:spcPct val="0"/>
              </a:spcAft>
              <a:defRPr/>
            </a:pPr>
            <a:endParaRPr lang="en-US" sz="2400" i="1" dirty="0" smtClean="0">
              <a:solidFill>
                <a:srgbClr val="012445"/>
              </a:solidFill>
            </a:endParaRPr>
          </a:p>
        </p:txBody>
      </p:sp>
    </p:spTree>
    <p:extLst>
      <p:ext uri="{BB962C8B-B14F-4D97-AF65-F5344CB8AC3E}">
        <p14:creationId xmlns:p14="http://schemas.microsoft.com/office/powerpoint/2010/main" val="332739502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NIST </a:t>
            </a:r>
            <a:r>
              <a:rPr lang="en-US" dirty="0" smtClean="0"/>
              <a:t>Future Work</a:t>
            </a:r>
            <a:endParaRPr lang="en-US" dirty="0"/>
          </a:p>
        </p:txBody>
      </p:sp>
      <p:sp>
        <p:nvSpPr>
          <p:cNvPr id="3" name="Content Placeholder 2"/>
          <p:cNvSpPr>
            <a:spLocks noGrp="1"/>
          </p:cNvSpPr>
          <p:nvPr>
            <p:ph idx="1"/>
          </p:nvPr>
        </p:nvSpPr>
        <p:spPr>
          <a:xfrm>
            <a:off x="304801" y="831850"/>
            <a:ext cx="8610600" cy="5264150"/>
          </a:xfrm>
        </p:spPr>
        <p:txBody>
          <a:bodyPr>
            <a:normAutofit/>
          </a:bodyPr>
          <a:lstStyle/>
          <a:p>
            <a:pPr>
              <a:buClr>
                <a:srgbClr val="0070C0"/>
              </a:buClr>
              <a:buFont typeface="Wingdings" panose="05000000000000000000" pitchFamily="2" charset="2"/>
              <a:buChar char="Ø"/>
            </a:pPr>
            <a:r>
              <a:rPr lang="en-US" dirty="0" smtClean="0"/>
              <a:t>Test </a:t>
            </a:r>
            <a:r>
              <a:rPr lang="en-US" dirty="0"/>
              <a:t>Plan for IIS Functional </a:t>
            </a:r>
            <a:r>
              <a:rPr lang="en-US" dirty="0" smtClean="0"/>
              <a:t>Requirements</a:t>
            </a:r>
          </a:p>
          <a:p>
            <a:pPr>
              <a:buClr>
                <a:srgbClr val="0070C0"/>
              </a:buClr>
              <a:buFont typeface="Wingdings" panose="05000000000000000000" pitchFamily="2" charset="2"/>
              <a:buChar char="Ø"/>
            </a:pPr>
            <a:r>
              <a:rPr lang="en-US" dirty="0" smtClean="0"/>
              <a:t>Test Plan and Reference Implementation for Acknowledgements</a:t>
            </a:r>
          </a:p>
          <a:p>
            <a:pPr>
              <a:buClr>
                <a:srgbClr val="0070C0"/>
              </a:buClr>
              <a:buFont typeface="Wingdings" panose="05000000000000000000" pitchFamily="2" charset="2"/>
              <a:buChar char="Ø"/>
            </a:pPr>
            <a:r>
              <a:rPr lang="en-US" dirty="0" smtClean="0"/>
              <a:t>Test Case Authoring and Management Tool</a:t>
            </a:r>
          </a:p>
          <a:p>
            <a:pPr>
              <a:buClr>
                <a:srgbClr val="0070C0"/>
              </a:buClr>
              <a:buFont typeface="Wingdings" panose="05000000000000000000" pitchFamily="2" charset="2"/>
              <a:buChar char="Ø"/>
            </a:pPr>
            <a:r>
              <a:rPr lang="en-US" dirty="0" smtClean="0"/>
              <a:t>Test Plan for Clinical Decision Support (CDI)</a:t>
            </a:r>
          </a:p>
        </p:txBody>
      </p:sp>
    </p:spTree>
    <p:extLst>
      <p:ext uri="{BB962C8B-B14F-4D97-AF65-F5344CB8AC3E}">
        <p14:creationId xmlns:p14="http://schemas.microsoft.com/office/powerpoint/2010/main" val="9985439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AutoShape 22"/>
          <p:cNvSpPr>
            <a:spLocks noChangeArrowheads="1"/>
          </p:cNvSpPr>
          <p:nvPr/>
        </p:nvSpPr>
        <p:spPr bwMode="auto">
          <a:xfrm>
            <a:off x="152400" y="743343"/>
            <a:ext cx="8848084" cy="5354945"/>
          </a:xfrm>
          <a:prstGeom prst="roundRect">
            <a:avLst>
              <a:gd name="adj" fmla="val 4311"/>
            </a:avLst>
          </a:prstGeom>
          <a:gradFill rotWithShape="1">
            <a:gsLst>
              <a:gs pos="0">
                <a:srgbClr val="BAD6F0"/>
              </a:gs>
              <a:gs pos="100000">
                <a:srgbClr val="E8F1FA"/>
              </a:gs>
            </a:gsLst>
            <a:lin ang="5400000" scaled="1"/>
          </a:gradFill>
          <a:ln w="9525">
            <a:solidFill>
              <a:srgbClr val="000000"/>
            </a:solidFill>
            <a:round/>
            <a:headEnd/>
            <a:tailEnd/>
          </a:ln>
          <a:effectLst>
            <a:outerShdw dist="35921" dir="2700000" algn="ctr" rotWithShape="0">
              <a:srgbClr val="808080">
                <a:alpha val="50000"/>
              </a:srgbClr>
            </a:outerShdw>
          </a:effectLst>
        </p:spPr>
        <p:txBody>
          <a:bodyPr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endParaRPr lang="en-US" altLang="en-US" sz="2400" dirty="0" smtClean="0">
              <a:solidFill>
                <a:srgbClr val="000000"/>
              </a:solidFill>
              <a:latin typeface="Times New Roman" pitchFamily="18" charset="0"/>
              <a:cs typeface="+mn-cs"/>
            </a:endParaRPr>
          </a:p>
        </p:txBody>
      </p:sp>
      <p:cxnSp>
        <p:nvCxnSpPr>
          <p:cNvPr id="107" name="Elbow Connector 106"/>
          <p:cNvCxnSpPr/>
          <p:nvPr/>
        </p:nvCxnSpPr>
        <p:spPr bwMode="auto">
          <a:xfrm rot="16200000" flipH="1">
            <a:off x="4001819" y="3220860"/>
            <a:ext cx="464499" cy="672432"/>
          </a:xfrm>
          <a:prstGeom prst="bentConnector2">
            <a:avLst/>
          </a:prstGeom>
          <a:solidFill>
            <a:schemeClr val="accent1"/>
          </a:solidFill>
          <a:ln w="19050" cap="flat" cmpd="sng" algn="ctr">
            <a:solidFill>
              <a:schemeClr val="tx1"/>
            </a:solidFill>
            <a:prstDash val="solid"/>
            <a:round/>
            <a:headEnd type="none" w="med" len="med"/>
            <a:tailEnd type="triangle" w="med" len="med"/>
          </a:ln>
          <a:effectLst/>
        </p:spPr>
      </p:cxnSp>
      <p:sp>
        <p:nvSpPr>
          <p:cNvPr id="2" name="Title 1"/>
          <p:cNvSpPr>
            <a:spLocks noGrp="1"/>
          </p:cNvSpPr>
          <p:nvPr>
            <p:ph type="title"/>
          </p:nvPr>
        </p:nvSpPr>
        <p:spPr/>
        <p:txBody>
          <a:bodyPr/>
          <a:lstStyle/>
          <a:p>
            <a:r>
              <a:rPr lang="en-US" dirty="0" smtClean="0"/>
              <a:t>Immunization Test Suite: Overview and Capabilities</a:t>
            </a:r>
            <a:endParaRPr lang="en-US" dirty="0"/>
          </a:p>
        </p:txBody>
      </p:sp>
      <p:sp>
        <p:nvSpPr>
          <p:cNvPr id="3" name="TextBox 2"/>
          <p:cNvSpPr txBox="1"/>
          <p:nvPr/>
        </p:nvSpPr>
        <p:spPr>
          <a:xfrm>
            <a:off x="200150" y="4494916"/>
            <a:ext cx="4019083"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Phase-by-phase testing</a:t>
            </a:r>
          </a:p>
          <a:p>
            <a:pPr marL="285750" indent="-285750">
              <a:buFont typeface="Arial" panose="020B0604020202020204" pitchFamily="34" charset="0"/>
              <a:buChar char="•"/>
            </a:pPr>
            <a:r>
              <a:rPr lang="en-US" sz="1400" dirty="0" smtClean="0"/>
              <a:t>Start simple and progress</a:t>
            </a:r>
          </a:p>
          <a:p>
            <a:pPr marL="285750" indent="-285750">
              <a:buFont typeface="Arial" panose="020B0604020202020204" pitchFamily="34" charset="0"/>
              <a:buChar char="•"/>
            </a:pPr>
            <a:r>
              <a:rPr lang="en-US" sz="1400" dirty="0" smtClean="0"/>
              <a:t>Independent—can enter at any stage </a:t>
            </a:r>
            <a:endParaRPr lang="en-US" sz="1400" dirty="0"/>
          </a:p>
          <a:p>
            <a:pPr marL="285750" indent="-285750">
              <a:buFont typeface="Arial" panose="020B0604020202020204" pitchFamily="34" charset="0"/>
              <a:buChar char="•"/>
            </a:pPr>
            <a:r>
              <a:rPr lang="en-US" sz="1400" dirty="0" smtClean="0">
                <a:solidFill>
                  <a:srgbClr val="FF0000"/>
                </a:solidFill>
              </a:rPr>
              <a:t>Phase 4 (ONC 2015 Certification Test Plan)</a:t>
            </a:r>
          </a:p>
          <a:p>
            <a:pPr marL="285750" indent="-285750">
              <a:buFont typeface="Arial" panose="020B0604020202020204" pitchFamily="34" charset="0"/>
              <a:buChar char="•"/>
            </a:pPr>
            <a:r>
              <a:rPr lang="en-US" sz="1400" dirty="0" smtClean="0"/>
              <a:t>Multiple levels within a phase</a:t>
            </a:r>
          </a:p>
          <a:p>
            <a:pPr marL="285750" indent="-285750">
              <a:buFont typeface="Arial" panose="020B0604020202020204" pitchFamily="34" charset="0"/>
              <a:buChar char="•"/>
            </a:pPr>
            <a:r>
              <a:rPr lang="en-US" sz="1400" dirty="0" smtClean="0"/>
              <a:t>Detailed test cases and associated data</a:t>
            </a:r>
            <a:endParaRPr lang="en-US" sz="1400" dirty="0"/>
          </a:p>
        </p:txBody>
      </p:sp>
      <p:grpSp>
        <p:nvGrpSpPr>
          <p:cNvPr id="93" name="Group 92"/>
          <p:cNvGrpSpPr/>
          <p:nvPr/>
        </p:nvGrpSpPr>
        <p:grpSpPr>
          <a:xfrm>
            <a:off x="923284" y="900746"/>
            <a:ext cx="2828151" cy="766663"/>
            <a:chOff x="543999" y="928720"/>
            <a:chExt cx="2828151" cy="766663"/>
          </a:xfrm>
        </p:grpSpPr>
        <p:sp>
          <p:nvSpPr>
            <p:cNvPr id="24" name="TextBox 23"/>
            <p:cNvSpPr txBox="1"/>
            <p:nvPr/>
          </p:nvSpPr>
          <p:spPr>
            <a:xfrm>
              <a:off x="1534058" y="1044066"/>
              <a:ext cx="1838092" cy="577081"/>
            </a:xfrm>
            <a:prstGeom prst="rect">
              <a:avLst/>
            </a:prstGeom>
            <a:noFill/>
          </p:spPr>
          <p:txBody>
            <a:bodyPr wrap="square" rtlCol="0">
              <a:spAutoFit/>
            </a:bodyPr>
            <a:lstStyle/>
            <a:p>
              <a:pPr marL="0" lvl="1" indent="-457200"/>
              <a:r>
                <a:rPr lang="en-US" sz="1050" dirty="0"/>
                <a:t>Validate </a:t>
              </a:r>
              <a:r>
                <a:rPr lang="en-US" sz="1050" dirty="0" smtClean="0"/>
                <a:t>message to </a:t>
              </a:r>
              <a:r>
                <a:rPr lang="en-US" sz="1050" dirty="0"/>
                <a:t>SOAP </a:t>
              </a:r>
              <a:r>
                <a:rPr lang="en-US" sz="1050" dirty="0" smtClean="0"/>
                <a:t>schema and to </a:t>
              </a:r>
              <a:r>
                <a:rPr lang="en-US" sz="1050" dirty="0"/>
                <a:t>CDC </a:t>
              </a:r>
              <a:r>
                <a:rPr lang="en-US" sz="1050" dirty="0" smtClean="0"/>
                <a:t>WSDL</a:t>
              </a:r>
            </a:p>
            <a:p>
              <a:pPr marL="0" lvl="1" indent="-457200"/>
              <a:r>
                <a:rPr lang="en-US" sz="1050" dirty="0" smtClean="0"/>
                <a:t>[EHR-S and IIS]</a:t>
              </a:r>
              <a:endParaRPr lang="en-US" sz="1050" dirty="0"/>
            </a:p>
          </p:txBody>
        </p:sp>
        <p:grpSp>
          <p:nvGrpSpPr>
            <p:cNvPr id="53" name="Group 52"/>
            <p:cNvGrpSpPr/>
            <p:nvPr/>
          </p:nvGrpSpPr>
          <p:grpSpPr>
            <a:xfrm>
              <a:off x="543999" y="928720"/>
              <a:ext cx="990059" cy="766663"/>
              <a:chOff x="-5029" y="3255963"/>
              <a:chExt cx="990059" cy="766663"/>
            </a:xfrm>
          </p:grpSpPr>
          <p:grpSp>
            <p:nvGrpSpPr>
              <p:cNvPr id="14" name="Group 13"/>
              <p:cNvGrpSpPr/>
              <p:nvPr/>
            </p:nvGrpSpPr>
            <p:grpSpPr>
              <a:xfrm>
                <a:off x="-5029" y="3298419"/>
                <a:ext cx="990059" cy="724207"/>
                <a:chOff x="-5029" y="3298419"/>
                <a:chExt cx="990059" cy="724207"/>
              </a:xfrm>
            </p:grpSpPr>
            <p:sp>
              <p:nvSpPr>
                <p:cNvPr id="36" name="Rounded Rectangle 35"/>
                <p:cNvSpPr/>
                <p:nvPr/>
              </p:nvSpPr>
              <p:spPr bwMode="auto">
                <a:xfrm>
                  <a:off x="51572" y="3298419"/>
                  <a:ext cx="933458" cy="724207"/>
                </a:xfrm>
                <a:prstGeom prst="roundRect">
                  <a:avLst/>
                </a:prstGeom>
                <a:solidFill>
                  <a:srgbClr val="C9DBFF"/>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35" name="TextBox 34"/>
                <p:cNvSpPr txBox="1"/>
                <p:nvPr/>
              </p:nvSpPr>
              <p:spPr>
                <a:xfrm>
                  <a:off x="-5029" y="3360441"/>
                  <a:ext cx="990059" cy="600164"/>
                </a:xfrm>
                <a:prstGeom prst="rect">
                  <a:avLst/>
                </a:prstGeom>
                <a:noFill/>
                <a:ln>
                  <a:noFill/>
                </a:ln>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SOAP Envelope Testing</a:t>
                  </a:r>
                  <a:endParaRPr kumimoji="0" lang="en-US" sz="700" b="0" i="0" u="none" strike="noStrike" kern="0" cap="none" spc="0" normalizeH="0" baseline="0" noProof="0" dirty="0" smtClean="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sp>
            <p:nvSpPr>
              <p:cNvPr id="37" name="Oval 18"/>
              <p:cNvSpPr>
                <a:spLocks noChangeArrowheads="1"/>
              </p:cNvSpPr>
              <p:nvPr/>
            </p:nvSpPr>
            <p:spPr bwMode="auto">
              <a:xfrm>
                <a:off x="0" y="3255963"/>
                <a:ext cx="173037" cy="173037"/>
              </a:xfrm>
              <a:prstGeom prst="ellipse">
                <a:avLst/>
              </a:prstGeom>
              <a:solidFill>
                <a:srgbClr val="0B4274"/>
              </a:solidFill>
              <a:ln w="9525" algn="ctr">
                <a:noFill/>
                <a:round/>
                <a:headEnd/>
                <a:tailEnd/>
              </a:ln>
              <a:effectLst/>
            </p:spPr>
            <p:txBody>
              <a:bodyPr wrap="none" anchor="ctr"/>
              <a:lstStyle/>
              <a:p>
                <a:pPr algn="ctr" eaLnBrk="0" fontAlgn="base" hangingPunct="0">
                  <a:spcBef>
                    <a:spcPct val="0"/>
                  </a:spcBef>
                  <a:spcAft>
                    <a:spcPct val="0"/>
                  </a:spcAft>
                </a:pPr>
                <a:r>
                  <a:rPr lang="en-US" sz="1000" b="1" dirty="0" smtClean="0">
                    <a:solidFill>
                      <a:srgbClr val="FFFFFF"/>
                    </a:solidFill>
                    <a:latin typeface="Verdana" panose="020B0604030504040204" pitchFamily="34" charset="0"/>
                    <a:ea typeface="Verdana" panose="020B0604030504040204" pitchFamily="34" charset="0"/>
                    <a:cs typeface="Verdana" panose="020B0604030504040204" pitchFamily="34" charset="0"/>
                  </a:rPr>
                  <a:t>1</a:t>
                </a:r>
                <a:endParaRPr lang="en-US" sz="1000" b="1"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grpSp>
      </p:grpSp>
      <p:grpSp>
        <p:nvGrpSpPr>
          <p:cNvPr id="92" name="Group 91"/>
          <p:cNvGrpSpPr/>
          <p:nvPr/>
        </p:nvGrpSpPr>
        <p:grpSpPr>
          <a:xfrm>
            <a:off x="2101311" y="1706244"/>
            <a:ext cx="3590044" cy="787767"/>
            <a:chOff x="1739761" y="1734218"/>
            <a:chExt cx="3590044" cy="787767"/>
          </a:xfrm>
        </p:grpSpPr>
        <p:sp>
          <p:nvSpPr>
            <p:cNvPr id="26" name="TextBox 25"/>
            <p:cNvSpPr txBox="1"/>
            <p:nvPr/>
          </p:nvSpPr>
          <p:spPr>
            <a:xfrm>
              <a:off x="2743200" y="1864808"/>
              <a:ext cx="2586605" cy="577081"/>
            </a:xfrm>
            <a:prstGeom prst="rect">
              <a:avLst/>
            </a:prstGeom>
            <a:noFill/>
          </p:spPr>
          <p:txBody>
            <a:bodyPr wrap="square" rtlCol="0">
              <a:spAutoFit/>
            </a:bodyPr>
            <a:lstStyle/>
            <a:p>
              <a:pPr marL="0" lvl="1" indent="-457200"/>
              <a:r>
                <a:rPr lang="en-US" sz="1050" dirty="0">
                  <a:solidFill>
                    <a:srgbClr val="000000"/>
                  </a:solidFill>
                  <a:ea typeface="ＭＳ Ｐゴシック" charset="0"/>
                </a:rPr>
                <a:t>Echo </a:t>
              </a:r>
              <a:r>
                <a:rPr lang="en-US" sz="1050" dirty="0" smtClean="0">
                  <a:solidFill>
                    <a:srgbClr val="000000"/>
                  </a:solidFill>
                  <a:ea typeface="ＭＳ Ｐゴシック" charset="0"/>
                </a:rPr>
                <a:t>back; </a:t>
              </a:r>
              <a:r>
                <a:rPr lang="en-US" sz="1050" dirty="0">
                  <a:solidFill>
                    <a:srgbClr val="000000"/>
                  </a:solidFill>
                  <a:ea typeface="ＭＳ Ｐゴシック" charset="0"/>
                </a:rPr>
                <a:t>Fault generation </a:t>
              </a:r>
              <a:r>
                <a:rPr lang="en-US" sz="1050" dirty="0" smtClean="0">
                  <a:solidFill>
                    <a:srgbClr val="000000"/>
                  </a:solidFill>
                  <a:ea typeface="ＭＳ Ｐゴシック" charset="0"/>
                </a:rPr>
                <a:t>(Authentication; Message Size, etc.)</a:t>
              </a:r>
            </a:p>
            <a:p>
              <a:pPr marL="0" lvl="1" indent="-457200"/>
              <a:r>
                <a:rPr lang="en-US" sz="1050" dirty="0" smtClean="0">
                  <a:solidFill>
                    <a:srgbClr val="000000"/>
                  </a:solidFill>
                  <a:ea typeface="ＭＳ Ｐゴシック" charset="0"/>
                </a:rPr>
                <a:t>[EHR-S and IIS] </a:t>
              </a:r>
              <a:endParaRPr lang="en-US" sz="1050" dirty="0">
                <a:solidFill>
                  <a:srgbClr val="000000"/>
                </a:solidFill>
                <a:ea typeface="ＭＳ Ｐゴシック" charset="0"/>
              </a:endParaRPr>
            </a:p>
          </p:txBody>
        </p:sp>
        <p:grpSp>
          <p:nvGrpSpPr>
            <p:cNvPr id="54" name="Group 53"/>
            <p:cNvGrpSpPr/>
            <p:nvPr/>
          </p:nvGrpSpPr>
          <p:grpSpPr>
            <a:xfrm>
              <a:off x="1739761" y="1734218"/>
              <a:ext cx="1059618" cy="787767"/>
              <a:chOff x="51572" y="2265363"/>
              <a:chExt cx="1059618" cy="787767"/>
            </a:xfrm>
          </p:grpSpPr>
          <p:grpSp>
            <p:nvGrpSpPr>
              <p:cNvPr id="13" name="Group 12"/>
              <p:cNvGrpSpPr/>
              <p:nvPr/>
            </p:nvGrpSpPr>
            <p:grpSpPr>
              <a:xfrm>
                <a:off x="51572" y="2328923"/>
                <a:ext cx="1059618" cy="724207"/>
                <a:chOff x="51572" y="2328923"/>
                <a:chExt cx="1059618" cy="724207"/>
              </a:xfrm>
            </p:grpSpPr>
            <p:sp>
              <p:nvSpPr>
                <p:cNvPr id="38" name="Rounded Rectangle 37"/>
                <p:cNvSpPr/>
                <p:nvPr/>
              </p:nvSpPr>
              <p:spPr bwMode="auto">
                <a:xfrm>
                  <a:off x="108173" y="2328923"/>
                  <a:ext cx="933458" cy="724207"/>
                </a:xfrm>
                <a:prstGeom prst="roundRect">
                  <a:avLst/>
                </a:prstGeom>
                <a:solidFill>
                  <a:srgbClr val="C9DBFF"/>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39" name="TextBox 38"/>
                <p:cNvSpPr txBox="1"/>
                <p:nvPr/>
              </p:nvSpPr>
              <p:spPr>
                <a:xfrm>
                  <a:off x="51572" y="2390945"/>
                  <a:ext cx="1059618" cy="600164"/>
                </a:xfrm>
                <a:prstGeom prst="rect">
                  <a:avLst/>
                </a:prstGeom>
                <a:noFill/>
                <a:ln>
                  <a:noFill/>
                </a:ln>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SOAP Connectivity Testing</a:t>
                  </a:r>
                  <a:endParaRPr kumimoji="0" lang="en-US" sz="700" b="0" i="0" u="none" strike="noStrike" kern="0" cap="none" spc="0" normalizeH="0" baseline="0" noProof="0" dirty="0" smtClean="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sp>
            <p:nvSpPr>
              <p:cNvPr id="48" name="Oval 18"/>
              <p:cNvSpPr>
                <a:spLocks noChangeArrowheads="1"/>
              </p:cNvSpPr>
              <p:nvPr/>
            </p:nvSpPr>
            <p:spPr bwMode="auto">
              <a:xfrm>
                <a:off x="55563" y="2265363"/>
                <a:ext cx="173037" cy="173037"/>
              </a:xfrm>
              <a:prstGeom prst="ellipse">
                <a:avLst/>
              </a:prstGeom>
              <a:solidFill>
                <a:srgbClr val="0B4274"/>
              </a:solidFill>
              <a:ln w="9525" algn="ctr">
                <a:noFill/>
                <a:round/>
                <a:headEnd/>
                <a:tailEnd/>
              </a:ln>
              <a:effectLst/>
            </p:spPr>
            <p:txBody>
              <a:bodyPr wrap="none" anchor="ctr"/>
              <a:lstStyle/>
              <a:p>
                <a:pPr algn="ctr" eaLnBrk="0" fontAlgn="base" hangingPunct="0">
                  <a:spcBef>
                    <a:spcPct val="0"/>
                  </a:spcBef>
                  <a:spcAft>
                    <a:spcPct val="0"/>
                  </a:spcAft>
                </a:pPr>
                <a:r>
                  <a:rPr lang="en-US" sz="1000" b="1" dirty="0">
                    <a:solidFill>
                      <a:srgbClr val="FFFFFF"/>
                    </a:solidFill>
                    <a:latin typeface="Verdana" panose="020B0604030504040204" pitchFamily="34" charset="0"/>
                    <a:ea typeface="Verdana" panose="020B0604030504040204" pitchFamily="34" charset="0"/>
                    <a:cs typeface="Verdana" panose="020B0604030504040204" pitchFamily="34" charset="0"/>
                  </a:rPr>
                  <a:t>2</a:t>
                </a:r>
              </a:p>
            </p:txBody>
          </p:sp>
        </p:grpSp>
      </p:grpSp>
      <p:grpSp>
        <p:nvGrpSpPr>
          <p:cNvPr id="57" name="Group 56"/>
          <p:cNvGrpSpPr/>
          <p:nvPr/>
        </p:nvGrpSpPr>
        <p:grpSpPr>
          <a:xfrm>
            <a:off x="5867089" y="4252801"/>
            <a:ext cx="1059618" cy="780730"/>
            <a:chOff x="7821457" y="885183"/>
            <a:chExt cx="1059618" cy="780730"/>
          </a:xfrm>
        </p:grpSpPr>
        <p:grpSp>
          <p:nvGrpSpPr>
            <p:cNvPr id="16" name="Group 15"/>
            <p:cNvGrpSpPr/>
            <p:nvPr/>
          </p:nvGrpSpPr>
          <p:grpSpPr>
            <a:xfrm>
              <a:off x="7821457" y="941706"/>
              <a:ext cx="1059618" cy="724207"/>
              <a:chOff x="7821457" y="941706"/>
              <a:chExt cx="1059618" cy="724207"/>
            </a:xfrm>
          </p:grpSpPr>
          <p:sp>
            <p:nvSpPr>
              <p:cNvPr id="44" name="Rounded Rectangle 43"/>
              <p:cNvSpPr/>
              <p:nvPr/>
            </p:nvSpPr>
            <p:spPr bwMode="auto">
              <a:xfrm>
                <a:off x="7878058" y="941706"/>
                <a:ext cx="933458" cy="724207"/>
              </a:xfrm>
              <a:prstGeom prst="roundRect">
                <a:avLst/>
              </a:prstGeom>
              <a:solidFill>
                <a:srgbClr val="C9DBFF"/>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45" name="TextBox 44"/>
              <p:cNvSpPr txBox="1"/>
              <p:nvPr/>
            </p:nvSpPr>
            <p:spPr>
              <a:xfrm>
                <a:off x="7821457" y="1003728"/>
                <a:ext cx="1059618" cy="600164"/>
              </a:xfrm>
              <a:prstGeom prst="rect">
                <a:avLst/>
              </a:prstGeom>
              <a:noFill/>
              <a:ln>
                <a:noFill/>
              </a:ln>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EHR-S Functional Testing</a:t>
                </a:r>
                <a:endParaRPr kumimoji="0" lang="en-US" sz="700" b="0" i="0" u="none" strike="noStrike" kern="0" cap="none" spc="0" normalizeH="0" baseline="0" noProof="0" dirty="0" smtClean="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sp>
          <p:nvSpPr>
            <p:cNvPr id="49" name="Oval 18"/>
            <p:cNvSpPr>
              <a:spLocks noChangeArrowheads="1"/>
            </p:cNvSpPr>
            <p:nvPr/>
          </p:nvSpPr>
          <p:spPr bwMode="auto">
            <a:xfrm>
              <a:off x="7821457" y="885183"/>
              <a:ext cx="173037" cy="173037"/>
            </a:xfrm>
            <a:prstGeom prst="ellipse">
              <a:avLst/>
            </a:prstGeom>
            <a:solidFill>
              <a:srgbClr val="0B4274"/>
            </a:solidFill>
            <a:ln w="9525" algn="ctr">
              <a:noFill/>
              <a:round/>
              <a:headEnd/>
              <a:tailEnd/>
            </a:ln>
            <a:effectLst/>
          </p:spPr>
          <p:txBody>
            <a:bodyPr wrap="none" anchor="ctr"/>
            <a:lstStyle/>
            <a:p>
              <a:pPr algn="ctr" eaLnBrk="0" fontAlgn="base" hangingPunct="0">
                <a:spcBef>
                  <a:spcPct val="0"/>
                </a:spcBef>
                <a:spcAft>
                  <a:spcPct val="0"/>
                </a:spcAft>
              </a:pPr>
              <a:r>
                <a:rPr lang="en-US" sz="900" b="1" dirty="0" smtClean="0">
                  <a:solidFill>
                    <a:srgbClr val="FFFFFF"/>
                  </a:solidFill>
                  <a:latin typeface="Verdana" panose="020B0604030504040204" pitchFamily="34" charset="0"/>
                  <a:ea typeface="Verdana" panose="020B0604030504040204" pitchFamily="34" charset="0"/>
                  <a:cs typeface="Verdana" panose="020B0604030504040204" pitchFamily="34" charset="0"/>
                </a:rPr>
                <a:t>5a</a:t>
              </a:r>
              <a:endParaRPr lang="en-US" sz="1000" b="1"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grpSp>
      <p:grpSp>
        <p:nvGrpSpPr>
          <p:cNvPr id="95" name="Group 94"/>
          <p:cNvGrpSpPr/>
          <p:nvPr/>
        </p:nvGrpSpPr>
        <p:grpSpPr>
          <a:xfrm>
            <a:off x="3239750" y="2548915"/>
            <a:ext cx="3083135" cy="778987"/>
            <a:chOff x="2891098" y="2576889"/>
            <a:chExt cx="3083135" cy="778987"/>
          </a:xfrm>
        </p:grpSpPr>
        <p:sp>
          <p:nvSpPr>
            <p:cNvPr id="27" name="TextBox 26"/>
            <p:cNvSpPr txBox="1"/>
            <p:nvPr/>
          </p:nvSpPr>
          <p:spPr>
            <a:xfrm>
              <a:off x="3962400" y="2691854"/>
              <a:ext cx="2011833" cy="577081"/>
            </a:xfrm>
            <a:prstGeom prst="rect">
              <a:avLst/>
            </a:prstGeom>
            <a:noFill/>
          </p:spPr>
          <p:txBody>
            <a:bodyPr wrap="square" rtlCol="0">
              <a:spAutoFit/>
            </a:bodyPr>
            <a:lstStyle/>
            <a:p>
              <a:pPr marL="0" lvl="1"/>
              <a:r>
                <a:rPr lang="en-US" sz="1050" dirty="0" smtClean="0"/>
                <a:t>Cut-n-paste; validate message </a:t>
              </a:r>
              <a:r>
                <a:rPr lang="en-US" sz="1050" dirty="0"/>
                <a:t>structure and most </a:t>
              </a:r>
              <a:r>
                <a:rPr lang="en-US" sz="1050" dirty="0" smtClean="0"/>
                <a:t>vocabulary</a:t>
              </a:r>
            </a:p>
            <a:p>
              <a:pPr marL="0" lvl="1"/>
              <a:r>
                <a:rPr lang="en-US" sz="1050" dirty="0" smtClean="0">
                  <a:solidFill>
                    <a:srgbClr val="000000"/>
                  </a:solidFill>
                  <a:ea typeface="ＭＳ Ｐゴシック" charset="0"/>
                </a:rPr>
                <a:t>[EHR-S and IIS]</a:t>
              </a:r>
              <a:endParaRPr lang="en-US" sz="1050" dirty="0">
                <a:solidFill>
                  <a:srgbClr val="000000"/>
                </a:solidFill>
                <a:ea typeface="ＭＳ Ｐゴシック" charset="0"/>
              </a:endParaRPr>
            </a:p>
          </p:txBody>
        </p:sp>
        <p:grpSp>
          <p:nvGrpSpPr>
            <p:cNvPr id="94" name="Group 93"/>
            <p:cNvGrpSpPr/>
            <p:nvPr/>
          </p:nvGrpSpPr>
          <p:grpSpPr>
            <a:xfrm>
              <a:off x="2891098" y="2576889"/>
              <a:ext cx="1167846" cy="778987"/>
              <a:chOff x="2891098" y="2576889"/>
              <a:chExt cx="1167846" cy="778987"/>
            </a:xfrm>
          </p:grpSpPr>
          <p:grpSp>
            <p:nvGrpSpPr>
              <p:cNvPr id="19" name="Group 18"/>
              <p:cNvGrpSpPr/>
              <p:nvPr/>
            </p:nvGrpSpPr>
            <p:grpSpPr>
              <a:xfrm>
                <a:off x="2891098" y="2631669"/>
                <a:ext cx="1167846" cy="724207"/>
                <a:chOff x="1254405" y="3253586"/>
                <a:chExt cx="1167846" cy="724207"/>
              </a:xfrm>
            </p:grpSpPr>
            <p:sp>
              <p:nvSpPr>
                <p:cNvPr id="40" name="Rounded Rectangle 39"/>
                <p:cNvSpPr/>
                <p:nvPr/>
              </p:nvSpPr>
              <p:spPr bwMode="auto">
                <a:xfrm>
                  <a:off x="1371599" y="3253586"/>
                  <a:ext cx="933458" cy="724207"/>
                </a:xfrm>
                <a:prstGeom prst="roundRect">
                  <a:avLst/>
                </a:prstGeom>
                <a:solidFill>
                  <a:srgbClr val="C9DBFF"/>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41" name="TextBox 40"/>
                <p:cNvSpPr txBox="1"/>
                <p:nvPr/>
              </p:nvSpPr>
              <p:spPr>
                <a:xfrm>
                  <a:off x="1254405" y="3298419"/>
                  <a:ext cx="1167846" cy="600164"/>
                </a:xfrm>
                <a:prstGeom prst="rect">
                  <a:avLst/>
                </a:prstGeom>
                <a:noFill/>
                <a:ln>
                  <a:noFill/>
                </a:ln>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HL7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Context-free</a:t>
                  </a:r>
                  <a:r>
                    <a:rPr kumimoji="0" lang="en-US" sz="1100" b="0" i="0" u="none" strike="noStrike" kern="0" cap="none" spc="0" normalizeH="0" baseline="0" noProof="0" dirty="0" smtClean="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Testing</a:t>
                  </a:r>
                  <a:endParaRPr kumimoji="0" lang="en-US" sz="700" b="0" i="0" u="none" strike="noStrike" kern="0" cap="none" spc="0" normalizeH="0" baseline="0" noProof="0" dirty="0" smtClean="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sp>
            <p:nvSpPr>
              <p:cNvPr id="50" name="Oval 18"/>
              <p:cNvSpPr>
                <a:spLocks noChangeArrowheads="1"/>
              </p:cNvSpPr>
              <p:nvPr/>
            </p:nvSpPr>
            <p:spPr bwMode="auto">
              <a:xfrm>
                <a:off x="2958433" y="2576889"/>
                <a:ext cx="173037" cy="173037"/>
              </a:xfrm>
              <a:prstGeom prst="ellipse">
                <a:avLst/>
              </a:prstGeom>
              <a:solidFill>
                <a:srgbClr val="0B4274"/>
              </a:solidFill>
              <a:ln w="9525" algn="ctr">
                <a:noFill/>
                <a:round/>
                <a:headEnd/>
                <a:tailEnd/>
              </a:ln>
              <a:effectLst/>
            </p:spPr>
            <p:txBody>
              <a:bodyPr wrap="none" anchor="ctr"/>
              <a:lstStyle/>
              <a:p>
                <a:pPr algn="ctr" eaLnBrk="0" fontAlgn="base" hangingPunct="0">
                  <a:spcBef>
                    <a:spcPct val="0"/>
                  </a:spcBef>
                  <a:spcAft>
                    <a:spcPct val="0"/>
                  </a:spcAft>
                </a:pPr>
                <a:r>
                  <a:rPr lang="en-US" sz="1000" b="1" dirty="0">
                    <a:solidFill>
                      <a:srgbClr val="FFFFFF"/>
                    </a:solidFill>
                    <a:latin typeface="Verdana" panose="020B0604030504040204" pitchFamily="34" charset="0"/>
                    <a:ea typeface="Verdana" panose="020B0604030504040204" pitchFamily="34" charset="0"/>
                    <a:cs typeface="Verdana" panose="020B0604030504040204" pitchFamily="34" charset="0"/>
                  </a:rPr>
                  <a:t>3</a:t>
                </a:r>
              </a:p>
            </p:txBody>
          </p:sp>
        </p:grpSp>
      </p:grpSp>
      <p:grpSp>
        <p:nvGrpSpPr>
          <p:cNvPr id="90" name="Group 89"/>
          <p:cNvGrpSpPr/>
          <p:nvPr/>
        </p:nvGrpSpPr>
        <p:grpSpPr>
          <a:xfrm>
            <a:off x="4523509" y="3365695"/>
            <a:ext cx="3181575" cy="800407"/>
            <a:chOff x="4141543" y="3393669"/>
            <a:chExt cx="3181575" cy="800407"/>
          </a:xfrm>
        </p:grpSpPr>
        <p:sp>
          <p:nvSpPr>
            <p:cNvPr id="28" name="TextBox 27"/>
            <p:cNvSpPr txBox="1"/>
            <p:nvPr/>
          </p:nvSpPr>
          <p:spPr>
            <a:xfrm>
              <a:off x="5250792" y="3480187"/>
              <a:ext cx="2072326" cy="577081"/>
            </a:xfrm>
            <a:prstGeom prst="rect">
              <a:avLst/>
            </a:prstGeom>
            <a:noFill/>
          </p:spPr>
          <p:txBody>
            <a:bodyPr wrap="square" rtlCol="0">
              <a:spAutoFit/>
            </a:bodyPr>
            <a:lstStyle/>
            <a:p>
              <a:pPr marL="0" lvl="1"/>
              <a:r>
                <a:rPr lang="en-US" sz="1050" dirty="0" smtClean="0"/>
                <a:t>Cut-n-paste; validate message against test cases and test data</a:t>
              </a:r>
            </a:p>
            <a:p>
              <a:pPr marL="0" lvl="1"/>
              <a:r>
                <a:rPr lang="en-US" sz="1050" dirty="0">
                  <a:solidFill>
                    <a:srgbClr val="000000"/>
                  </a:solidFill>
                  <a:ea typeface="ＭＳ Ｐゴシック" charset="0"/>
                </a:rPr>
                <a:t>[EHR-S and </a:t>
              </a:r>
              <a:r>
                <a:rPr lang="en-US" sz="1050" dirty="0" smtClean="0">
                  <a:solidFill>
                    <a:srgbClr val="000000"/>
                  </a:solidFill>
                  <a:ea typeface="ＭＳ Ｐゴシック" charset="0"/>
                </a:rPr>
                <a:t>IIS]</a:t>
              </a:r>
              <a:endParaRPr lang="en-US" sz="1050" dirty="0">
                <a:solidFill>
                  <a:srgbClr val="000000"/>
                </a:solidFill>
                <a:ea typeface="ＭＳ Ｐゴシック" charset="0"/>
              </a:endParaRPr>
            </a:p>
          </p:txBody>
        </p:sp>
        <p:grpSp>
          <p:nvGrpSpPr>
            <p:cNvPr id="56" name="Group 55"/>
            <p:cNvGrpSpPr/>
            <p:nvPr/>
          </p:nvGrpSpPr>
          <p:grpSpPr>
            <a:xfrm>
              <a:off x="4141543" y="3393669"/>
              <a:ext cx="1167846" cy="800407"/>
              <a:chOff x="1465402" y="533400"/>
              <a:chExt cx="1167846" cy="800407"/>
            </a:xfrm>
          </p:grpSpPr>
          <p:grpSp>
            <p:nvGrpSpPr>
              <p:cNvPr id="15" name="Group 14"/>
              <p:cNvGrpSpPr/>
              <p:nvPr/>
            </p:nvGrpSpPr>
            <p:grpSpPr>
              <a:xfrm>
                <a:off x="1465402" y="609600"/>
                <a:ext cx="1167846" cy="724207"/>
                <a:chOff x="1465402" y="609600"/>
                <a:chExt cx="1167846" cy="724207"/>
              </a:xfrm>
            </p:grpSpPr>
            <p:sp>
              <p:nvSpPr>
                <p:cNvPr id="42" name="Rounded Rectangle 41"/>
                <p:cNvSpPr/>
                <p:nvPr/>
              </p:nvSpPr>
              <p:spPr bwMode="auto">
                <a:xfrm>
                  <a:off x="1523999" y="609600"/>
                  <a:ext cx="1050652" cy="724207"/>
                </a:xfrm>
                <a:prstGeom prst="roundRect">
                  <a:avLst/>
                </a:prstGeom>
                <a:solidFill>
                  <a:srgbClr val="C9DBFF"/>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43" name="TextBox 42"/>
                <p:cNvSpPr txBox="1"/>
                <p:nvPr/>
              </p:nvSpPr>
              <p:spPr>
                <a:xfrm>
                  <a:off x="1465402" y="663926"/>
                  <a:ext cx="1167846" cy="615553"/>
                </a:xfrm>
                <a:prstGeom prst="rect">
                  <a:avLst/>
                </a:prstGeom>
                <a:noFill/>
                <a:ln>
                  <a:noFill/>
                </a:ln>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HL7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Context-based</a:t>
                  </a:r>
                  <a:r>
                    <a:rPr kumimoji="0" lang="en-US" sz="1200" b="0" i="0" u="none" strike="noStrike" kern="0" cap="none" spc="0" normalizeH="0" baseline="0" noProof="0" dirty="0" smtClean="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100" b="0" i="0" u="none" strike="noStrike" kern="0" cap="none" spc="0" normalizeH="0" baseline="0" noProof="0" dirty="0" smtClean="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Testing</a:t>
                  </a:r>
                  <a:endParaRPr kumimoji="0" lang="en-US" sz="700" b="0" i="0" u="none" strike="noStrike" kern="0" cap="none" spc="0" normalizeH="0" baseline="0" noProof="0" dirty="0" smtClean="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sp>
            <p:nvSpPr>
              <p:cNvPr id="51" name="Oval 18"/>
              <p:cNvSpPr>
                <a:spLocks noChangeArrowheads="1"/>
              </p:cNvSpPr>
              <p:nvPr/>
            </p:nvSpPr>
            <p:spPr bwMode="auto">
              <a:xfrm>
                <a:off x="1465402" y="533400"/>
                <a:ext cx="173037" cy="173037"/>
              </a:xfrm>
              <a:prstGeom prst="ellipse">
                <a:avLst/>
              </a:prstGeom>
              <a:solidFill>
                <a:srgbClr val="0B4274"/>
              </a:solidFill>
              <a:ln w="9525" algn="ctr">
                <a:noFill/>
                <a:round/>
                <a:headEnd/>
                <a:tailEnd/>
              </a:ln>
              <a:effectLst/>
            </p:spPr>
            <p:txBody>
              <a:bodyPr wrap="none" anchor="ctr"/>
              <a:lstStyle/>
              <a:p>
                <a:pPr algn="ctr" eaLnBrk="0" fontAlgn="base" hangingPunct="0">
                  <a:spcBef>
                    <a:spcPct val="0"/>
                  </a:spcBef>
                  <a:spcAft>
                    <a:spcPct val="0"/>
                  </a:spcAft>
                </a:pPr>
                <a:r>
                  <a:rPr lang="en-US" sz="1000" b="1" dirty="0" smtClean="0">
                    <a:solidFill>
                      <a:srgbClr val="FFFFFF"/>
                    </a:solidFill>
                    <a:latin typeface="Verdana" panose="020B0604030504040204" pitchFamily="34" charset="0"/>
                    <a:ea typeface="Verdana" panose="020B0604030504040204" pitchFamily="34" charset="0"/>
                    <a:cs typeface="Verdana" panose="020B0604030504040204" pitchFamily="34" charset="0"/>
                  </a:rPr>
                  <a:t>4</a:t>
                </a:r>
                <a:endParaRPr lang="en-US" sz="1000" b="1"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grpSp>
      </p:grpSp>
      <p:grpSp>
        <p:nvGrpSpPr>
          <p:cNvPr id="58" name="Group 57"/>
          <p:cNvGrpSpPr/>
          <p:nvPr/>
        </p:nvGrpSpPr>
        <p:grpSpPr>
          <a:xfrm>
            <a:off x="5885822" y="5104253"/>
            <a:ext cx="1059618" cy="758924"/>
            <a:chOff x="7973857" y="1831876"/>
            <a:chExt cx="1059618" cy="758924"/>
          </a:xfrm>
        </p:grpSpPr>
        <p:grpSp>
          <p:nvGrpSpPr>
            <p:cNvPr id="17" name="Group 16"/>
            <p:cNvGrpSpPr/>
            <p:nvPr/>
          </p:nvGrpSpPr>
          <p:grpSpPr>
            <a:xfrm>
              <a:off x="7973857" y="1866593"/>
              <a:ext cx="1059618" cy="724207"/>
              <a:chOff x="7973857" y="1866593"/>
              <a:chExt cx="1059618" cy="724207"/>
            </a:xfrm>
          </p:grpSpPr>
          <p:sp>
            <p:nvSpPr>
              <p:cNvPr id="46" name="Rounded Rectangle 45"/>
              <p:cNvSpPr/>
              <p:nvPr/>
            </p:nvSpPr>
            <p:spPr bwMode="auto">
              <a:xfrm>
                <a:off x="8030458" y="1866593"/>
                <a:ext cx="933458" cy="724207"/>
              </a:xfrm>
              <a:prstGeom prst="roundRect">
                <a:avLst/>
              </a:prstGeom>
              <a:solidFill>
                <a:srgbClr val="C9DBFF"/>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47" name="TextBox 46"/>
              <p:cNvSpPr txBox="1"/>
              <p:nvPr/>
            </p:nvSpPr>
            <p:spPr>
              <a:xfrm>
                <a:off x="7973857" y="1928615"/>
                <a:ext cx="1059618" cy="600164"/>
              </a:xfrm>
              <a:prstGeom prst="rect">
                <a:avLst/>
              </a:prstGeom>
              <a:noFill/>
              <a:ln>
                <a:noFill/>
              </a:ln>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IIS Functional Testing</a:t>
                </a:r>
                <a:endParaRPr kumimoji="0" lang="en-US" sz="700" b="0" i="0" u="none" strike="noStrike" kern="0" cap="none" spc="0" normalizeH="0" baseline="0" noProof="0" dirty="0" smtClean="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sp>
          <p:nvSpPr>
            <p:cNvPr id="52" name="Oval 18"/>
            <p:cNvSpPr>
              <a:spLocks noChangeArrowheads="1"/>
            </p:cNvSpPr>
            <p:nvPr/>
          </p:nvSpPr>
          <p:spPr bwMode="auto">
            <a:xfrm>
              <a:off x="7994494" y="1831876"/>
              <a:ext cx="173037" cy="173037"/>
            </a:xfrm>
            <a:prstGeom prst="ellipse">
              <a:avLst/>
            </a:prstGeom>
            <a:solidFill>
              <a:srgbClr val="0B4274"/>
            </a:solidFill>
            <a:ln w="9525" algn="ctr">
              <a:noFill/>
              <a:round/>
              <a:headEnd/>
              <a:tailEnd/>
            </a:ln>
            <a:effectLst/>
          </p:spPr>
          <p:txBody>
            <a:bodyPr wrap="none" anchor="ctr"/>
            <a:lstStyle/>
            <a:p>
              <a:pPr algn="ctr" eaLnBrk="0" fontAlgn="base" hangingPunct="0">
                <a:spcBef>
                  <a:spcPct val="0"/>
                </a:spcBef>
                <a:spcAft>
                  <a:spcPct val="0"/>
                </a:spcAft>
              </a:pPr>
              <a:r>
                <a:rPr lang="en-US" sz="900" b="1" dirty="0" smtClean="0">
                  <a:solidFill>
                    <a:srgbClr val="FFFFFF"/>
                  </a:solidFill>
                  <a:latin typeface="Verdana" panose="020B0604030504040204" pitchFamily="34" charset="0"/>
                  <a:ea typeface="Verdana" panose="020B0604030504040204" pitchFamily="34" charset="0"/>
                  <a:cs typeface="Verdana" panose="020B0604030504040204" pitchFamily="34" charset="0"/>
                </a:rPr>
                <a:t>5b</a:t>
              </a:r>
              <a:endParaRPr lang="en-US" sz="1000" b="1"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grpSp>
      <p:cxnSp>
        <p:nvCxnSpPr>
          <p:cNvPr id="69" name="Elbow Connector 68"/>
          <p:cNvCxnSpPr/>
          <p:nvPr/>
        </p:nvCxnSpPr>
        <p:spPr bwMode="auto">
          <a:xfrm rot="16200000" flipH="1">
            <a:off x="1563419" y="1563442"/>
            <a:ext cx="464499" cy="672432"/>
          </a:xfrm>
          <a:prstGeom prst="bentConnector2">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72" name="Elbow Connector 71"/>
          <p:cNvCxnSpPr/>
          <p:nvPr/>
        </p:nvCxnSpPr>
        <p:spPr bwMode="auto">
          <a:xfrm rot="16200000" flipH="1">
            <a:off x="2769252" y="2385736"/>
            <a:ext cx="464499" cy="672432"/>
          </a:xfrm>
          <a:prstGeom prst="bentConnector2">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74" name="Elbow Connector 73"/>
          <p:cNvCxnSpPr>
            <a:endCxn id="45" idx="1"/>
          </p:cNvCxnSpPr>
          <p:nvPr/>
        </p:nvCxnSpPr>
        <p:spPr bwMode="auto">
          <a:xfrm>
            <a:off x="5177556" y="4166102"/>
            <a:ext cx="689533" cy="505326"/>
          </a:xfrm>
          <a:prstGeom prst="bentConnector3">
            <a:avLst>
              <a:gd name="adj1" fmla="val -1293"/>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75" name="Elbow Connector 74"/>
          <p:cNvCxnSpPr/>
          <p:nvPr/>
        </p:nvCxnSpPr>
        <p:spPr bwMode="auto">
          <a:xfrm rot="16200000" flipH="1">
            <a:off x="4885204" y="4444393"/>
            <a:ext cx="1334972" cy="778390"/>
          </a:xfrm>
          <a:prstGeom prst="bentConnector2">
            <a:avLst/>
          </a:prstGeom>
          <a:solidFill>
            <a:schemeClr val="accent1"/>
          </a:solidFill>
          <a:ln w="19050" cap="flat" cmpd="sng" algn="ctr">
            <a:solidFill>
              <a:schemeClr val="tx1"/>
            </a:solidFill>
            <a:prstDash val="solid"/>
            <a:round/>
            <a:headEnd type="none" w="med" len="med"/>
            <a:tailEnd type="triangle" w="med" len="med"/>
          </a:ln>
          <a:effectLst/>
        </p:spPr>
      </p:cxnSp>
      <p:sp>
        <p:nvSpPr>
          <p:cNvPr id="55" name="TextBox 54"/>
          <p:cNvSpPr txBox="1"/>
          <p:nvPr/>
        </p:nvSpPr>
        <p:spPr>
          <a:xfrm>
            <a:off x="6979946" y="4815712"/>
            <a:ext cx="1639538" cy="738664"/>
          </a:xfrm>
          <a:prstGeom prst="rect">
            <a:avLst/>
          </a:prstGeom>
          <a:noFill/>
        </p:spPr>
        <p:txBody>
          <a:bodyPr wrap="square" rtlCol="0">
            <a:spAutoFit/>
          </a:bodyPr>
          <a:lstStyle/>
          <a:p>
            <a:pPr marL="0" lvl="1"/>
            <a:r>
              <a:rPr lang="en-US" sz="1050" dirty="0" smtClean="0"/>
              <a:t>Interactive round-trip; scenario and functional testing</a:t>
            </a:r>
          </a:p>
          <a:p>
            <a:pPr marL="0" lvl="1"/>
            <a:r>
              <a:rPr lang="en-US" sz="1050" dirty="0" smtClean="0">
                <a:solidFill>
                  <a:srgbClr val="000000"/>
                </a:solidFill>
                <a:ea typeface="ＭＳ Ｐゴシック" charset="0"/>
              </a:rPr>
              <a:t>[End-to-end Testing]</a:t>
            </a:r>
            <a:endParaRPr lang="en-US" sz="1050" dirty="0">
              <a:solidFill>
                <a:srgbClr val="000000"/>
              </a:solidFill>
              <a:ea typeface="ＭＳ Ｐゴシック" charset="0"/>
            </a:endParaRPr>
          </a:p>
        </p:txBody>
      </p:sp>
      <p:sp>
        <p:nvSpPr>
          <p:cNvPr id="4" name="Rectangle 3"/>
          <p:cNvSpPr/>
          <p:nvPr/>
        </p:nvSpPr>
        <p:spPr bwMode="auto">
          <a:xfrm>
            <a:off x="8543284" y="966276"/>
            <a:ext cx="304800" cy="1582639"/>
          </a:xfrm>
          <a:prstGeom prst="rect">
            <a:avLst/>
          </a:prstGeom>
          <a:solidFill>
            <a:srgbClr val="F3C9A7"/>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Transport</a:t>
            </a:r>
          </a:p>
        </p:txBody>
      </p:sp>
      <p:sp>
        <p:nvSpPr>
          <p:cNvPr id="59" name="Rectangle 58"/>
          <p:cNvSpPr/>
          <p:nvPr/>
        </p:nvSpPr>
        <p:spPr bwMode="auto">
          <a:xfrm>
            <a:off x="8543284" y="4252801"/>
            <a:ext cx="304800" cy="1610376"/>
          </a:xfrm>
          <a:prstGeom prst="rect">
            <a:avLst/>
          </a:prstGeom>
          <a:solidFill>
            <a:srgbClr val="F3C9A7"/>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1" dirty="0" smtClean="0">
                <a:latin typeface="Arial" charset="0"/>
              </a:rPr>
              <a:t>Functional</a:t>
            </a:r>
            <a:endParaRPr kumimoji="0" lang="en-US" sz="1400" b="1" i="0" u="none" strike="noStrike" cap="none" normalizeH="0" baseline="0" dirty="0" smtClean="0">
              <a:ln>
                <a:noFill/>
              </a:ln>
              <a:solidFill>
                <a:schemeClr val="tx1"/>
              </a:solidFill>
              <a:effectLst/>
              <a:latin typeface="Arial" charset="0"/>
            </a:endParaRPr>
          </a:p>
        </p:txBody>
      </p:sp>
      <p:sp>
        <p:nvSpPr>
          <p:cNvPr id="60" name="Rectangle 59"/>
          <p:cNvSpPr/>
          <p:nvPr/>
        </p:nvSpPr>
        <p:spPr bwMode="auto">
          <a:xfrm>
            <a:off x="8546875" y="2555014"/>
            <a:ext cx="304800" cy="1697787"/>
          </a:xfrm>
          <a:prstGeom prst="rect">
            <a:avLst/>
          </a:prstGeom>
          <a:solidFill>
            <a:srgbClr val="F3C9A7"/>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1" dirty="0" smtClean="0">
                <a:latin typeface="Arial" charset="0"/>
              </a:rPr>
              <a:t>Content</a:t>
            </a:r>
            <a:endParaRPr kumimoji="0" lang="en-US" sz="1400" b="1" i="0" u="none" strike="noStrike" cap="none" normalizeH="0" baseline="0" dirty="0" smtClean="0">
              <a:ln>
                <a:noFill/>
              </a:ln>
              <a:solidFill>
                <a:schemeClr val="tx1"/>
              </a:solidFill>
              <a:effectLst/>
              <a:latin typeface="Arial" charset="0"/>
            </a:endParaRPr>
          </a:p>
        </p:txBody>
      </p:sp>
      <p:cxnSp>
        <p:nvCxnSpPr>
          <p:cNvPr id="6" name="Straight Connector 5"/>
          <p:cNvCxnSpPr/>
          <p:nvPr/>
        </p:nvCxnSpPr>
        <p:spPr bwMode="auto">
          <a:xfrm flipH="1">
            <a:off x="313684" y="2548915"/>
            <a:ext cx="8233191"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61" name="Straight Connector 60"/>
          <p:cNvCxnSpPr/>
          <p:nvPr/>
        </p:nvCxnSpPr>
        <p:spPr bwMode="auto">
          <a:xfrm flipH="1">
            <a:off x="310093" y="4251870"/>
            <a:ext cx="8233191"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62" name="Oval 18"/>
          <p:cNvSpPr>
            <a:spLocks noChangeArrowheads="1"/>
          </p:cNvSpPr>
          <p:nvPr/>
        </p:nvSpPr>
        <p:spPr bwMode="auto">
          <a:xfrm>
            <a:off x="4877307" y="4783549"/>
            <a:ext cx="173037" cy="173037"/>
          </a:xfrm>
          <a:prstGeom prst="ellipse">
            <a:avLst/>
          </a:prstGeom>
          <a:solidFill>
            <a:srgbClr val="0B4274"/>
          </a:solidFill>
          <a:ln w="9525" algn="ctr">
            <a:noFill/>
            <a:round/>
            <a:headEnd/>
            <a:tailEnd/>
          </a:ln>
          <a:effectLst/>
        </p:spPr>
        <p:txBody>
          <a:bodyPr wrap="none" anchor="ctr"/>
          <a:lstStyle/>
          <a:p>
            <a:pPr algn="ctr" eaLnBrk="0" fontAlgn="base" hangingPunct="0">
              <a:spcBef>
                <a:spcPct val="0"/>
              </a:spcBef>
              <a:spcAft>
                <a:spcPct val="0"/>
              </a:spcAft>
            </a:pPr>
            <a:r>
              <a:rPr lang="en-US" sz="1000" b="1" dirty="0">
                <a:solidFill>
                  <a:srgbClr val="FFFFFF"/>
                </a:solidFill>
                <a:latin typeface="Verdana" panose="020B0604030504040204" pitchFamily="34" charset="0"/>
                <a:ea typeface="Verdana" panose="020B0604030504040204" pitchFamily="34" charset="0"/>
                <a:cs typeface="Verdana" panose="020B0604030504040204" pitchFamily="34" charset="0"/>
              </a:rPr>
              <a:t>5</a:t>
            </a:r>
          </a:p>
        </p:txBody>
      </p:sp>
      <p:sp>
        <p:nvSpPr>
          <p:cNvPr id="7" name="5-Point Star 6"/>
          <p:cNvSpPr/>
          <p:nvPr/>
        </p:nvSpPr>
        <p:spPr bwMode="auto">
          <a:xfrm>
            <a:off x="4479110" y="3903837"/>
            <a:ext cx="304800" cy="290040"/>
          </a:xfrm>
          <a:prstGeom prst="star5">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5" name="Rectangle 4"/>
          <p:cNvSpPr/>
          <p:nvPr/>
        </p:nvSpPr>
        <p:spPr>
          <a:xfrm>
            <a:off x="2550886" y="3907122"/>
            <a:ext cx="2076209" cy="307777"/>
          </a:xfrm>
          <a:prstGeom prst="rect">
            <a:avLst/>
          </a:prstGeom>
        </p:spPr>
        <p:txBody>
          <a:bodyPr wrap="none">
            <a:spAutoFit/>
          </a:bodyPr>
          <a:lstStyle/>
          <a:p>
            <a:r>
              <a:rPr lang="en-US" sz="1400" dirty="0">
                <a:solidFill>
                  <a:srgbClr val="FF0000"/>
                </a:solidFill>
              </a:rPr>
              <a:t>ONC 2015 Certification </a:t>
            </a:r>
            <a:endParaRPr lang="en-US" dirty="0"/>
          </a:p>
        </p:txBody>
      </p:sp>
    </p:spTree>
    <p:extLst>
      <p:ext uri="{BB962C8B-B14F-4D97-AF65-F5344CB8AC3E}">
        <p14:creationId xmlns:p14="http://schemas.microsoft.com/office/powerpoint/2010/main" val="138320277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option4"/>
          <p:cNvPicPr>
            <a:picLocks noChangeAspect="1" noChangeArrowheads="1"/>
          </p:cNvPicPr>
          <p:nvPr/>
        </p:nvPicPr>
        <p:blipFill>
          <a:blip r:embed="rId3" cstate="print"/>
          <a:srcRect/>
          <a:stretch>
            <a:fillRect/>
          </a:stretch>
        </p:blipFill>
        <p:spPr bwMode="auto">
          <a:xfrm>
            <a:off x="3578225" y="2141538"/>
            <a:ext cx="5565775" cy="2974975"/>
          </a:xfrm>
          <a:prstGeom prst="rect">
            <a:avLst/>
          </a:prstGeom>
          <a:noFill/>
          <a:ln w="9525">
            <a:noFill/>
            <a:miter lim="800000"/>
            <a:headEnd/>
            <a:tailEnd/>
          </a:ln>
        </p:spPr>
      </p:pic>
      <p:sp>
        <p:nvSpPr>
          <p:cNvPr id="3075" name="Rectangle 18"/>
          <p:cNvSpPr>
            <a:spLocks noChangeArrowheads="1"/>
          </p:cNvSpPr>
          <p:nvPr/>
        </p:nvSpPr>
        <p:spPr bwMode="auto">
          <a:xfrm>
            <a:off x="533400" y="2209800"/>
            <a:ext cx="8248650" cy="1815882"/>
          </a:xfrm>
          <a:prstGeom prst="rect">
            <a:avLst/>
          </a:prstGeom>
          <a:noFill/>
          <a:ln w="9525" algn="ctr">
            <a:noFill/>
            <a:miter lim="800000"/>
            <a:headEnd/>
            <a:tailEnd/>
          </a:ln>
        </p:spPr>
        <p:txBody>
          <a:bodyPr wrap="square">
            <a:spAutoFit/>
          </a:bodyPr>
          <a:lstStyle/>
          <a:p>
            <a:pPr fontAlgn="base">
              <a:lnSpc>
                <a:spcPct val="80000"/>
              </a:lnSpc>
              <a:spcBef>
                <a:spcPct val="0"/>
              </a:spcBef>
              <a:spcAft>
                <a:spcPct val="0"/>
              </a:spcAft>
              <a:defRPr/>
            </a:pPr>
            <a:r>
              <a:rPr lang="en-US" sz="3200" dirty="0" smtClean="0">
                <a:solidFill>
                  <a:srgbClr val="012445"/>
                </a:solidFill>
                <a:latin typeface="Franklin Gothic Demi"/>
              </a:rPr>
              <a:t>Thank You!</a:t>
            </a:r>
          </a:p>
          <a:p>
            <a:pPr fontAlgn="base">
              <a:lnSpc>
                <a:spcPct val="80000"/>
              </a:lnSpc>
              <a:spcBef>
                <a:spcPct val="0"/>
              </a:spcBef>
              <a:spcAft>
                <a:spcPct val="0"/>
              </a:spcAft>
              <a:defRPr/>
            </a:pPr>
            <a:endParaRPr lang="en-US" sz="2800" i="1" dirty="0">
              <a:solidFill>
                <a:srgbClr val="012445"/>
              </a:solidFill>
            </a:endParaRPr>
          </a:p>
          <a:p>
            <a:pPr fontAlgn="base">
              <a:lnSpc>
                <a:spcPct val="80000"/>
              </a:lnSpc>
              <a:spcBef>
                <a:spcPct val="0"/>
              </a:spcBef>
              <a:spcAft>
                <a:spcPct val="0"/>
              </a:spcAft>
              <a:defRPr/>
            </a:pPr>
            <a:r>
              <a:rPr lang="en-US" sz="2800" i="1" dirty="0" smtClean="0">
                <a:solidFill>
                  <a:srgbClr val="012445"/>
                </a:solidFill>
              </a:rPr>
              <a:t>Questions?</a:t>
            </a:r>
            <a:endParaRPr lang="en-US" sz="2800" i="1" dirty="0">
              <a:solidFill>
                <a:srgbClr val="012445"/>
              </a:solidFill>
            </a:endParaRPr>
          </a:p>
          <a:p>
            <a:pPr fontAlgn="base">
              <a:lnSpc>
                <a:spcPct val="80000"/>
              </a:lnSpc>
              <a:spcBef>
                <a:spcPct val="0"/>
              </a:spcBef>
              <a:spcAft>
                <a:spcPct val="0"/>
              </a:spcAft>
              <a:defRPr/>
            </a:pPr>
            <a:endParaRPr lang="en-US" sz="2800" i="1" dirty="0" smtClean="0">
              <a:solidFill>
                <a:srgbClr val="012445"/>
              </a:solidFill>
            </a:endParaRPr>
          </a:p>
          <a:p>
            <a:pPr fontAlgn="base">
              <a:lnSpc>
                <a:spcPct val="80000"/>
              </a:lnSpc>
              <a:spcBef>
                <a:spcPct val="0"/>
              </a:spcBef>
              <a:spcAft>
                <a:spcPct val="0"/>
              </a:spcAft>
              <a:defRPr/>
            </a:pPr>
            <a:endParaRPr lang="en-US" sz="2400" i="1" dirty="0" smtClean="0">
              <a:solidFill>
                <a:srgbClr val="012445"/>
              </a:solidFill>
            </a:endParaRPr>
          </a:p>
        </p:txBody>
      </p:sp>
    </p:spTree>
    <p:extLst>
      <p:ext uri="{BB962C8B-B14F-4D97-AF65-F5344CB8AC3E}">
        <p14:creationId xmlns:p14="http://schemas.microsoft.com/office/powerpoint/2010/main" val="16389084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extLst/>
          </p:nvPr>
        </p:nvGraphicFramePr>
        <p:xfrm>
          <a:off x="419893" y="838200"/>
          <a:ext cx="8275638" cy="3382964"/>
        </p:xfrm>
        <a:graphic>
          <a:graphicData uri="http://schemas.openxmlformats.org/drawingml/2006/table">
            <a:tbl>
              <a:tblPr firstRow="1" bandRow="1">
                <a:tableStyleId>{5C22544A-7EE6-4342-B048-85BDC9FD1C3A}</a:tableStyleId>
              </a:tblPr>
              <a:tblGrid>
                <a:gridCol w="1880825"/>
                <a:gridCol w="6394813"/>
              </a:tblGrid>
              <a:tr h="380880">
                <a:tc gridSpan="2">
                  <a:txBody>
                    <a:bodyPr/>
                    <a:lstStyle/>
                    <a:p>
                      <a:pPr algn="ctr"/>
                      <a:r>
                        <a:rPr lang="en-US" sz="1600" dirty="0" smtClean="0">
                          <a:solidFill>
                            <a:schemeClr val="bg1"/>
                          </a:solidFill>
                        </a:rPr>
                        <a:t>Tool Key</a:t>
                      </a:r>
                      <a:r>
                        <a:rPr lang="en-US" sz="1600" baseline="0" dirty="0" smtClean="0">
                          <a:solidFill>
                            <a:schemeClr val="bg1"/>
                          </a:solidFill>
                        </a:rPr>
                        <a:t> Capabilities</a:t>
                      </a:r>
                      <a:endParaRPr lang="en-US" sz="1600" dirty="0">
                        <a:solidFill>
                          <a:schemeClr val="bg1"/>
                        </a:solidFill>
                      </a:endParaRPr>
                    </a:p>
                  </a:txBody>
                  <a:tcPr marL="91446" marR="91446" marT="45706" marB="45706">
                    <a:lnL w="28575" cap="flat" cmpd="sng" algn="ctr">
                      <a:solidFill>
                        <a:srgbClr val="7E0407"/>
                      </a:solidFill>
                      <a:prstDash val="solid"/>
                      <a:round/>
                      <a:headEnd type="none" w="med" len="med"/>
                      <a:tailEnd type="none" w="med" len="med"/>
                    </a:lnL>
                    <a:lnR w="28575" cap="flat" cmpd="sng" algn="ctr">
                      <a:solidFill>
                        <a:srgbClr val="7E0407"/>
                      </a:solidFill>
                      <a:prstDash val="solid"/>
                      <a:round/>
                      <a:headEnd type="none" w="med" len="med"/>
                      <a:tailEnd type="none" w="med" len="med"/>
                    </a:lnR>
                    <a:lnT w="28575" cap="flat" cmpd="sng" algn="ctr">
                      <a:solidFill>
                        <a:srgbClr val="7E0407"/>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060"/>
                    </a:solidFill>
                  </a:tcPr>
                </a:tc>
                <a:tc hMerge="1">
                  <a:txBody>
                    <a:bodyPr/>
                    <a:lstStyle/>
                    <a:p>
                      <a:endParaRPr lang="en-US" dirty="0"/>
                    </a:p>
                  </a:txBody>
                  <a:tcPr/>
                </a:tc>
              </a:tr>
              <a:tr h="59433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100" b="1" dirty="0" smtClean="0">
                          <a:sym typeface="Wingdings" pitchFamily="2" charset="2"/>
                        </a:rPr>
                        <a:t>SOAP Envelope</a:t>
                      </a:r>
                      <a:r>
                        <a:rPr lang="en-US" sz="1100" b="1" baseline="0" dirty="0" smtClean="0">
                          <a:sym typeface="Wingdings" pitchFamily="2" charset="2"/>
                        </a:rPr>
                        <a:t> Testing</a:t>
                      </a:r>
                      <a:endParaRPr lang="en-US" sz="1100" b="1" dirty="0" smtClean="0">
                        <a:sym typeface="Wingdings" pitchFamily="2" charset="2"/>
                      </a:endParaRPr>
                    </a:p>
                  </a:txBody>
                  <a:tcPr marL="91446" marR="91446" marT="45706" marB="45706">
                    <a:lnL w="28575" cap="flat" cmpd="sng" algn="ctr">
                      <a:solidFill>
                        <a:srgbClr val="7E0407"/>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lvl="1" algn="l">
                        <a:defRPr/>
                      </a:pPr>
                      <a:r>
                        <a:rPr lang="en-US" sz="1100" dirty="0" smtClean="0"/>
                        <a:t>The SOAP Envelop Testing ensures SOAP envelopes are correctly formed, validating the conformance of </a:t>
                      </a:r>
                      <a:r>
                        <a:rPr lang="en-US" sz="1100" baseline="0" dirty="0" smtClean="0"/>
                        <a:t> the </a:t>
                      </a:r>
                      <a:r>
                        <a:rPr lang="en-US" sz="1100" dirty="0" smtClean="0"/>
                        <a:t>messages to the requirements in the SOAP and Transport</a:t>
                      </a:r>
                      <a:r>
                        <a:rPr lang="en-US" sz="1100" baseline="0" dirty="0" smtClean="0"/>
                        <a:t> specifications. </a:t>
                      </a:r>
                      <a:endParaRPr lang="en-US" sz="1100" b="0" dirty="0" smtClean="0"/>
                    </a:p>
                  </a:txBody>
                  <a:tcPr marL="91446" marR="91446" marT="45706" marB="45706">
                    <a:lnL w="12700" cap="flat" cmpd="sng" algn="ctr">
                      <a:solidFill>
                        <a:schemeClr val="bg1">
                          <a:lumMod val="65000"/>
                        </a:schemeClr>
                      </a:solidFill>
                      <a:prstDash val="solid"/>
                      <a:round/>
                      <a:headEnd type="none" w="med" len="med"/>
                      <a:tailEnd type="none" w="med" len="med"/>
                    </a:lnL>
                    <a:lnR w="28575" cap="flat" cmpd="sng" algn="ctr">
                      <a:solidFill>
                        <a:srgbClr val="7E0407"/>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r>
              <a:tr h="76197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100" b="1" dirty="0" smtClean="0">
                          <a:sym typeface="Wingdings" pitchFamily="2" charset="2"/>
                        </a:rPr>
                        <a:t>SOAP Connectivity </a:t>
                      </a:r>
                      <a:r>
                        <a:rPr lang="en-US" sz="1100" b="1" baseline="0" dirty="0" smtClean="0">
                          <a:sym typeface="Wingdings" pitchFamily="2" charset="2"/>
                        </a:rPr>
                        <a:t>Testing</a:t>
                      </a:r>
                      <a:endParaRPr lang="en-US" sz="1100" b="1" dirty="0" smtClean="0"/>
                    </a:p>
                  </a:txBody>
                  <a:tcPr marL="91446" marR="91446" marT="45706" marB="45706">
                    <a:lnL w="28575" cap="flat" cmpd="sng" algn="ctr">
                      <a:solidFill>
                        <a:srgbClr val="7E0407"/>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100" dirty="0" smtClean="0"/>
                        <a:t>The SOAP Connectivity Testing evaluates valid SOAP connectivity, the ability to send and receive SOAP messages,</a:t>
                      </a:r>
                      <a:r>
                        <a:rPr lang="en-US" sz="1100" baseline="0" dirty="0" smtClean="0"/>
                        <a:t> </a:t>
                      </a:r>
                      <a:r>
                        <a:rPr lang="en-US" sz="1100" dirty="0" smtClean="0"/>
                        <a:t>validating the conformance of </a:t>
                      </a:r>
                      <a:r>
                        <a:rPr lang="en-US" sz="1100" baseline="0" dirty="0" smtClean="0"/>
                        <a:t> the </a:t>
                      </a:r>
                      <a:r>
                        <a:rPr lang="en-US" sz="1100" dirty="0" smtClean="0"/>
                        <a:t>messages to the requirements in the SOAP and Transport</a:t>
                      </a:r>
                      <a:r>
                        <a:rPr lang="en-US" sz="1100" baseline="0" dirty="0" smtClean="0"/>
                        <a:t> specifications. </a:t>
                      </a:r>
                      <a:endParaRPr lang="en-US" sz="1100" b="0" dirty="0" smtClean="0"/>
                    </a:p>
                    <a:p>
                      <a:pPr marL="0" lvl="1" algn="l">
                        <a:defRPr/>
                      </a:pPr>
                      <a:endParaRPr lang="en-US" sz="1100" b="0" dirty="0" smtClean="0">
                        <a:solidFill>
                          <a:srgbClr val="FF0000"/>
                        </a:solidFill>
                      </a:endParaRPr>
                    </a:p>
                  </a:txBody>
                  <a:tcPr marL="91446" marR="91446" marT="45706" marB="45706">
                    <a:lnL w="12700" cap="flat" cmpd="sng" algn="ctr">
                      <a:solidFill>
                        <a:schemeClr val="bg1">
                          <a:lumMod val="65000"/>
                        </a:schemeClr>
                      </a:solidFill>
                      <a:prstDash val="solid"/>
                      <a:round/>
                      <a:headEnd type="none" w="med" len="med"/>
                      <a:tailEnd type="none" w="med" len="med"/>
                    </a:lnL>
                    <a:lnR w="28575" cap="flat" cmpd="sng" algn="ctr">
                      <a:solidFill>
                        <a:srgbClr val="7E0407"/>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45705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100" b="1" dirty="0" smtClean="0"/>
                        <a:t>Context-Free Testing</a:t>
                      </a:r>
                      <a:r>
                        <a:rPr lang="en-US" sz="1100" b="1" baseline="0" dirty="0" smtClean="0"/>
                        <a:t> </a:t>
                      </a:r>
                      <a:endParaRPr lang="en-US" sz="1100" b="1" dirty="0" smtClean="0"/>
                    </a:p>
                  </a:txBody>
                  <a:tcPr marL="91446" marR="91446" marT="45706" marB="45706">
                    <a:lnL w="28575" cap="flat" cmpd="sng" algn="ctr">
                      <a:solidFill>
                        <a:srgbClr val="7E0407"/>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100" b="0" dirty="0" smtClean="0"/>
                        <a:t>Provides a simple and convenient method for testing immunization messages structure and most vocabulary. Validation is perform on messages with or without a SOAP wrapper.</a:t>
                      </a:r>
                    </a:p>
                  </a:txBody>
                  <a:tcPr marL="91446" marR="91446" marT="45736" marB="45736">
                    <a:lnL w="12700" cap="flat" cmpd="sng" algn="ctr">
                      <a:solidFill>
                        <a:schemeClr val="bg1">
                          <a:lumMod val="65000"/>
                        </a:schemeClr>
                      </a:solidFill>
                      <a:prstDash val="solid"/>
                      <a:round/>
                      <a:headEnd type="none" w="med" len="med"/>
                      <a:tailEnd type="none" w="med" len="med"/>
                    </a:lnL>
                    <a:lnR w="28575" cap="flat" cmpd="sng" algn="ctr">
                      <a:solidFill>
                        <a:srgbClr val="7E0407"/>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r>
              <a:tr h="59439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100" b="1" dirty="0" smtClean="0"/>
                        <a:t>Context-Based Testing</a:t>
                      </a:r>
                    </a:p>
                  </a:txBody>
                  <a:tcPr marL="91446" marR="91446" marT="45706" marB="45706">
                    <a:lnL w="28575" cap="flat" cmpd="sng" algn="ctr">
                      <a:solidFill>
                        <a:srgbClr val="7E0407"/>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100" b="0" dirty="0" smtClean="0"/>
                        <a:t>Context-based testing provides, in addition to HL7 Context-free validation, message validation associated with a given test script that includes data for a specific test scenario where the context  is known by the validation tool. It also validate messages with a SOAP wrapper.</a:t>
                      </a:r>
                    </a:p>
                  </a:txBody>
                  <a:tcPr marL="91446" marR="91446" marT="45736" marB="45736">
                    <a:lnL w="12700" cap="flat" cmpd="sng" algn="ctr">
                      <a:solidFill>
                        <a:schemeClr val="bg1">
                          <a:lumMod val="65000"/>
                        </a:schemeClr>
                      </a:solidFill>
                      <a:prstDash val="solid"/>
                      <a:round/>
                      <a:headEnd type="none" w="med" len="med"/>
                      <a:tailEnd type="none" w="med" len="med"/>
                    </a:lnL>
                    <a:lnR w="28575" cap="flat" cmpd="sng" algn="ctr">
                      <a:solidFill>
                        <a:srgbClr val="7E0407"/>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59433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100" b="1" dirty="0" smtClean="0"/>
                        <a:t>Isolated Testing </a:t>
                      </a:r>
                    </a:p>
                  </a:txBody>
                  <a:tcPr marL="91446" marR="91446" marT="45706" marB="45706">
                    <a:lnL w="28575" cap="flat" cmpd="sng" algn="ctr">
                      <a:solidFill>
                        <a:srgbClr val="7E0407"/>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28575" cap="flat" cmpd="sng" algn="ctr">
                      <a:solidFill>
                        <a:srgbClr val="7E0407"/>
                      </a:solidFill>
                      <a:prstDash val="solid"/>
                      <a:round/>
                      <a:headEnd type="none" w="med" len="med"/>
                      <a:tailEnd type="none" w="med" len="med"/>
                    </a:lnB>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sz="1100" b="0" dirty="0" smtClean="0"/>
                        <a:t>Isolated testing provides a simulated operational environment that allows validation at the functional level in addition to content and context-free testing, where Test Agents simulates the functions of IZ EHR-S or IIS. </a:t>
                      </a:r>
                    </a:p>
                  </a:txBody>
                  <a:tcPr marL="91446" marR="91446" marT="45706" marB="45706">
                    <a:lnL w="12700" cap="flat" cmpd="sng" algn="ctr">
                      <a:solidFill>
                        <a:schemeClr val="bg1">
                          <a:lumMod val="65000"/>
                        </a:schemeClr>
                      </a:solidFill>
                      <a:prstDash val="solid"/>
                      <a:round/>
                      <a:headEnd type="none" w="med" len="med"/>
                      <a:tailEnd type="none" w="med" len="med"/>
                    </a:lnL>
                    <a:lnR w="28575" cap="flat" cmpd="sng" algn="ctr">
                      <a:solidFill>
                        <a:srgbClr val="7E0407"/>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28575" cap="flat" cmpd="sng" algn="ctr">
                      <a:solidFill>
                        <a:srgbClr val="7E0407"/>
                      </a:solidFill>
                      <a:prstDash val="solid"/>
                      <a:round/>
                      <a:headEnd type="none" w="med" len="med"/>
                      <a:tailEnd type="none" w="med" len="med"/>
                    </a:lnB>
                    <a:solidFill>
                      <a:schemeClr val="bg1"/>
                    </a:solidFill>
                  </a:tcPr>
                </a:tc>
              </a:tr>
            </a:tbl>
          </a:graphicData>
        </a:graphic>
      </p:graphicFrame>
      <p:sp>
        <p:nvSpPr>
          <p:cNvPr id="5145" name="Rectangle 2"/>
          <p:cNvSpPr txBox="1">
            <a:spLocks noChangeArrowheads="1"/>
          </p:cNvSpPr>
          <p:nvPr/>
        </p:nvSpPr>
        <p:spPr bwMode="auto">
          <a:xfrm>
            <a:off x="276225" y="279400"/>
            <a:ext cx="85629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200">
                <a:solidFill>
                  <a:schemeClr val="tx1"/>
                </a:solidFill>
                <a:latin typeface="Arial" panose="020B0604020202020204" pitchFamily="34" charset="0"/>
              </a:defRPr>
            </a:lvl1pPr>
            <a:lvl2pPr marL="742950" indent="-285750" eaLnBrk="0" hangingPunct="0">
              <a:spcBef>
                <a:spcPct val="20000"/>
              </a:spcBef>
              <a:buChar char="–"/>
              <a:defRPr>
                <a:solidFill>
                  <a:schemeClr val="tx1"/>
                </a:solidFill>
                <a:latin typeface="Arial" panose="020B0604020202020204" pitchFamily="34" charset="0"/>
              </a:defRPr>
            </a:lvl2pPr>
            <a:lvl3pPr marL="1143000" indent="-228600" eaLnBrk="0" hangingPunct="0">
              <a:spcBef>
                <a:spcPct val="20000"/>
              </a:spcBef>
              <a:buChar char="•"/>
              <a:defRPr sz="1400">
                <a:solidFill>
                  <a:schemeClr val="tx1"/>
                </a:solidFill>
                <a:latin typeface="Arial" panose="020B0604020202020204" pitchFamily="34" charset="0"/>
              </a:defRPr>
            </a:lvl3pPr>
            <a:lvl4pPr marL="1600200" indent="-228600" eaLnBrk="0" hangingPunct="0">
              <a:spcBef>
                <a:spcPct val="20000"/>
              </a:spcBef>
              <a:buChar char="–"/>
              <a:defRPr sz="1000">
                <a:solidFill>
                  <a:schemeClr val="tx1"/>
                </a:solidFill>
                <a:latin typeface="Arial" panose="020B0604020202020204" pitchFamily="34" charset="0"/>
              </a:defRPr>
            </a:lvl4pPr>
            <a:lvl5pPr marL="2057400" indent="-228600" eaLnBrk="0" hangingPunct="0">
              <a:spcBef>
                <a:spcPct val="20000"/>
              </a:spcBef>
              <a:buChar cha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r>
              <a:rPr lang="en-US" altLang="en-US" sz="2400">
                <a:solidFill>
                  <a:srgbClr val="012445"/>
                </a:solidFill>
                <a:latin typeface="Franklin Gothic Demi" panose="020B0703020102020204" pitchFamily="34" charset="0"/>
              </a:rPr>
              <a:t>Immunization Validation Tool Overview</a:t>
            </a:r>
          </a:p>
        </p:txBody>
      </p:sp>
      <p:sp>
        <p:nvSpPr>
          <p:cNvPr id="3" name="Rectangle 2"/>
          <p:cNvSpPr/>
          <p:nvPr/>
        </p:nvSpPr>
        <p:spPr>
          <a:xfrm>
            <a:off x="250825" y="5257800"/>
            <a:ext cx="8377237" cy="892552"/>
          </a:xfrm>
          <a:prstGeom prst="rect">
            <a:avLst/>
          </a:prstGeom>
        </p:spPr>
        <p:txBody>
          <a:bodyPr wrap="square">
            <a:spAutoFit/>
          </a:bodyPr>
          <a:lstStyle/>
          <a:p>
            <a:pPr marL="58738" indent="-171450">
              <a:defRPr/>
            </a:pPr>
            <a:r>
              <a:rPr lang="en-US" altLang="en-US" sz="1200" dirty="0" smtClean="0">
                <a:latin typeface="Arial" charset="0"/>
              </a:rPr>
              <a:t>Environment</a:t>
            </a:r>
            <a:r>
              <a:rPr lang="en-US" altLang="en-US" sz="1600" dirty="0">
                <a:latin typeface="Arial" charset="0"/>
              </a:rPr>
              <a:t>: </a:t>
            </a:r>
            <a:r>
              <a:rPr lang="en-US" altLang="en-US" sz="1200" dirty="0" smtClean="0">
                <a:latin typeface="Arial" charset="0"/>
              </a:rPr>
              <a:t>NIST Immunization Test </a:t>
            </a:r>
            <a:r>
              <a:rPr lang="en-US" altLang="en-US" sz="1200" dirty="0">
                <a:latin typeface="Arial" charset="0"/>
              </a:rPr>
              <a:t>Suite is </a:t>
            </a:r>
            <a:r>
              <a:rPr lang="en-US" altLang="en-US" sz="1200" dirty="0" smtClean="0">
                <a:latin typeface="Arial" charset="0"/>
              </a:rPr>
              <a:t>accessible </a:t>
            </a:r>
            <a:r>
              <a:rPr lang="en-US" altLang="en-US" sz="1200" dirty="0">
                <a:latin typeface="Arial" charset="0"/>
              </a:rPr>
              <a:t>as a web application. </a:t>
            </a:r>
          </a:p>
          <a:p>
            <a:pPr marL="58738" indent="-171450">
              <a:defRPr/>
            </a:pPr>
            <a:r>
              <a:rPr lang="en-US" altLang="en-US" sz="1200" dirty="0">
                <a:latin typeface="Arial" charset="0"/>
              </a:rPr>
              <a:t>Supported Browsers: Firefox, </a:t>
            </a:r>
            <a:r>
              <a:rPr lang="en-US" altLang="en-US" sz="1200" dirty="0" smtClean="0">
                <a:latin typeface="Arial" charset="0"/>
              </a:rPr>
              <a:t>Chrome, Safari, and Internet Explorer (Version 10 and 11)</a:t>
            </a:r>
            <a:endParaRPr lang="en-US" altLang="en-US" sz="1200" dirty="0">
              <a:latin typeface="Arial" charset="0"/>
            </a:endParaRPr>
          </a:p>
          <a:p>
            <a:pPr marL="58738" indent="-171450">
              <a:defRPr/>
            </a:pPr>
            <a:r>
              <a:rPr lang="en-US" altLang="en-US" sz="1200" dirty="0">
                <a:latin typeface="Arial" charset="0"/>
              </a:rPr>
              <a:t>URL: </a:t>
            </a:r>
            <a:r>
              <a:rPr lang="en-US" altLang="en-US" sz="1200" dirty="0">
                <a:latin typeface="Arial" charset="0"/>
                <a:hlinkClick r:id="rId2"/>
              </a:rPr>
              <a:t>http://</a:t>
            </a:r>
            <a:r>
              <a:rPr lang="en-US" altLang="en-US" sz="1200" dirty="0" smtClean="0">
                <a:latin typeface="Arial" charset="0"/>
                <a:hlinkClick r:id="rId2"/>
              </a:rPr>
              <a:t>hl7v2-iz-r1.5-testing.nist.gov</a:t>
            </a:r>
            <a:r>
              <a:rPr lang="en-US" altLang="en-US" sz="1200" dirty="0">
                <a:latin typeface="Arial" charset="0"/>
              </a:rPr>
              <a:t> </a:t>
            </a:r>
            <a:endParaRPr lang="en-US" altLang="en-US" sz="1200" dirty="0" smtClean="0">
              <a:latin typeface="Arial" charset="0"/>
            </a:endParaRPr>
          </a:p>
          <a:p>
            <a:pPr marL="58738" indent="-171450">
              <a:defRPr/>
            </a:pPr>
            <a:r>
              <a:rPr lang="en-US" sz="1200" dirty="0"/>
              <a:t>NOTE: The Test Tool (.war file) can also be downloaded and installed locally. See Documentation tab in Test </a:t>
            </a:r>
            <a:r>
              <a:rPr lang="en-US" sz="1200" dirty="0" smtClean="0"/>
              <a:t>Tool</a:t>
            </a:r>
            <a:endParaRPr lang="en-US" sz="1200" dirty="0"/>
          </a:p>
        </p:txBody>
      </p:sp>
      <p:pic>
        <p:nvPicPr>
          <p:cNvPr id="2" name="Picture 1"/>
          <p:cNvPicPr>
            <a:picLocks noChangeAspect="1"/>
          </p:cNvPicPr>
          <p:nvPr/>
        </p:nvPicPr>
        <p:blipFill>
          <a:blip r:embed="rId3"/>
          <a:stretch>
            <a:fillRect/>
          </a:stretch>
        </p:blipFill>
        <p:spPr>
          <a:xfrm>
            <a:off x="127000" y="4403189"/>
            <a:ext cx="8940800" cy="809625"/>
          </a:xfrm>
          <a:prstGeom prst="rect">
            <a:avLst/>
          </a:prstGeom>
        </p:spPr>
      </p:pic>
    </p:spTree>
    <p:extLst>
      <p:ext uri="{BB962C8B-B14F-4D97-AF65-F5344CB8AC3E}">
        <p14:creationId xmlns:p14="http://schemas.microsoft.com/office/powerpoint/2010/main" val="15804377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option4"/>
          <p:cNvPicPr>
            <a:picLocks noChangeAspect="1" noChangeArrowheads="1"/>
          </p:cNvPicPr>
          <p:nvPr/>
        </p:nvPicPr>
        <p:blipFill>
          <a:blip r:embed="rId3" cstate="print"/>
          <a:srcRect/>
          <a:stretch>
            <a:fillRect/>
          </a:stretch>
        </p:blipFill>
        <p:spPr bwMode="auto">
          <a:xfrm>
            <a:off x="3578225" y="2141538"/>
            <a:ext cx="5565775" cy="2974975"/>
          </a:xfrm>
          <a:prstGeom prst="rect">
            <a:avLst/>
          </a:prstGeom>
          <a:noFill/>
          <a:ln w="9525">
            <a:noFill/>
            <a:miter lim="800000"/>
            <a:headEnd/>
            <a:tailEnd/>
          </a:ln>
        </p:spPr>
      </p:pic>
      <p:sp>
        <p:nvSpPr>
          <p:cNvPr id="3075" name="Rectangle 18"/>
          <p:cNvSpPr>
            <a:spLocks noChangeArrowheads="1"/>
          </p:cNvSpPr>
          <p:nvPr/>
        </p:nvSpPr>
        <p:spPr bwMode="auto">
          <a:xfrm>
            <a:off x="533400" y="2209800"/>
            <a:ext cx="8248650" cy="1126462"/>
          </a:xfrm>
          <a:prstGeom prst="rect">
            <a:avLst/>
          </a:prstGeom>
          <a:noFill/>
          <a:ln w="9525" algn="ctr">
            <a:noFill/>
            <a:miter lim="800000"/>
            <a:headEnd/>
            <a:tailEnd/>
          </a:ln>
        </p:spPr>
        <p:txBody>
          <a:bodyPr wrap="square">
            <a:spAutoFit/>
          </a:bodyPr>
          <a:lstStyle/>
          <a:p>
            <a:pPr fontAlgn="base">
              <a:lnSpc>
                <a:spcPct val="80000"/>
              </a:lnSpc>
              <a:spcBef>
                <a:spcPct val="0"/>
              </a:spcBef>
              <a:spcAft>
                <a:spcPct val="0"/>
              </a:spcAft>
              <a:defRPr/>
            </a:pPr>
            <a:r>
              <a:rPr lang="en-US" sz="3200" dirty="0" smtClean="0">
                <a:solidFill>
                  <a:srgbClr val="012445"/>
                </a:solidFill>
                <a:latin typeface="+mj-lt"/>
              </a:rPr>
              <a:t>NIST Immunization Test Suite (2016)</a:t>
            </a:r>
          </a:p>
          <a:p>
            <a:pPr fontAlgn="base">
              <a:lnSpc>
                <a:spcPct val="80000"/>
              </a:lnSpc>
              <a:spcBef>
                <a:spcPct val="0"/>
              </a:spcBef>
              <a:spcAft>
                <a:spcPct val="0"/>
              </a:spcAft>
              <a:defRPr/>
            </a:pPr>
            <a:r>
              <a:rPr lang="en-US" sz="2800" i="1" dirty="0" smtClean="0">
                <a:solidFill>
                  <a:srgbClr val="012445"/>
                </a:solidFill>
              </a:rPr>
              <a:t>SOAP Testing</a:t>
            </a:r>
          </a:p>
          <a:p>
            <a:pPr fontAlgn="base">
              <a:lnSpc>
                <a:spcPct val="80000"/>
              </a:lnSpc>
              <a:spcBef>
                <a:spcPct val="0"/>
              </a:spcBef>
              <a:spcAft>
                <a:spcPct val="0"/>
              </a:spcAft>
              <a:defRPr/>
            </a:pPr>
            <a:endParaRPr lang="en-US" sz="2400" i="1" dirty="0" smtClean="0">
              <a:solidFill>
                <a:srgbClr val="012445"/>
              </a:solidFill>
            </a:endParaRPr>
          </a:p>
        </p:txBody>
      </p:sp>
    </p:spTree>
    <p:extLst>
      <p:ext uri="{BB962C8B-B14F-4D97-AF65-F5344CB8AC3E}">
        <p14:creationId xmlns:p14="http://schemas.microsoft.com/office/powerpoint/2010/main" val="11708652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r>
              <a:rPr lang="en-US" altLang="en-US" dirty="0" smtClean="0">
                <a:ea typeface="ＭＳ Ｐゴシック" panose="020B0600070205080204" pitchFamily="34" charset="-128"/>
              </a:rPr>
              <a:t>SOAP Envelope and Connectivity Testing Overview</a:t>
            </a:r>
          </a:p>
        </p:txBody>
      </p:sp>
      <p:sp>
        <p:nvSpPr>
          <p:cNvPr id="3" name="Content Placeholder 2"/>
          <p:cNvSpPr>
            <a:spLocks noGrp="1"/>
          </p:cNvSpPr>
          <p:nvPr>
            <p:ph idx="1"/>
          </p:nvPr>
        </p:nvSpPr>
        <p:spPr>
          <a:xfrm>
            <a:off x="390525" y="762000"/>
            <a:ext cx="8353425" cy="5176838"/>
          </a:xfrm>
        </p:spPr>
        <p:txBody>
          <a:bodyPr/>
          <a:lstStyle/>
          <a:p>
            <a:pPr>
              <a:buClr>
                <a:srgbClr val="0070C0"/>
              </a:buClr>
              <a:buFont typeface="Wingdings" panose="05000000000000000000" pitchFamily="2" charset="2"/>
              <a:buChar char="Ø"/>
              <a:defRPr/>
            </a:pPr>
            <a:r>
              <a:rPr lang="en-US" dirty="0" smtClean="0"/>
              <a:t>Purpose</a:t>
            </a:r>
          </a:p>
          <a:p>
            <a:pPr lvl="1">
              <a:buClr>
                <a:srgbClr val="0070C0"/>
              </a:buClr>
              <a:buFont typeface="Wingdings" panose="05000000000000000000" pitchFamily="2" charset="2"/>
              <a:buChar char="Ø"/>
              <a:defRPr/>
            </a:pPr>
            <a:r>
              <a:rPr lang="en-US" dirty="0"/>
              <a:t>To ensure SOAP envelopes are correctly </a:t>
            </a:r>
            <a:r>
              <a:rPr lang="en-US" dirty="0" smtClean="0"/>
              <a:t>formed according to the CDC specification and provide sample messages of each type.</a:t>
            </a:r>
          </a:p>
          <a:p>
            <a:pPr lvl="1">
              <a:buClr>
                <a:srgbClr val="0070C0"/>
              </a:buClr>
              <a:buFont typeface="Wingdings" panose="05000000000000000000" pitchFamily="2" charset="2"/>
              <a:buChar char="Ø"/>
              <a:defRPr/>
            </a:pPr>
            <a:r>
              <a:rPr lang="en-US" dirty="0" smtClean="0"/>
              <a:t>To ensure valid SOAP connectivity (i.e., the ability to send and receive SOAP messages)</a:t>
            </a:r>
          </a:p>
          <a:p>
            <a:pPr>
              <a:buClr>
                <a:srgbClr val="0070C0"/>
              </a:buClr>
              <a:buFont typeface="Wingdings" panose="05000000000000000000" pitchFamily="2" charset="2"/>
              <a:buChar char="Ø"/>
              <a:defRPr/>
            </a:pPr>
            <a:r>
              <a:rPr lang="en-US" dirty="0" smtClean="0"/>
              <a:t>Scope</a:t>
            </a:r>
          </a:p>
          <a:p>
            <a:pPr lvl="1">
              <a:buClr>
                <a:srgbClr val="0070C0"/>
              </a:buClr>
              <a:buFont typeface="Wingdings" panose="05000000000000000000" pitchFamily="2" charset="2"/>
              <a:buChar char="Ø"/>
              <a:defRPr/>
            </a:pPr>
            <a:r>
              <a:rPr lang="en-US" dirty="0"/>
              <a:t>SOAP Version 1.2 Part 1: Messaging Framework, W3C Recommendation  27 April 2007</a:t>
            </a:r>
          </a:p>
          <a:p>
            <a:pPr lvl="1">
              <a:buClr>
                <a:srgbClr val="0070C0"/>
              </a:buClr>
              <a:buFont typeface="Wingdings" panose="05000000000000000000" pitchFamily="2" charset="2"/>
              <a:buChar char="Ø"/>
              <a:defRPr/>
            </a:pPr>
            <a:r>
              <a:rPr lang="en-US" dirty="0"/>
              <a:t>Transport Layer Protocol Recommendation Formal Specification, version 1.0, August 25, </a:t>
            </a:r>
            <a:r>
              <a:rPr lang="en-US" dirty="0" smtClean="0"/>
              <a:t>2011</a:t>
            </a:r>
          </a:p>
          <a:p>
            <a:pPr>
              <a:buClr>
                <a:srgbClr val="0070C0"/>
              </a:buClr>
              <a:buFont typeface="Wingdings" panose="05000000000000000000" pitchFamily="2" charset="2"/>
              <a:buChar char="Ø"/>
              <a:defRPr/>
            </a:pPr>
            <a:r>
              <a:rPr lang="en-US" dirty="0" smtClean="0"/>
              <a:t>Tests</a:t>
            </a:r>
          </a:p>
          <a:p>
            <a:pPr lvl="1">
              <a:buClr>
                <a:srgbClr val="0070C0"/>
              </a:buClr>
              <a:buFont typeface="Wingdings" panose="05000000000000000000" pitchFamily="2" charset="2"/>
              <a:buChar char="Ø"/>
              <a:defRPr/>
            </a:pPr>
            <a:r>
              <a:rPr lang="en-US" dirty="0" smtClean="0"/>
              <a:t>Validate against XML 1.1, SOAP 1.2, and CDC WSDL 1.0</a:t>
            </a:r>
          </a:p>
          <a:p>
            <a:pPr lvl="1">
              <a:buClr>
                <a:srgbClr val="0070C0"/>
              </a:buClr>
              <a:buFont typeface="Wingdings" panose="05000000000000000000" pitchFamily="2" charset="2"/>
              <a:buChar char="Ø"/>
              <a:defRPr/>
            </a:pPr>
            <a:r>
              <a:rPr lang="en-US" dirty="0" smtClean="0"/>
              <a:t>Test cases for all message types defined by the CDC WSDL </a:t>
            </a:r>
          </a:p>
          <a:p>
            <a:pPr marL="344488" lvl="1" indent="0">
              <a:buClr>
                <a:srgbClr val="0070C0"/>
              </a:buClr>
              <a:buFontTx/>
              <a:buNone/>
              <a:defRPr/>
            </a:pPr>
            <a:r>
              <a:rPr lang="en-US" dirty="0"/>
              <a:t> </a:t>
            </a:r>
            <a:r>
              <a:rPr lang="en-US" dirty="0" smtClean="0"/>
              <a:t>    (including Fault messages)</a:t>
            </a:r>
          </a:p>
        </p:txBody>
      </p:sp>
    </p:spTree>
    <p:extLst>
      <p:ext uri="{BB962C8B-B14F-4D97-AF65-F5344CB8AC3E}">
        <p14:creationId xmlns:p14="http://schemas.microsoft.com/office/powerpoint/2010/main" val="7573872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Case List</a:t>
            </a:r>
            <a:endParaRPr lang="en-US" dirty="0"/>
          </a:p>
        </p:txBody>
      </p:sp>
      <p:pic>
        <p:nvPicPr>
          <p:cNvPr id="4" name="Picture 3"/>
          <p:cNvPicPr>
            <a:picLocks noChangeAspect="1"/>
          </p:cNvPicPr>
          <p:nvPr/>
        </p:nvPicPr>
        <p:blipFill>
          <a:blip r:embed="rId2"/>
          <a:stretch>
            <a:fillRect/>
          </a:stretch>
        </p:blipFill>
        <p:spPr>
          <a:xfrm>
            <a:off x="276225" y="762000"/>
            <a:ext cx="3686175" cy="3993356"/>
          </a:xfrm>
          <a:prstGeom prst="rect">
            <a:avLst/>
          </a:prstGeom>
        </p:spPr>
      </p:pic>
      <p:pic>
        <p:nvPicPr>
          <p:cNvPr id="5" name="Picture 4"/>
          <p:cNvPicPr>
            <a:picLocks noChangeAspect="1"/>
          </p:cNvPicPr>
          <p:nvPr/>
        </p:nvPicPr>
        <p:blipFill>
          <a:blip r:embed="rId3"/>
          <a:stretch>
            <a:fillRect/>
          </a:stretch>
        </p:blipFill>
        <p:spPr>
          <a:xfrm>
            <a:off x="4114800" y="753836"/>
            <a:ext cx="4743450" cy="3990975"/>
          </a:xfrm>
          <a:prstGeom prst="rect">
            <a:avLst/>
          </a:prstGeom>
        </p:spPr>
      </p:pic>
    </p:spTree>
    <p:extLst>
      <p:ext uri="{BB962C8B-B14F-4D97-AF65-F5344CB8AC3E}">
        <p14:creationId xmlns:p14="http://schemas.microsoft.com/office/powerpoint/2010/main" val="2996872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663700" y="1685925"/>
            <a:ext cx="4978400" cy="153988"/>
          </a:xfrm>
          <a:noFill/>
          <a:ln>
            <a:solidFill>
              <a:schemeClr val="tx1"/>
            </a:solidFill>
            <a:miter lim="800000"/>
            <a:headEnd/>
            <a:tailEnd/>
          </a:ln>
        </p:spPr>
      </p:pic>
      <p:sp>
        <p:nvSpPr>
          <p:cNvPr id="10243" name="Title 4"/>
          <p:cNvSpPr>
            <a:spLocks noGrp="1"/>
          </p:cNvSpPr>
          <p:nvPr>
            <p:ph type="title"/>
          </p:nvPr>
        </p:nvSpPr>
        <p:spPr/>
        <p:txBody>
          <a:bodyPr/>
          <a:lstStyle/>
          <a:p>
            <a:r>
              <a:rPr lang="en-US" altLang="en-US" smtClean="0"/>
              <a:t>SOAP Envelope Testing Quick Guide</a:t>
            </a:r>
          </a:p>
        </p:txBody>
      </p:sp>
      <p:graphicFrame>
        <p:nvGraphicFramePr>
          <p:cNvPr id="9" name="Table 8"/>
          <p:cNvGraphicFramePr>
            <a:graphicFrameLocks noGrp="1"/>
          </p:cNvGraphicFramePr>
          <p:nvPr/>
        </p:nvGraphicFramePr>
        <p:xfrm>
          <a:off x="5426075" y="390525"/>
          <a:ext cx="3430588" cy="1189038"/>
        </p:xfrm>
        <a:graphic>
          <a:graphicData uri="http://schemas.openxmlformats.org/drawingml/2006/table">
            <a:tbl>
              <a:tblPr firstRow="1" bandRow="1">
                <a:tableStyleId>{5C22544A-7EE6-4342-B048-85BDC9FD1C3A}</a:tableStyleId>
              </a:tblPr>
              <a:tblGrid>
                <a:gridCol w="3430588"/>
              </a:tblGrid>
              <a:tr h="335378">
                <a:tc>
                  <a:txBody>
                    <a:bodyPr/>
                    <a:lstStyle/>
                    <a:p>
                      <a:pPr algn="ctr"/>
                      <a:r>
                        <a:rPr lang="en-US" sz="1600" dirty="0" smtClean="0">
                          <a:solidFill>
                            <a:schemeClr val="bg1"/>
                          </a:solidFill>
                        </a:rPr>
                        <a:t>SOAP Envelope testing </a:t>
                      </a:r>
                      <a:r>
                        <a:rPr lang="en-US" sz="1600" baseline="0" dirty="0" smtClean="0">
                          <a:solidFill>
                            <a:schemeClr val="bg1"/>
                          </a:solidFill>
                        </a:rPr>
                        <a:t>page</a:t>
                      </a:r>
                      <a:endParaRPr lang="en-US" sz="1600" dirty="0">
                        <a:solidFill>
                          <a:schemeClr val="bg1"/>
                        </a:solidFill>
                      </a:endParaRPr>
                    </a:p>
                  </a:txBody>
                  <a:tcPr marL="91480" marR="91480" marT="45740" marB="45740">
                    <a:lnL w="28575" cap="flat" cmpd="sng" algn="ctr">
                      <a:solidFill>
                        <a:srgbClr val="7E0407"/>
                      </a:solidFill>
                      <a:prstDash val="solid"/>
                      <a:round/>
                      <a:headEnd type="none" w="med" len="med"/>
                      <a:tailEnd type="none" w="med" len="med"/>
                    </a:lnL>
                    <a:lnR w="28575" cap="flat" cmpd="sng" algn="ctr">
                      <a:solidFill>
                        <a:srgbClr val="7E0407"/>
                      </a:solidFill>
                      <a:prstDash val="solid"/>
                      <a:round/>
                      <a:headEnd type="none" w="med" len="med"/>
                      <a:tailEnd type="none" w="med" len="med"/>
                    </a:lnR>
                    <a:lnT w="28575" cap="flat" cmpd="sng" algn="ctr">
                      <a:solidFill>
                        <a:srgbClr val="7E0407"/>
                      </a:solidFill>
                      <a:prstDash val="solid"/>
                      <a:round/>
                      <a:headEnd type="none" w="med" len="med"/>
                      <a:tailEnd type="none" w="med" len="med"/>
                    </a:lnT>
                    <a:solidFill>
                      <a:srgbClr val="002060"/>
                    </a:solidFill>
                  </a:tcPr>
                </a:tc>
              </a:tr>
              <a:tr h="85366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000" kern="1200" dirty="0" smtClean="0">
                          <a:solidFill>
                            <a:schemeClr val="dk1"/>
                          </a:solidFill>
                          <a:latin typeface="+mn-lt"/>
                          <a:ea typeface="+mn-ea"/>
                          <a:cs typeface="+mn-cs"/>
                        </a:rPr>
                        <a:t>The SOAP Envelop Testing ensures SOAP envelopes are correctly formed, validating the conformance of  the messages to the requirements in the SOAP and Transport specifications. </a:t>
                      </a:r>
                    </a:p>
                    <a:p>
                      <a:pPr marL="0" algn="ctr" defTabSz="914400" rtl="0" eaLnBrk="1" latinLnBrk="0" hangingPunct="1"/>
                      <a:endParaRPr lang="en-US" sz="1000" kern="1200" dirty="0">
                        <a:solidFill>
                          <a:schemeClr val="dk1"/>
                        </a:solidFill>
                        <a:latin typeface="+mn-lt"/>
                        <a:ea typeface="+mn-ea"/>
                        <a:cs typeface="+mn-cs"/>
                      </a:endParaRPr>
                    </a:p>
                  </a:txBody>
                  <a:tcPr marL="91480" marR="91480" marT="45740" marB="45740">
                    <a:lnL w="28575" cap="flat" cmpd="sng" algn="ctr">
                      <a:solidFill>
                        <a:srgbClr val="7E0407"/>
                      </a:solidFill>
                      <a:prstDash val="solid"/>
                      <a:round/>
                      <a:headEnd type="none" w="med" len="med"/>
                      <a:tailEnd type="none" w="med" len="med"/>
                    </a:lnL>
                    <a:lnR w="28575" cap="flat" cmpd="sng" algn="ctr">
                      <a:solidFill>
                        <a:srgbClr val="7E0407"/>
                      </a:solidFill>
                      <a:prstDash val="solid"/>
                      <a:round/>
                      <a:headEnd type="none" w="med" len="med"/>
                      <a:tailEnd type="none" w="med" len="med"/>
                    </a:lnR>
                    <a:lnB w="28575" cap="flat" cmpd="sng" algn="ctr">
                      <a:solidFill>
                        <a:srgbClr val="7E0407"/>
                      </a:solidFill>
                      <a:prstDash val="solid"/>
                      <a:round/>
                      <a:headEnd type="none" w="med" len="med"/>
                      <a:tailEnd type="none" w="med" len="med"/>
                    </a:lnB>
                  </a:tcPr>
                </a:tc>
              </a:tr>
            </a:tbl>
          </a:graphicData>
        </a:graphic>
      </p:graphicFrame>
      <p:sp>
        <p:nvSpPr>
          <p:cNvPr id="10" name="TextBox 12"/>
          <p:cNvSpPr txBox="1">
            <a:spLocks noChangeArrowheads="1"/>
          </p:cNvSpPr>
          <p:nvPr/>
        </p:nvSpPr>
        <p:spPr bwMode="auto">
          <a:xfrm>
            <a:off x="2582863" y="993775"/>
            <a:ext cx="2389187" cy="461963"/>
          </a:xfrm>
          <a:prstGeom prst="rect">
            <a:avLst/>
          </a:prstGeom>
          <a:solidFill>
            <a:schemeClr val="bg1"/>
          </a:solid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lvl="1" indent="0" algn="ctr" eaLnBrk="1" hangingPunct="1">
              <a:defRPr/>
            </a:pPr>
            <a:r>
              <a:rPr lang="en-US" sz="800" b="0" dirty="0"/>
              <a:t>Open </a:t>
            </a:r>
            <a:r>
              <a:rPr lang="en-US" sz="800" b="0" dirty="0" smtClean="0"/>
              <a:t>NIST Immunization Test Suite tool using link: </a:t>
            </a:r>
            <a:r>
              <a:rPr lang="en-US" altLang="en-US" sz="800" dirty="0">
                <a:hlinkClick r:id="rId3"/>
              </a:rPr>
              <a:t>http://hit-dev.nist.gov:8098/iztool/#/home</a:t>
            </a:r>
            <a:endParaRPr lang="en-US" altLang="en-US" sz="800" dirty="0"/>
          </a:p>
          <a:p>
            <a:pPr algn="ctr" eaLnBrk="1" hangingPunct="1">
              <a:defRPr/>
            </a:pPr>
            <a:r>
              <a:rPr lang="en-US" sz="800" b="0" dirty="0" smtClean="0"/>
              <a:t>and click on ‘</a:t>
            </a:r>
            <a:r>
              <a:rPr lang="en-US" sz="800" dirty="0" smtClean="0"/>
              <a:t>SOAP Envelope’ </a:t>
            </a:r>
            <a:r>
              <a:rPr lang="en-US" sz="800" b="0" dirty="0" smtClean="0"/>
              <a:t>tab.</a:t>
            </a:r>
          </a:p>
        </p:txBody>
      </p:sp>
      <p:cxnSp>
        <p:nvCxnSpPr>
          <p:cNvPr id="11" name="Straight Connector 10"/>
          <p:cNvCxnSpPr>
            <a:stCxn id="10" idx="2"/>
          </p:cNvCxnSpPr>
          <p:nvPr/>
        </p:nvCxnSpPr>
        <p:spPr bwMode="auto">
          <a:xfrm flipH="1">
            <a:off x="2571750" y="1455738"/>
            <a:ext cx="1206500" cy="187325"/>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Oval 25"/>
          <p:cNvSpPr/>
          <p:nvPr/>
        </p:nvSpPr>
        <p:spPr bwMode="auto">
          <a:xfrm>
            <a:off x="2465388" y="854075"/>
            <a:ext cx="234950"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1</a:t>
            </a:r>
          </a:p>
        </p:txBody>
      </p:sp>
      <p:sp>
        <p:nvSpPr>
          <p:cNvPr id="28" name="TextBox 12"/>
          <p:cNvSpPr txBox="1">
            <a:spLocks noChangeArrowheads="1"/>
          </p:cNvSpPr>
          <p:nvPr/>
        </p:nvSpPr>
        <p:spPr bwMode="auto">
          <a:xfrm>
            <a:off x="393700" y="1214438"/>
            <a:ext cx="1562100" cy="338137"/>
          </a:xfrm>
          <a:prstGeom prst="rect">
            <a:avLst/>
          </a:prstGeom>
          <a:solidFill>
            <a:schemeClr val="bg1"/>
          </a:solid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lvl="1" indent="0" algn="ctr" eaLnBrk="1" hangingPunct="1">
              <a:defRPr/>
            </a:pPr>
            <a:r>
              <a:rPr lang="en-US" sz="800" b="0" dirty="0" smtClean="0"/>
              <a:t>Under ‘</a:t>
            </a:r>
            <a:r>
              <a:rPr lang="en-US" sz="800" dirty="0" smtClean="0"/>
              <a:t>Test Selection</a:t>
            </a:r>
            <a:r>
              <a:rPr lang="en-US" sz="800" b="0" dirty="0" smtClean="0"/>
              <a:t>’ Select </a:t>
            </a:r>
            <a:r>
              <a:rPr lang="en-US" sz="800" b="0" dirty="0"/>
              <a:t>a </a:t>
            </a:r>
            <a:r>
              <a:rPr lang="en-US" sz="800" b="0" dirty="0" smtClean="0"/>
              <a:t>‘</a:t>
            </a:r>
            <a:r>
              <a:rPr lang="en-US" sz="800" dirty="0" smtClean="0"/>
              <a:t>Test Case’</a:t>
            </a:r>
            <a:endParaRPr lang="en-US" sz="800" b="0" dirty="0" smtClean="0"/>
          </a:p>
        </p:txBody>
      </p:sp>
      <p:sp>
        <p:nvSpPr>
          <p:cNvPr id="29" name="Oval 28"/>
          <p:cNvSpPr/>
          <p:nvPr/>
        </p:nvSpPr>
        <p:spPr bwMode="auto">
          <a:xfrm>
            <a:off x="230188" y="1055688"/>
            <a:ext cx="271462"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2</a:t>
            </a:r>
          </a:p>
        </p:txBody>
      </p:sp>
      <p:cxnSp>
        <p:nvCxnSpPr>
          <p:cNvPr id="31" name="Straight Connector 30"/>
          <p:cNvCxnSpPr/>
          <p:nvPr/>
        </p:nvCxnSpPr>
        <p:spPr bwMode="auto">
          <a:xfrm flipH="1">
            <a:off x="919163" y="1549400"/>
            <a:ext cx="114300" cy="333375"/>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TextBox 13"/>
          <p:cNvSpPr txBox="1">
            <a:spLocks noChangeArrowheads="1"/>
          </p:cNvSpPr>
          <p:nvPr/>
        </p:nvSpPr>
        <p:spPr bwMode="auto">
          <a:xfrm>
            <a:off x="6994525" y="1766888"/>
            <a:ext cx="1603375" cy="338137"/>
          </a:xfrm>
          <a:prstGeom prst="rect">
            <a:avLst/>
          </a:prstGeom>
          <a:solidFill>
            <a:schemeClr val="bg1"/>
          </a:solidFill>
          <a:ln w="28575">
            <a:solidFill>
              <a:schemeClr val="tx1">
                <a:lumMod val="50000"/>
                <a:lumOff val="50000"/>
              </a:schemeClr>
            </a:solidFill>
            <a:miter lim="800000"/>
            <a:headEnd/>
            <a:tailEnd/>
          </a:ln>
        </p:spPr>
        <p:txBody>
          <a:bodyPr>
            <a:spAutoFit/>
          </a:bodyPr>
          <a:lstStyle>
            <a:defPPr>
              <a:defRPr lang="en-US"/>
            </a:defPPr>
            <a:lvl1pPr algn="ctr" eaLnBrk="1" hangingPunct="1">
              <a:defRPr sz="800" b="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en-US" dirty="0" smtClean="0">
                <a:latin typeface="Arial" charset="0"/>
              </a:rPr>
              <a:t>A ‘</a:t>
            </a:r>
            <a:r>
              <a:rPr lang="en-US" b="1" dirty="0" smtClean="0">
                <a:latin typeface="Arial" charset="0"/>
              </a:rPr>
              <a:t>Test Story’ </a:t>
            </a:r>
            <a:r>
              <a:rPr lang="en-US" dirty="0" smtClean="0">
                <a:latin typeface="Arial" charset="0"/>
              </a:rPr>
              <a:t>will appear once a test step is selected.</a:t>
            </a:r>
          </a:p>
        </p:txBody>
      </p:sp>
      <p:sp>
        <p:nvSpPr>
          <p:cNvPr id="36" name="Oval 35"/>
          <p:cNvSpPr/>
          <p:nvPr/>
        </p:nvSpPr>
        <p:spPr bwMode="auto">
          <a:xfrm>
            <a:off x="6872288" y="1609725"/>
            <a:ext cx="246062"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4</a:t>
            </a:r>
          </a:p>
        </p:txBody>
      </p:sp>
      <p:cxnSp>
        <p:nvCxnSpPr>
          <p:cNvPr id="39" name="Straight Connector 38"/>
          <p:cNvCxnSpPr/>
          <p:nvPr/>
        </p:nvCxnSpPr>
        <p:spPr bwMode="auto">
          <a:xfrm flipH="1">
            <a:off x="6035675" y="2325688"/>
            <a:ext cx="1362075" cy="20637"/>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10"/>
          <p:cNvSpPr txBox="1">
            <a:spLocks noChangeArrowheads="1"/>
          </p:cNvSpPr>
          <p:nvPr/>
        </p:nvSpPr>
        <p:spPr bwMode="auto">
          <a:xfrm>
            <a:off x="2894013" y="1997075"/>
            <a:ext cx="1951037" cy="215900"/>
          </a:xfrm>
          <a:prstGeom prst="rect">
            <a:avLst/>
          </a:prstGeom>
          <a:solidFill>
            <a:schemeClr val="bg1"/>
          </a:solidFill>
          <a:ln w="28575">
            <a:solidFill>
              <a:schemeClr val="tx1">
                <a:lumMod val="50000"/>
                <a:lumOff val="50000"/>
              </a:schemeClr>
            </a:solidFill>
            <a:miter lim="800000"/>
            <a:headEnd/>
            <a:tailEnd/>
          </a:ln>
        </p:spPr>
        <p:txBody>
          <a:bodyPr>
            <a:spAutoFit/>
          </a:bodyPr>
          <a:lstStyle>
            <a:defPPr>
              <a:defRPr lang="en-US"/>
            </a:defPPr>
            <a:lvl1pPr eaLnBrk="1" hangingPunct="1">
              <a:defRPr sz="800" b="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defRPr/>
            </a:pPr>
            <a:r>
              <a:rPr lang="en-US" dirty="0" smtClean="0">
                <a:latin typeface="Arial" charset="0"/>
              </a:rPr>
              <a:t>Point  arrow down to select a test step.</a:t>
            </a:r>
          </a:p>
        </p:txBody>
      </p:sp>
      <p:sp>
        <p:nvSpPr>
          <p:cNvPr id="52" name="Rectangle 3"/>
          <p:cNvSpPr txBox="1">
            <a:spLocks noChangeArrowheads="1"/>
          </p:cNvSpPr>
          <p:nvPr/>
        </p:nvSpPr>
        <p:spPr bwMode="auto">
          <a:xfrm>
            <a:off x="7929563" y="2932113"/>
            <a:ext cx="974725" cy="215900"/>
          </a:xfrm>
          <a:prstGeom prst="rect">
            <a:avLst/>
          </a:prstGeom>
          <a:solidFill>
            <a:schemeClr val="bg1"/>
          </a:solidFill>
          <a:ln w="28575">
            <a:solidFill>
              <a:schemeClr val="tx1">
                <a:lumMod val="50000"/>
                <a:lumOff val="50000"/>
              </a:schemeClr>
            </a:solidFill>
            <a:miter lim="800000"/>
            <a:headEnd/>
            <a:tailEnd/>
          </a:ln>
        </p:spPr>
        <p:txBody>
          <a:bodyPr>
            <a:spAutoFit/>
          </a:bodyPr>
          <a:lstStyle>
            <a:defPPr>
              <a:defRPr lang="en-US"/>
            </a:defPPr>
            <a:lvl1pPr eaLnBrk="1" hangingPunct="1">
              <a:defRPr sz="800" b="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defRPr/>
            </a:pPr>
            <a:r>
              <a:rPr lang="en-US" dirty="0">
                <a:latin typeface="Arial" charset="0"/>
              </a:rPr>
              <a:t>Click on </a:t>
            </a:r>
            <a:r>
              <a:rPr lang="en-US" dirty="0" smtClean="0">
                <a:latin typeface="Arial" charset="0"/>
              </a:rPr>
              <a:t>‘</a:t>
            </a:r>
            <a:r>
              <a:rPr lang="en-US" b="1" dirty="0" smtClean="0">
                <a:latin typeface="Arial" charset="0"/>
              </a:rPr>
              <a:t>Start</a:t>
            </a:r>
            <a:r>
              <a:rPr lang="en-US" dirty="0" smtClean="0">
                <a:latin typeface="Arial" charset="0"/>
              </a:rPr>
              <a:t> ‘</a:t>
            </a:r>
            <a:endParaRPr lang="en-US" dirty="0">
              <a:latin typeface="Arial" charset="0"/>
            </a:endParaRPr>
          </a:p>
        </p:txBody>
      </p:sp>
      <p:sp>
        <p:nvSpPr>
          <p:cNvPr id="54" name="Oval 53"/>
          <p:cNvSpPr/>
          <p:nvPr/>
        </p:nvSpPr>
        <p:spPr bwMode="auto">
          <a:xfrm>
            <a:off x="7796213" y="2795588"/>
            <a:ext cx="266700" cy="268287"/>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6</a:t>
            </a:r>
          </a:p>
        </p:txBody>
      </p:sp>
      <p:pic>
        <p:nvPicPr>
          <p:cNvPr id="10264"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925" y="1909763"/>
            <a:ext cx="1827213" cy="2000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65"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925" y="2109788"/>
            <a:ext cx="2341563" cy="14097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66" name="Picture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7488" y="2317750"/>
            <a:ext cx="4811712" cy="17716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5" name="Oval 54"/>
          <p:cNvSpPr/>
          <p:nvPr/>
        </p:nvSpPr>
        <p:spPr bwMode="auto">
          <a:xfrm>
            <a:off x="2700338" y="1831975"/>
            <a:ext cx="271462"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3</a:t>
            </a:r>
          </a:p>
        </p:txBody>
      </p:sp>
      <p:cxnSp>
        <p:nvCxnSpPr>
          <p:cNvPr id="37" name="Straight Connector 36"/>
          <p:cNvCxnSpPr/>
          <p:nvPr/>
        </p:nvCxnSpPr>
        <p:spPr bwMode="auto">
          <a:xfrm flipH="1">
            <a:off x="1924050" y="2212975"/>
            <a:ext cx="981075" cy="458788"/>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p:cNvCxnSpPr/>
          <p:nvPr/>
        </p:nvCxnSpPr>
        <p:spPr bwMode="auto">
          <a:xfrm flipH="1">
            <a:off x="3028950" y="2767013"/>
            <a:ext cx="4521200" cy="0"/>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Arrow Connector 70"/>
          <p:cNvCxnSpPr>
            <a:cxnSpLocks noChangeShapeType="1"/>
          </p:cNvCxnSpPr>
          <p:nvPr/>
        </p:nvCxnSpPr>
        <p:spPr bwMode="auto">
          <a:xfrm>
            <a:off x="7550150" y="2109788"/>
            <a:ext cx="0" cy="657225"/>
          </a:xfrm>
          <a:prstGeom prst="straightConnector1">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71" name="AutoShape 41" descr="data:image/jpeg;base64,iVBORw0KGgoAAAANSUhEUgAAAyAAAAERCAYAAACDycNJAAAEJGlDQ1BJQ0MgUHJvZmlsZQAAOBGFVd9v21QUPolvUqQWPyBYR4eKxa9VU1u5GxqtxgZJk6XtShal6dgqJOQ6N4mpGwfb6baqT3uBNwb8AUDZAw9IPCENBmJ72fbAtElThyqqSUh76MQPISbtBVXhu3ZiJ1PEXPX6yznfOec7517bRD1fabWaGVWIlquunc8klZOnFpSeTYrSs9RLA9Sr6U4tkcvNEi7BFffO6+EdigjL7ZHu/k72I796i9zRiSJPwG4VHX0Z+AxRzNRrtksUvwf7+Gm3BtzzHPDTNgQCqwKXfZwSeNHHJz1OIT8JjtAq6xWtCLwGPLzYZi+3YV8DGMiT4VVuG7oiZpGzrZJhcs/hL49xtzH/Dy6bdfTsXYNY+5yluWO4D4neK/ZUvok/17X0HPBLsF+vuUlhfwX4j/rSfAJ4H1H0qZJ9dN7nR19frRTeBt4Fe9FwpwtN+2p1MXscGLHR9SXrmMgjONd1ZxKzpBeA71b4tNhj6JGoyFNp4GHgwUp9qplfmnFW5oTdy7NamcwCI49kv6fN5IAHgD+0rbyoBc3SOjczohbyS1drbq6pQdqumllRC/0ymTtej8gpbbuVwpQfyw66dqEZyxZKxtHpJn+tZnpnEdrYBbueF9qQn93S7HQGGHnYP7w6L+YGHNtd1FJitqPAR+hERCNOFi1i1alKO6RQnjKUxL1GNjwlMsiEhcPLYTEiT9ISbN15OY/jx4SMshe9LaJRpTvHr3C/ybFYP1PZAfwfYrPsMBtnE6SwN9ib7AhLwTrBDgUKcm06FSrTfSj187xPdVQWOk5Q8vxAfSiIUc7Z7xr6zY/+hpqwSyv0I0/QMTRb7RMgBxNodTfSPqdraz/sDjzKBrv4zu2+a2t0/HHzjd2Lbcc2sG7GtsL42K+xLfxtUgI7YHqKlqHK8HbCCXgjHT1cAdMlDetv4FnQ2lLasaOl6vmB0CMmwT/IPszSueHQqv6i/qluqF+oF9TfO2qEGTumJH0qfSv9KH0nfS/9TIp0Wboi/SRdlb6RLgU5u++9nyXYe69fYRPdil1o1WufNSdTTsp75BfllPy8/LI8G7AUuV8ek6fkvfDsCfbNDP0dvRh0CrNqTbV7LfEEGDQPJQadBtfGVMWEq3QWWdufk6ZSNsjG2PQjp3ZcnOWWing6noonSInvi0/Ex+IzAreevPhe+CawpgP1/pMTMDo64G0sTCXIM+KdOnFWRfQKdJvQzV1+Bt8OokmrdtY2yhVX2a+qrykJfMq4Ml3VR4cVzTQVz+UoNne4vcKLoyS+gyKO6EHe+75Fdt0Mbe5bRIf/wjvrVmhbqBN97RD1vxrahvBOfOYzoosH9bq94uejSOQGkVM6sN/7HelL4t10t9F4gPdVzydEOx83Gv+uNxo7XyL/FtFl8z9ZAHF4bBsrEwAAAAlwSFlzAAAXEgAAFxIBZ5/SUgAAQABJREFUeAHsnQd8VOeV9p/pmtFIo94bEhICAQJEx3SwDdi4dydONk42m81ms5vsZnez37ebbf42m+JNsTfNcdzbmmAb00wH0buQEBLqvXdNn+9570hCAoETBzsknAujuXPvfcv9Dz9xnnvec44uwA2yCQEhIASEgBAQAkJACAgBISAEPgECxvHGEE0yHhU5JgSEgBAQAkJACAgBISAEhMBHIaDT6UaajStARl8wcqXsCAEhIASEgBAQAkJACAgBISAEfkcCVwgQ5f3o7OzE4OAgRIj8jnSluRAQAkJACAgBISAEhIAQEAJwOBwIDQ3VSIwIECU8lOAYGBjA9773Pbz77rsIDw+H3+8XZEJACAgBISAEhIAQEAJCQAgIgd+agNFoRH19PX7wgx9g7dq1mrYYESDDvSnBUVFRoYmRBQsWQAmTYXEyfI28CwEhIASEgBAQAkJACAgBISAErkZA6QeDwYDe3l7s3bsXPT09I5deIUCUF0QplXnz5mH16tUiQEZQyY4QEAJCQAgIASEgBISAEBACvwkBJUCUpmhtbcWzzz4LvV4/0uwKAaLOqAZutxtOp1PbH7ladoSAEBACQkAICAEhIASEgBAQAh9CQOkJk8mkaYrLLx1XgKiLlCdEgtAvxyWfhYAQEAJCQAgIASEgBISAEPhNCFxNS1xVgPwmnco1QkAICIGbm0DwQY1Op+q5XspvTj8y/AEd9DyungDx76VNfdbptQc8ejYZaTm0E2Acnnb96O4utR67x2t0qi+tgRpz7OngJ86RA+nUSMG/Q4fVsUtbIOBnYKDq79KxMXs8odcmPHw/wT61+xtz4egPwbEvAeBn1b8aa9y5jm4r+0JACAgBIfDHSkAEyB/rNyv3JQSEwMdLgOJCpxtEW+VFVFc1o9OrJAit6ohspEWakWLpxMVAJlJibIi0Dhncyug2mGBxdaCtugTHqvs0ARKcKH8d6xxIK8hBemw4Qtwe+MdIhFG3Q8GhMxjh7u9F24XT6IuZiJDoBI7po+gJihrtalr7AZ8XnRXFKKtpQI/fDANH1Gx/JYR4kU5vgM8Sj8nZGchIsMHr086OGkzt6mDoaUBtVTnOt6obpdjxmBCVMQFJOcmI5TiGy5tRGOn7mtHdVIkz9YNwetnOz3t3JCAtn+1CzDCqsa4meC6bgXwUAkJACAiBPx4CIkD+eL5LuRMhIAQ+MQK0mv1euPqrceHwe3j3pUIUDY8977N4MN2E6WHl2Bn6KdxTYEe0zad5RHR6PwZ72tDfUILSvS/j6XdqhlsNvedh3TcfxErLdCTpjbCZKTR45nLbXn02GHVwDbSj5I2nUL3kXxA/LR4pCbyeCkRziGit9HQ2+NBVdRK7n34L+y8b7dLHpXjia3fBHpqBCKuBwkqTUiOnA/ys629C08nX8fRbl+Y87aGv4raUJESF6mHieCNJ29UEmPnE11mHpgP/hh+9BfRrvYUie8mjuH9KKuJtFph89PaIAhnhLDtCQAgIgZuFgAiQm+WblvsUAkLg+hDQvA96uHu7UL77Axw41ImY+7+K/1g7A3EUBYNnd+L86Z14uTgC0Ys8MBqUIFAvLzVLC4p2bcbRzSfRl7cYf/rjxZgWboWDfglnWy1q9ryAfVtfwsuVj2JB/gwsyTYgZNzf0mrZVSdcrhKUVwMV59uA0DZ4EyLZU1CwqAVSaqmTnh6XlEUP4s9zsnFnaSFeeK0U7jlPYt3iqSiIpIfi1Ht4dcdxvL09Fq3dHjxxew5COaif3gnqDm3TsR9vTB6mPfBP+MmyCuz51as4fbQCfW29qCzxYNY0ztMyNHCwCfTwoal7AKUVQHJaCi4Y5uGJO+bi1oUTYLaaYfZSfAwPMNRG3oSAEBACQuDmIDDuf203x63LXQoBISAEPgoBegj0XTT+z6H0TBHqDbdg8dQFmBQfhhB6H7yzlsERGQbb6VM4bDLCy8AKvVou1dOO6sK3sOvtD7AvZBkeWbgS81PiEWOh94ACxRdug8P2GRj3bMTLr/wKW9taoQ9fiYI4M2LoCfGOXq3E5U3u1jY0HvoA76m06jsOMz6DQmTRcmTRc2IcfTGNfHNoBOz+SPQ7TNB7vNCFRHCOsYhLDUWYaS0WNjWj5e238D4DM/JmZ2FOoglW3VjvRMBohdVmQIyuG2ExiYhKqkBdUTHO6GKwJLcAIVYrx1VBJPS6UHzoey+goakMu0uTEBrvA5JSEZmQjJhIOzxuijEN/XA8yejvYShO5KrnOcSwcBlaRja6tVrTNXxauYIu9x6NOT/ccNzrhk+O6k8dGvfay64ZbirvQkAICAEhMC4BESDjYpGDQkAICIFrEaD5TI+Gj0a5x+mC1z0ID8Jg8XsoGuIRnVWAAns0rAEa+BQPMDiZhrAOVacZi9E+FTPvnYX5k+IRSUM94PLAqcSF3oyQ+InInZaL3EmFeOfCWUQU5SJ7ThIS4izwei4pEIOpC+0UNDWlNqxZkIKyi+Uoqo5EafU8pKSGwUw3SNDAV/fApVFeD8f3wEOBoIK/A1w+5nW7GJehg9/OmIzEJGSnn0FZdzOq2/yYHqvj8i/N1h6BoAtwGZnXDbeH3hB9PCZOmgFjRx12VZ5CWWM+HGY9YkzsX/O8cHlYWyW6u3rRMGE6FnqLkRyiok8ADwVQMPSDHhYKMyNfKlg/uHGujFkZiUNRYopLuehEGjmvgvR9Xs5FHaF3x0jlZRhJLU/BwfNenlc96ozB8youRtu0QHsffJzApREZq2KkCGQnw5cNXR1swvn42Odw0Lzq08Q5jSxSU336fBSawz2Obi37QkAICAEhMB4BESDjUZFjQkAICIGrElBGbihzm6cgIykK9v17caLQimh7PpKiUpER64DdHst4iljMpZnsp2EacLbSID+B0oZuNGWvxKKUCZhoV3EhysinAaxZvvzAd3t6PGLTU+DY1oiju89hfU4YfAwOp+nOl7qQXpauUtTVV6LKNBu3Lu5EePgxlG8txtn9tZh9N5dQOfirnTHf2uXqjS4BlcFK/QluwSf2ylOgjpmZp91EwYFuNwUVxcsl9TJ0vXpTF6t29HB4wpA+NQuWLhd2vXgMe0+tR3qYDfGJet4Tjf9AN2rPNaJlwI78hYkIP3JxJOBczUVlDdPpDHB1NaGztQHtTsaLKE1nDkdMbBw5hmjj+nqa0NrWjqZeem04/4DfCnuUAzEp0bDRa4SuOrR1daGxm+fVzcAGe3Qk4lOiEEIRMtBcge7uHrQPajcKncmB6NgoxETZYNT0Agvv+rvR19GFOn43bvagxbuoOap9vwFh9No4IsLgYAM1xkBzJVo7OoiKKk99ZdZoxMZGI8GhAGqHtHf5IQSEgBAQAlcnIALk6mzkjBAQAkLgSgI0ngMBMywhCZg6JQeVi5vx4rHtaD63HdHzPo9Pr85DTlIIn6ozyFo9medL19ELV1kVGgcYip3hQIgtNPhEXTOCRw1BAzcQHg6r3YE40Mjt7EKHz4MBHjepa5VVzPG7zteiubgB+mnrETXJg+yGThTgAwy0VqBhMB0RYSaE0jq+vHttJK2PoJCgXKC3gJm8OjrR3sqz8ZGIjuFY6n+GcRtrPUCpBX8ShUW4G/koQWNVKXry7fAlxnCKvfSUlKOk1IWBzHTMmxGBpiIuQVOCSLsBds2+fa4+NJcew6Etz+JwxwQ43V2o0c/AQ3fegfXLJsJucKPrwmEc3rMFPzvnQYrVhNrqKCx7dBmWPbQMk+k96i/ag6NH9+NXRR5E0QPTXZuI2X+yEnelL0YKM4RVHXwPRw5twc7WFIQEetFrXoC1D6zAbUtzEac4sA93ezEqTx3Bz352Bq4IPTz0YvmYscvH79jXF4klf/mnmJfvQH64B97BflSd2I1dO9/E2f4JMPi4DC7ydjx062KsX5QOq/rC1c3JJgSEgBAQAtckIALkmnjkpBAQAkJgHALKyDQx5mPKbVgTHY/4tG34zstFaH/vNTx3wYLknIWYcstdWJJlAGPMmQqX8RRuN5cWsS8u9dEz9e2VmzJclVqJQnhoJAXIOZQ10APAZU99NJajtAaqg27UVPWjrT8SeYuSGZcRQGpULPKzgU0NZ7Hr9FxEFYQjJ8oLD70Emp09ajBttZNaNqTODHZioGQ7CouLsb9rEhJzU5Edr0cI1Q6TZw3rhVGtg7tcuAWvbgJS48Kwas67eLX0AA5WMR1vajyymO/KV16Kcm8YkqMSkRfiQSe9F3SscKMXgUumvAO9uLj9JyjuTYNzyU/xp2lOhJov4vS+Azhy9CS2McZkeWwJTpxtRGPMHfi/35qGSIqC8lc3oM/YT1+QC/7O0yg80YX68DX4u2/lI5xLzMrf2IhuE5e7udrhadyL4/uPYI93HdZ/fiHynPvwwebj2H8sAynpkxEzwcvlXVUo3LEJh09EIPOz/wcrJzFGpnwLzu7bgBebluOeb6zG0qmpSGJmsIHOBpRt+28UGdci4/6fYn1CNz0k5Sh8/zDO7rUhKjENSyfSm8RMZ7zLICj5KQSEgBAQAuMSEAEyLhY5KASEgBD4EAKMTzCExSKaKXPzuCTrLy0FcNcfxEtbS1FxwYkuQxQMrjwsmhKLWHYVYJyAin3gOp5rdMxzOnpOjIwHUSt63BaYueTJqAQP33U+NwzdF1HfZ0F3bAbWxYXDwVO2fMaOuGfj8IZO7DtWhiWZVqTznN6t2gWH0x7Mc2yPx4XOsgM4aqpBm7UDfaXvY9OxHmQvX4+li6cjIYQxFcGLrz5P9unzmBE+IQ7pyxci8YVKlFR1YPEMChfWImmvqoAztIBLwRJh9VdBz/78SvkoQaR3colXAyqKD6KobRC+AQbE97noPahFVfUxHD9sQlNiJeYW1KCjowYlAaYX7g3FjClcmvXgWrQzz5eKJjE6W1DfVIWzXOo2xRmOaVlRSLx/DdrpeQphUmBTWAbybv8cMsLSMbkgEfGDzbhwuhRFjYPoH1BZybjmq68JdZVVqDaswopJE5CWYaQQyoSzKx+p7UaEhMUjItSOCHM/Gt01KN1fhPMJWYh1uWBo72UftaitOYXTRWZEzpyHhROSYdGynl0dnZwRAkJACAgBQASI/CsQAkJACPyWBHQ6ehcYLNHU6GL2JxvishdhzcQ5QF0G7BlncOpCFUo3fhfPlH0OUV9eCWssTeLEeERZz7MgBgPWGQCuVmddEWrB+AnllejtY5C5OwXISkIiDeowJQj0AXhY96PxyF6cvwjUxlhQvmcfLlBU6MzNaHNxWVdXLeewGeVLYpCSEYFEzlPpD7Ye2VTlcnd/J7rbjGi0+2FIWYu7H4rDjIUzMZmB8Va1VkqNNyRcRhqO2lGxEAEGtltiUhA7dSUmpzyPM4xXacyPRVVCL46X+RE7MQnp6VGMf6m85BGgiIK3B97+86hsieGc3Yj1VKK+LsDAbgus8ffg/sfiYInSwxqRhimZF1G+eSeerWyH5YFcJGRMRoTDgRQGuHhtmcifdBTd+3fgu78chHd1FpImTEa0IxyJDBL3xhdgQWoveprbuGyqEBe99ahrH4DForKY8fZUDIknhOmDY2A10qfi7qcwssMWakN4RDgCfSyeOMjgfYVDx5THPRdQUhMOZ1wHnL0B1AwoIGGIy70f90yPQWK0RxNG4v0Y9Q9FdoWAEBACVyEgAuQqYOSwEBACQmBcAtpTfGaDcjfj9PFmJLDGhSMqlHEDjLmIn4FFa9KQkXES7587ic7ik6gYKEBiRCTCM7OREnoah2ua0dvTyYDnJD4BGpYgSiKozEo0djtr0NpUglOYADCmwsHocAvH9OhpDLuacaK4EfWnLoDVOPBPH1w2Q3soDzSjorkXOZ1+BnMHdcSwAFHiw2S2IG7a7Vi+fBoKkl0ckwuqdMw2xUxQRhet7WsIj0ujsZWOQfQ+B30N6UhNtCH52GmUlbkx6AnFsa5cLEmIRmosr6kOtlKCS/P+0KIPdPZhoL0fkYuXYMHaFZjrcMLGGirBLL4qKxWrpFM8xWEQg91bcPitDXj6O2w/7Qt45PbZuJuB7SGOPCyYtwgW/T4Uvv46/vs0z8/5Mj5z2yzcMy+G4qIP3b3ncf74QTz//a3kFdwiF6nijFwmpZbBOdIo1OKQ3FSP8nM1KHDEw9TZhva6HnRGZzO4nOmIuYQOfaxK39WPLsJJn7cWS2dPQZ7dxRPKk8I3ZvIyUPQQYfBzcCj5KQSEgBAQAlchIALkKmDksBAQAkLgqgToAWA+WuiqK1DLon3hvlSa4cq+NtB4jkVqfBoW3DIdJ9+2KhOVRmk0g9anInviXkw6X4jiizE43jwJ+TF6WFRQuxqIdTf8TOfbUdGAhopBROdPwMJVUxEeFaaledW5ejDIDEzl3Tm45a8fw5/mJSNiKPWreupu8rWjrWwXfvndLQzMLkV2bALyFyRxSdBoq5gjce46GvhmC5/+c7lVMHuUmqN6XfWOgyfUBeovly+pXZXhyxJqxeT5MzC99gD27zyC8ngKq7T7ERvFWBZe16laqmu1tsNjMCuXlZ6eHg9fJhioF0JCWAtF02O8Rrsvfk6Yibz1efjRgiaUbn8Vr295C6WZJhzMYoaxOD3C0uYjN34evj+9HGU7nsOmne/ieHoocjKNmNBXiA+2nkHxYBbW/Nd/I9dahP1vbMXhHp+mg1RxSL8uEpNnMVdZ4BCefelZ/PRYKIxdzQgkzcb6z6zFrOgIhHkoooIuE0rEbiYG4FfvNMHM705lL9OY8Yf2/iH45LQQEAJCQAgECYgAkX8JQkAICIGPQiDght57EUdeZXYrvRWrVuYjjQHWNv0AOp09qG2gkEhcilSTFTE+A4sBxmHSilsxq+0lbNixGbtTUhB65wzk2EOYsYqFBbub0HLqfWZY2oEd1vVYOXcplk+MRBSL/+kMzCjV04iSQ6cxkHoHcnKnIzctBAZVG4SbMqZNhniEm/1YOG8HfIePoSQ7FWVTU5AXTc8GPRwGo/JyUCBxjnoa1No7tYlfZbRiN0pTXWsLsI1BpetVnpIeiiGKCxezPpksNoSlzqXRz+VSp46h2J+H9Q8mIiYpHCbdINMVs84H4yK6O5kdi8vWTLYYWCKnYWKqHW1nduF4WCji7XMwOzUc4ZZmNDZ2obLUipy0ZhQ3UqCFZ2Du5ByEm+ag7MQZNDBjV6uTAf1dlThQRgEUlYH5rJ0SaVuBqvIXUdndiybGZ9jL9uPcpl7U3T4Hd+VRIPqaUMxUweZuzp+1PMxcdqVDEy6e70BDZxrW/c1iRJGDwcf4m6h4pOUyboTV3Y2smQJzNI9Nw4z0TTh58AMcC9NzKRgFZTiXipnrUVPNpADNkZiUR4+Qacgrci2Yck4ICAEhcJMTEAFyk/8DkNsXAkLgIxBQdj89Cz5HLOJTGRbdWMxaIANooIFv07PWR00VjvVMxprbpiGLNSTCGS/hDbEhJmc+5q70s8gf63ac34N9MYNopQAJp3Hv7GhGQ+F+VETk4Z7FKzAjKweZdi8Nfidaa0pw8dRR7D1wHt3TZ6Omrg3hBgdSGQeidENA58ZAby+qL7Zj0MfaFmEXcbL4MBJTIxHIy0G0uwL9DVwidbEN3QMM/Ga2rOIzfhi7w5ExMR6hJgZ2B7XMVWDQYzHQiubqSpTW1KGirgqBIq5NYsX3vqg0ZolKQ25mIiry8lBsy8OsjHCmuW1CTXEViisusLhhN1eGnceFU1YKjumISk7H1GVr4dTtxrb972JvhJcB/A5EGJvR4bRhIJCJjN5KVJ5gkLczFd7eOO0evYkrkBKfipwwP0yDVTh3sBytujToBmK0YoGe2NWYmJCAlHCKtvBIhGZ7YeiowoVjFnQNVqO6uR+DPRcpOk7hqC4ak9NZQ6S6GsXVIciZGw47VVgIOfh8nVzmdgg1ARtis1IQlxCD0LhJmHfnKvTtPoXjByliTH1oY9peG+fc1MvUyY4I5FyFnhwWAkJACAiBsQREgIzlIZ+EgBAQAtcmoHkKaKUa6bfgEqFlc3wI8dXj9W/+O3410nIapt93D9YtZmrb6BB4mP5KK+DnD0NGwUpWNmcV9E0/xHe+uxvvj7RROyvw+LeZjWpyFqI9fEKvMkcZBlB76iAOPfs+DqlLPvgZSgZNeHjJPDzC4HY1HZ1hEH0t53D4pe/izWp1EbfSfdjCgPcefAkzW/fh/NY3sb0jeAqFv8IbhVNxYMkyfO1LUUgz0ztCNwgdKeNuqjifsacalbt/gaf+ty54zdtncbrJisW3JuH+yXokJlKMTTIjLpCGVM7K0VKMo9tfw/febxjqsw5bN5SgtMWJR75MgTV/Kab1e1BzcAP2vVCCwqGrZt39Vax9JAKmrlCEOsuwd/s2voZOLvoKPpOTi2lR9OS0mWFzncQheiQO7Ro6v+xr+GJWJqakBDAYNgtpJ7bjws6NeO6IOp/GQomd8PXsxpaft2HLqjvxzKNxiEsyMX/xVjz/j1uHOhn9Nhn3/8sXMJ9LsXLsdmQuXoOWDg+qX9mOTWf40i6diPkP34s7FzHrGD1C2vKxq3Ac3bPsCwEhIARuZgI6rvvl/3DKha/+g9Shr68Pf/Znf0Y3sgn33nuvdvxmBiT3LgSEgBC4kgCXLbFgXV+fj7EdTFDld7GQXx9rYyjLUxnyXKpkdSA2gtmvuPxIC2kY6kTVwYB7AH1d7VyqFYwdUEJDLaNiFQnY4xk7YTVzKZCqJ6GWRnnRx4KE/b2DrH4R3HTmMNb/sCM6bOgZEq/xOgfQ3c6lURQ7Q7/UtVgPUyiXDzHzlNvZD6d/tGVM0WG2ITImTIsTGX1maJgxbzpmierrZXD2oKp0zhH40lvssNijEEm3gcnbjc5+P/oDVsSxKrjZx6Dt3j56HhhzMdxTgIHaIVaExTgQauQSru5u9Hb3875ouKtrOD+TLQxh0XbOuQ+9DFbvd3E8rQP+MLMds1RFhXKZE4PM2zv6MOhm5jB1Xl0UwpgNno+0B+jFGER3ay8GnCwsSOb04XDZmYpdUUvOzNDz3mOj+3HivULUduiRtaoAkezG4OdSMwvn3Xgcu597Hz1L/w7z5+ZjRTrHYQWSvvYu9PY74aHXShuW92Rmql4Vq6Pqt6tjsgkBISAEhEBQWyg90draiieeeAKvM2HIgw8+yP8/6YEXQEJACAgBIfDbElDGbAgiIykutMDpMKRkxmlGuZIR3NEMXd9QfMXo3gOqwp+RRngCK5ZTsGgPf9hGyQalX/ysVuhjOqhhb0QgYKJBngAHK5SrfoMmLs9zYN+wsuE1ppBIFkSMGhpdjTh0PVP7BphPSnlggqMEzwX3aahzPM34V4evsQUsFAY2LpPiNcHrVf+8ed6Pl8LBb4xmvAoQzbM+zs1vikRkaBSih+5xZD4872dNFD/jYqyOONgjKci0HlVmLVLgPWnnzazKzjRejE/nvIdnPnzfPMjzccnqfoeJq26UOFJcVF/hbB+BGAVVe8CmvfEibjymo0Dx1Z9EWXUv+lOmYlV2DuIYVc6QePj7a1FW3obW6gGE2LnMKly1VffLlMixSXBoZdSD30Vwzrxf9V1rncsPISAEhIAQ+DACH48A4e/loWdwHza+nBcCQkAI/IESCIDFuUc2OkGCNvbIkWvt0Ej28HWtS0ZUgRIJH3Kt+o2rnuxf1QK+6olrzWDsORr3PoqNq845QC/MqGGYVFf7HDTTx3YV/MQ5K6P9ah1e1t8VPVzj/LBc8TKD1RUbxYgKqNdRBOk8VlgD7awsX4xjB7hsjBrDyExmns5GVB3tg/32TzHAPQ4TYngXWsD/b/JdXDGiHBACQkAI/FEQCGZNvD638rEIEB2fIqksK7IJASEgBISAELjRCGheJwPdNRMWYPaMCwjseAM//NZbo6aZjIzl9+Iz987D9NQomOklYqGPUedlVwgIASFw8xFQvzu1JbjX4dY/FgHiU0+WlItbub5lEwJCQAgIASFwIxFQXnoWUlRbUsEduDVvFRYze9jw/1iqropeLZNz2GCgm0vVO1HLtmQTAkJACNyMBIaFx/W07a+fAOHvZz3TUvYyFeSGDRtQXl7OIEC1HpcnZBMCQkAICAEhcKMR4P9PRqsdZlXfRD/8f5USImppmBvOARfcXCYm4uNG++JkPkJACHxSBJQdb2QdKSU+7rjjDswumA210ul3te+vmwChU0abnJdPi06fPg07UxbOmzePa6RHLZL+pGjJOEJACAgBISAEfgMC2n+ialnBFddSiPA/WfF7XAFGDggBIXATEVDCQ9nymzdvRlNTkxbjrf1mVL80f4dfkNdNgIz+LiwWC+677z7cc889cLvdo0/JvhAQAkJACAgBISAEhIAQEAJ/AAT0TGM+ODjIzI96TYhcr/CKj0WAqPy+6qnS8OsPgK9MUQgIASEgBISAEBACQkAICIEhAsqOV8LDr2VZ9DMXx/VLxvGxCBA1b82tPfR+vdTSEA95EwJCQAj88RHQlgGpBzfDt0Yn9xj39uWfh667op06PnQtOxjTxXDX47wP/84eaTvONWpy2p+ROV520dB41/yd/2F9qBmrv7/F3C+bhXwUAkJACAiB60RA+7+Bv/PV7/7ruX1sAuR6TlL6EgJCQAj8sRPQ6VmZnIF+DDsICg8+cQr4vSw/YYCO+3wGNabORpAHLzYYWW2d1btVw5EtWMxPFRkcVZpj5Ox4O3ptbKZP93m0yu3j/Vej49MvA8dTY40ebaQ/7SkZCxOqQoojB8fu6PTsg2Ndqw9VrNHD4O9LYmxsH/JJCAgBISAEPlkCV/mt/5EnIQLkI6OThkJACAiB60NAxwxMnsEutLW0oJcF7zy+AAxmK0z2GMSb++HWhcClt7PSuEoQO7SpYnp+D9DXgvqOfnQPeihegmcDATNCI1iJPC4cViUFrqYGRvrSwdXZjkGXE3DEw26ioGFV8jEb+/YMsGp4ZzM6BlgY8bLT2iCmMFYOdyAh0qKJoisEBPvwOvu0Ptr7WaiQ1cVH7kcNphqYrDDaIpEcZYWF8xgu9j5mLvJBCAgBISAE/qAJiAD5g/76ZPJCQAj8oRNQNrde34/2+mPY/L2ncbhFh3P1VYifdjcSFz2AryYcR4M5D9WRc/DwVKZD5BLcAK3yAI35QF87PGffxLtbTuBH71QiPSUEblYId3VOxpIn78Cdjy3F9BCKATXIGEt/LDW1xrfxdCHOnT4L/51/hSUpVkQYWP9iuBHb640m9NaX4NibT+GXhzzoYSG/UL0bXvcABr1GahwXDBnrMH32Enzl7slIirLx2CiVovVhRndTOU6wj+cLe9GKUISb6NlhH043K8v7nDClLkH85OX4v4/PxoTEMAToTRnSVWMnLZ+EgBAQAkLgD5aACJA/2K9OJi4EhMAfPgF6AGj8N58+iEPvv4Wn90/Cl/79dnxuYiICFCH1J36J1/bsR0Xuv2D+Ei6rUjesDHkTjfeL57D71fdxenc1rJ+7H3/3cBZy3V6KGaDz5Dbs2fVP+J/Oz2LhosexenIoMqN8cHk53hghoj54oDNwrOYT2Przk4hKa8GcqGREhqs870O6RYkd1nUKjZ+I/Hu+gW/k78KO7VvwQvNK3LruDtyV60VU/RZs+WAbfvVSDfTue/DgrdNRMDGCdTSGvDZaH15YY9Ix9a6v4evTdmPP7v34+eYQLPzs3+LeebFI7zuCQ1texndfqMGPTD48vHYm5uZEUZiMEjK/9Zeu2nL+fOmHvDrqvmQTAkJACAiB3x8BESC/P/YyshAQAjc7ARrEOl0bGstO4txhN9IfvBdzCvIxOysKnqRopBnr4e4vQRkNcK9mNFMw6Azorj6P0gNvY/NrZ3Bs7mP41owFWDA9BQluH5dOcVVWhA++3nK8s+N9vNaTgVj7XERFxHA5lkqLPqxA2CH7Uh4GV91Z1NcVYw96Mb+oBE2LYxBhtMHiVkX4gl9SIOCDOTwGiWE2xFsrUXEuEgm+NCRNnIkZs4C4LD1aOwew4+D7eG9LIjKzE5CeHgWHjrWghlSP1kdYNBImhSLBVo3a8nNwxNkRNyEf0/ITkQ07PN1NmLnvNWzbkoUJ2YnIyIhBlJ5Vy5V40P4GJzTU5dh/QZpiGr4/nuLngN4EQ2AQRnc9qrriYLKEIs6hYlRGXTe2F/kkBISAEBACHzMBPiuTTQgIASEgBH4/BJQAaWT8RhNa9YlIS01l/IUZOjdzroclIH7J5/D4p/8KX1yajNQIPsGHj9d3oWTPLmz69na4brsH//DX92JRRgKSBp3weT1wezywZM7H4rufxBN3xsC58W/wyp7jONfs1gLcR+5TxV/QsPd62nF+ZzmaLgxgSmY/Ws59gG1lTajpC4oZTfcMNQowxbqP/XsZ3O6jR8SrfeYyLOoUV/I8ZE27BY/NBSZ278HuskYUtzNOZYydT08EA8x9HgbXa3344WZjHwPffR43BiMnIX76ajyyHJjp2oVdFxpQ1MoO1F8V86IFwTM+hUH3Kt5lpGu1T9ePnue17FlDn9Uxk86FweYinN31S2w93IbyNgoSqrSRtiNAZEcICAEhIAQ+KQIiQD4p0jKOEBACQuAKAmppUBTC7EkIaz2HfRveRXlzPTq4VMqjxT7o4UlfglkFk7AqiwmvGHMRCBSjsasae5GKuOQpWJRgRqzFz2xZykinYc2XWi4VEhmO2OwspHHM4m1n0FTRqMV0BA1vFZ1Bgx398LiLcbDcgfiMAjxy+wT099Xg5U3VaKrsZ9wHrx6tQFTj4deoXa1PehtsIQZExfGEsQ6N7W44e3lGO8ljQ5tm+o86Ftwduo5ZtCwmA6LjbDCFtOFCuxODPeqKAHwUZc6BfvT3D70GlfBR98E/PjdcAwOcex8D6d0UNRQ4g/0YGBiEu6sMF0/8Gv/wjY04XNuOfo8TAwzYp09lzK0Nz0/ehYAQEAJC4OMnIEuwPn7GMoIQEAJCYHwCakmRPwa5mblYedsRvPPaTmz8ZSVO5K1B3uTpWDMrAiFmBpHr1VIoGuI0rgOVF9Bae4GLpSYiPCYJNhrseprSfnV+eKNhrgsLhTkpEUoPoFplrupFOy+J5ked6o6pdD3dfWg6dBAV+jysWjwLOaGZuOXAO/jf/afRdHsqOnXhsI2SLcHuL40zZP5TFCmVEkDfgAdtzWovE2kxIbCFqxsMtrraT+20aj90ndPlQWvzAFyeZExhH6GRBrj7OlH6wevYcboaHX4LM2PRs2GfgpX3r0RBhgddJ7Zjw9YqNPX2wkEvTGpiEiwn3kL5oAU9zm501p1HNSfQX/hL/OpYPM6vXoCFDyxFrskIO8dWYuTSXV1tpnJcCAgBISAErhcB8YBcL5LSjxAQAkLgIxAIBEwIS5+Fqbc+gK885EXt9q148+mf44cvvYBfPf8cNhxqRNMAU9MqbwSXL6G9G67uNo7EpUQUJyob1pUbpYExFAZbPBLoAolHPZqdvWiikU/twY1+CCOXJg124+KBdkROjkfU1CmIic7B9FgXx3gOJypaUNpi0oTB8AjD78HxWJuEtUsM5hCYKYJCWs+ituwENh4FLrYkY0ICYzsiLwmLYJsrf6oMXAYuOzNZKFj6qtF+oRDvHANONychMyESSfYm9FfvwbZXf4Lnq8zos4Ujxn0Y+195E1tONHKONlijYpCaNoCqLVvx4n/9DO9sO4Az+nTUdLnJQIfM/GzGlwD28GQkZeUgNT4aERRgjIDRJjT2vq6coxwRAkJACAiB60tAPCDXl6f0JgSEgBD4rQioRVie8DTEzQjFYzHhiEurRumJQ2hvfh7P/BiIvDWU2atWYF5uNDJslA6Mf6DLY2gbchsMfxz9HrAwID0cjkga3jVe+OgVUU/6tY3B54b+Ogy2luFM/xRMz03FRBr7oYZkTF09C7M/qMKxIxWYmDYF2QvtCFdFDtmYYSNBT4HyWOhtaGmtQVPZMZxgLElEw3YcPXwMF+wLcet9q7EoNxEJXBoW8FzDvOc8+ts60V51CqdO1KKj/ziO7N+OwvZpWP7IbVg8NQVJJiecHD951V/j/8xZh1lUEnH19Ms4t+NAeQ+qyKVg5mLckRGC9vJ69G7sQuqEKZizZgliBpqQGd8KZ8dZNL2wF65Zd+GO22ZieYaTWo5eI95GUJANg5F3ISAEhIAQ+CQIiAD5JCjLGEJACAiBqxJg/AYLALr8zDqVuhprHg5gzYx4nC004P2iInRu+0881dSO++6+C1+7LQyhXDakUu0q01kFhY+sXbq8f2atCngZD0HhMIhExITYEUtviZ5xFipVlqe2DJ1Ht6HQshjTe10INDSgnVmyDFlcPpUJlO7Zi5KcBNTPWQIrPRym4TVS2jhc4mUIY3AJvRDqNTL2EuStW4EHHluGvAQHrB6OdVX9oQLw6WHBCRz4xV9i3y+GO5kB66yluO+xFZjJDFghHsaz5N6J+ye64GTxQr+3mfVDzBQQeoQqQcTsWFpguxIUg3WwTbkX0+fdhqVJbKdPgyXUioutp7TZB4YqtfvJbaTGyfCw8i4EhIAQEAKfGAERIJ8YahlICAgBIXA5AYaC67kMqqIJ3Z1GzJ6dBaPZBF3mYmTHZOP5WRdw5J0teHnjMdTnZeDCuiXIzc1ETNp0dtSNwe4OBmAn0cZndcLRG4WGbqAdLno4yluABkc0olhZXcV/sAGzQPWhrKEW+3ftQW11K37VuAvbIkMYR+KC29WMsxVgjMlFtLc1MmtUAMmJOphVAcQRh4sKdO+FeerDWHXrGtw11YgwC7NiMWLEEhrBIoShCFHXXlV8qImwj4BKCzwdt3z+C7hvbgxibW5WWLdAb3EgRVVxp4tCBcsbjH4YdRU4+Ma7OFVUg+pAOxpLq2DKpBIbmpO6UnPTGI2Mb2FcDNP/apXheTgYo8LT6hLVp3Yj15wcL5RNCAgBISAEPi4CIkA+LrLSrxAQAkLgNyHAzFbdleW4WG9E0oIc+ioCzAAVDTvrZcyKjUVMSy0qNr6JM60NaGFNi6ywPCRGpGAO3kdTbQmKuqYgJNSAcB3T4w5Z/DqTCZ7WLnSVnUERBQjW5iAmKU4TBerpv9lZiYamVhw6Owv3fn427Cq9LT0NAR29K3438tMjcebUUewtLkPayXrMcaQg2mGgl4aygcY7fRcUIAOIiE5CrFbDw4xIK9Ppag4PvjODl/+SWhlDQWkA1YcmBiiGQmMciEydiinTkpAaHkzpq5alqTS/ysGj93VioKUEhYeOMosV/8tKykYmPTjOumYMaAJFCQp2qrrkS7VVGIaH0AYf0hoq8J65eilQGLvCSHw1X63tmBnKByEgBISAEPi4CYgA+bgJS/9CQAgIgasRUAHkDKww9beg82IXdp7NxaLsVGTZQ2BkwDmT0rIiuRWOnBzY6VmIY8C60ZuEjCmzsHztIWyuPoVNhdMQvioXeYk2hHAZkrK1vT1NqDp3FifPtMOX8wA+u2ImMlMjaHx7GJPRj9bzR1n53Iqwx57EI0/MQbKdmbZo8CsBoqOw4NosfPBOLIr++wTKDk5FVV4UIsMiYVWdU6wYGYdi4HvQyqfY4Fy9rO2h6oEo63/cuHh1iuJASxVsoAAwsg9tLZlSDqoPtmcdE+ogbVNDBXidr7cBjUc34J1XehH55N9i/fJoZPdsxkstnTjIdMUGI5kYDfDxZTCYuZyN8S7sx0CxocbSNg6hNhczbMHVxqxabrS7InlPOqb9Dd5G8Ar5KQSEgBAQAp8EAW0l8ScxkIwhBISAEBACVxJQy4H0IT1ofP9FfP/xX2D3uXLUMJ1sZweLE7adx67jRdjam4zMjCzkshifjcZ06sLFWPzgFzG5eTu2PfUMdp09i+Pd3Whvb2e7dlQfeg/vP/9d/OfpCOQ/9AWsnsaq4lZVQ8SJnrZibHnlbRyvMyEuLxc2v5FiR3kNWOhPxZXQy+K1TUVsdAbmGWvQXroX73LZ05kWF1PjeuDqp2elpx99ThVgPojB3i5097LeBsWPUh7DNv+Vd6qOKM8JRYbqo7sfvYNUG/7hPgcw4OJnrY+gcNBTRAx09qLh7CH0+EJgDRlg+250d7PuB6u0+1096O/tQGdXD3p4ndNrQltpI1rrq9FJkeEdmZOqeQK0NFSh4+IeVFKAbTvrR8+ADtRB4gUZ/8uSo0JACAiBj42AeEA+NrTSsRAQAkLgQwhQfOj0AbjCcpH751/B3dOA43vfwA9eHaSxrYrvtaGkLg2f+sKdWLkwGxam4tXiF3RRSMi9DY/8WwJmbvoh9r73HH68PQrpKrSaQdl9DPzwZn8W3/jGWsxNiEZiKK1sPY30hlJs+8UL2Ly5HictGxHX2c7iGA/g/ltSkB3P+hp6L+NKKnDgxTdwkEueNns5/4uHsennrfB0fBW1qeGIuPA89peU4NjpGrR2v4dtfbXoOj0ba+5biHlTWZfEzUbjqRAltJhut6vqDM5tfQkfnD6HU+er0N8B7H/3GfYxAyvWzcGalVNgZx+qiwBdKraUWKTdfhcSz+zD5p/+CNUfMLi9twX150tR4n+JDo2DKE7ksrLeSpz8oJ6B9PXY+o4DTfWL8eS6PORlx8FqnIK8PKDy9Jv4cWkM7rzjViy4E7CGUv8or82Qo+RDvi05LQSEgBAQAteJgAiQ6wRSuhECQkAIfBQCAb8DmVPmIW2SDykJbkQaKzChoRs+M5dD8c/SsAmYkZeJ9DgLn/oPrU/ym2Cxx2Hi7IVIYrG+hNpuNPYw6Fo9zVeTWBSGaHpMsvPTERvw0Mng5/IoM8wh8Zi8+AHELXwQj6maIlxyZY53INxmDLZjgT+jKQLp+fMRkj0X859grRGe8bv7YYqN05aDWW0rsDBrJeavp+dE52OsBj0RpiSkRLJ6ueZJuYo1rwSFij+xRyFx2lIsSF2KeaoPCrAAl1+5AjFITIoc2weXZhlsSUic+iAe/8u5WNnRC4/OTC+NBaH3fgo+j8ryRb+Nug/PIixc+QRn6+V5pullO4ed3hyPEeFxU7DqG99HdhcLJQ6GITYlHVNj9bBSFGlOko/yxUkbISAEhIAQ+MgERIB8ZHTSUAgIASHwuxJQHg0b4mJZ4IObiqGYODdVK5p3qWcKABr2TsY2jMQ00Jj3e5w0tg2wTJiPWZnjPMSnce13ueBRMkZpAlYQtzrSMGNFGg1+FUjOjSf09Jio/pV2oOXOAPgE5C5OxCQa/+wiuPE61YXmlUASzw0Ffquz6px2gtdTjAw3CTYc/ZP3StFjjUxE5gK+Rveh5qgCxNWx0X2ouXkYD2NKw5QFachT44xsag78rP6qOWj9jb4v5d2gwPC6YA4LR+KMFUjk5IIM1Th8je5upF/ZEQJCQAgIgY+bgAiQj5uw9C8EhIAQuCYBZUgHLwja8UNG9GVtRsTH8HFldKv9IaEwruE/fI3WRo2jsksNd6Da8vOoj8HLmB3q8oPKuL/8uuHP1zo3fM2od1WLg8mvLtvY/xXHhi4J3qTGKJg+d3RTzir4d/TBy+6LHahrOE+1Db8H4Y1tJp+EgBAQAkLgkyFAh71sQkAICAEhIASEgBAQAkJACAiBT4bADeUB0dzo6omdegwomxAQAkJACAgBISAEhIAQEALXhcCwB1i9D+9fl44/Qic3jADRM3qypaUFJcyuornGg97yj3BL0kQICAEhIASEgBAQAkJACAiB0QSU6AgJCcGkSZMQGRnJODmteNPoSz6x/RtGgCivx8WLF/EXf/EXiImJgYmVfFUlXPGGfGL/FmQgISAEhIAQEAJCQAgIgT8yAkp4GI1GNDQ0ICwsDM888wzi4uLgdDp/b3b2DSVAFCAF5Pvf/z7S09NZtdb1ewPzR/ZvT25HCAgBISAEhIAQEAJC4CYloARIaWkpvvnNb94QBG4YAaJoKAESHx+PmTNnIjc3F4ODg8xrL3HyN8S/FJmEEBACQkAICAEhIASEwB8cAWVfm81mWK1WGAyGG2L+N5QAUUS8Xq/mEhoYGPi9uoZuiG9HJiEEhIAQEAJCQAgIASEgBH5HAsP2tRIjN8J2wwkQBUXFfSjPh3pJDMiN8M9E5iAEhMAYAipb38gBlU1k5MM1dlSGv8tP/6ZtR7dTnXzYgOONNbqP32RcjhP8O7rh+PsE8GEzGr/hdT469L3cKP/BXue7k+6EgBAQAh+JgPqdeKPZ1DekABmmq4CJABmmIe9CQAjcGARobNNTyxQZ2nR0Qw9K9DTB+RvrGlP0sSo3K3vzCu0qZbHr+KDFMFrMXKP58CkW8lMdqLHGH00d9cPPJB4qwcmIMNCMc21QVgA3wMDVreO3Hx6IjdkHpzxKYF0ubIL3rKdL/0ZYLBvweXm/fHBFppdufPh+5F0ICAEhIARuFAI3tAC5USDJPISAELjJCdAIp81Oo7YVpbt34dDB86h0KlPXA2/iIiyclIalEUXY412FiVnxyInywOfXaTaw3miCpascdce34vWjbWjudXMNrurQyv4SMP+JtSjITUEcs5H4r2bGq4cx7MfZ1YnK3RtQmzAHUdlTMSvCp7VQsmJk0/lRfXAT9u7Zh0pvJExKGQQ4Ty8FUEAHgyUUPnseVi2bjSX5caxATlGkpjNKjagHP7VHt2Hfzh0o80TCqMRKwEtR4wW7GbLt2UD9NYcjbtqdWD0nDblJFnioWEb3NTKvj2WHAkhngtHfDX/rMfz61wdREZiO2beux4J0L8yc9xg2H8scpFMhIASEgBD4bQmIAPlticn1QkAI3GQElHVuoNfDjbqTm7Hx+Wew6WQoUm6djThKhsD5A9hftA0lg+/hZEEB/iIpmXzcbEKBoutH+cGDqCzch1OHC7EjejKS7XbE0msy2N6EhjeeRom/DsXL78bqyTMwPcGnJeO43GhW3g6jyQ236zyOvPYUtmX/Oxauz8ScmWZwkKCAGPpWlF9ETwVgHCxB/dlzeGNnB2BehmV3TcPkkFp0nvw1XisqQNEXn0RX/2KsmZ0IM1WKN+hYGflu9exX77yAlnOleHlbI4/PQO7t87Eg2QczxZgPNPwHStDRVIany7MwKTUSeSkhlGSXz36ky+u+oySg0duG1tId2P3r1/Gf/7UdF/K+in+dfjfmpmpf2xg2130C0qEQEAJCQAh8JAIiQD4SNmkkBITATUOAXgOdwQP3QANObNqCrYcysfjv/wp/8lgBEugB8BRtReGmF/CTzYB9VgAmzbthgM/Vg56mw9j2wnfw9sv90D32JD77tXW4bWIcovwGDLRWoXZpFF575zV8/0g/Bv40GlG3JiGWjhEz+71kxqs9IwKuNnTX70ZJhweHD1cgJbMc3QV5CFNeCIqH4fVUdJYgZd6d+NSUVCw4/Bpqdj4L7+e+jC9/4U7cGluBhl3ZCP3lr/CLN36NrgEdcrPuxoQYZkahpBjuRC1/TSy4HY/mJGPpyTcxWPo0Li58Eo9+5tN4LN+NUOoe+hdg7D2HlspjyCoMR5RleM5qvpzUx76pcbiEzdeL3taLOFlHYRQGpKaEwmpU52QTAkJACAiBG5WACJAb9ZuReQkBIXADEFAxDiZ6FFq59OgQyqrq4Jr0CCbmFiDNZISJhrp/+hqsdsQgL/XH+KUpBG66Eow811lTi/3P/Dtef/kUBh74v/iTP/8UliUZEcu4D78ugNDYVGTf+3d41BSK7qe+i41vUQSkfB2fnmJDup0+FOoBbSkTbWkdDerB+jacf2sDCmvb0Vb/Do5n2nDk4clYHGKARXliRox+NtAzJoMvoz5AoUCRRHlhUPEmESmIWPA41hWdQTuXhP36ZBg2Vt6OB0JtYHfwqLE06moZlYpPUbEivMdBzkcJMb2Rxaz8LBTLfa7b0jlyuPwqE38xSc9jBrg9SglRiCgVxMlrfXGfn7RtbEwfjw+fUGeHr9euvHRubBueHNUfdD54TKlIu+XT+DrnEdq9H5tbuVRshIXWWfDH6HbaEc5vlE7S5qyOD89jzPVjrw12qH7yBoJ/hw5d7bpLLWRPCAgBISAE1GM12YSAEBACQuAaBIIiRKeLgtUWjpYNp9DwWCnaFuYjnua9IcCg54TJSFr1DTweiEaEg2LA0I0B11mcL27DKfsj+JPpM3DXxBBEGxi87mFwuBpNGfjWcKRNycCkeQ78+tRFbNl2Evck5sMY4YCL8RbKhA9QPJiMNWgcrMCJohl4+PZoJFFAbDlZjGOFbZi9IBbWEJ0WLB60p/mT0ed+P2M+VHAHtwAD11WAtleJBnMo0pNikTqRJ9o7Ud/gx2AWpxPKz6M9KaoPBqGrPlQvgeE+VWC6l/PSRI6Z928A9QvH08NgpOgxcnxllPs9XP7Efb2J4kf1wP4YQOJVa73Y1kCRxlVel6RCQAXpc45KLBmMbMPL2M6n7mOImd7I8Rg9r86pQQLqnE9H340N9nAbQkLsMAQ1kLoguHFonRrPrPoMCgTFgzdHscjvgvM3qnkHOyUnLoNTN2Cg8NR6GBrHy7gedT9qU8qJy+gMRgsFmlrypg4F+/T4/JyTEnDBS+WnEBACQkAIXElABMiVTOSIEBACQmCIgDJYaZD6w2AxTcGyGRNQ+PJLeO4XTnQ1zEFq5gosmzkRMzMjYQiLRq7fDc0JwPiOnjPbUUiPCebNRUZGFj0MPgx6lBmuZIXaaNjSkLVmJSMhZwbiXqvBaf1x1N/LeAp9JIO+eQkv1NEY7z1P78uBwziWejv+8QEXwqJfw5Zv78Gp7adQN2MpQkNDYLzkvhiy6ofH0QZTJjWPUziwT5fbAxe9GrS8YbGotOfBay6pgeC1yvugDGk1F53yhjAQnrWstFfNoaNopGiwFcxBht8Lm7EOZ/YdxYEt5RiMNMOedycmhrphuvgGjrRFoleXgTmLZ+CWhakwdlXh+IbNKG3qRRufg2mB8ikrsXDOFBTYK1BxeBN2VvtQ3x2F/AVzsGj5VERxrNqdz6PofBmOtZrYxghfzAzMnZmPtQvoedIEkvIEXdoCFE8mix8ddWdx4p2tKO7yosOllmolw5o2Bw8vn4h0SyWKTp7Cu7tq4TMFEJW/FLF2roM79T7K+wIY8IciKnMa5t26CtMoLo3qGzRbMNBWh8o9r+BoVT8qugCrPRamlHm4d0kmctMcGOQ4V3hvLk1N9oSAEBACNzUBESA39dcvNy8EhMBvQiAQ4NNzUwwmzZiL1V+qRfmmd/DTf34HWOnH3/d0wuJOhTUqDXFcOmWmQa/rccJdUYtWCg44bHz6boGLD8iHNEVwSPWBlr8/NILGawwS0IDzncySxWxTfbT62RU3hlkbPWguamAWrU4kLJ2MsBwzckqO4z7sRENLMYpb5yORT/9j9cp7MFZ0aF3wh1pOpcSDKTCIgfYaFFc2oqwYiJ6XgIwUfdCDMdpyH26o3tVSJMZ3uNprUV92CkUmvxZjUfTeNtQnJyNn5mykMihdBdx3t53GgR/8CBtVu/VWfC4zDPFlL2F/jR97z07Ew9/6G6RO45Ipby+aS3dh5/Pb8V6Pujgec78yHbmTKSBM7OfiQex4fjO2VNyJv/rpZMzwuIGGCzh98AAOnqnC6X49LIYG7Dx5Hp/9kgn5eQVaLIzymIzZeN+e/mbUFO3COz97GWW2GHisTegcSMQFcxcyokMQkd0CZ/sZbH/5WRxo4Nd1dz9uSaMoPMMMYE49yg8dQV/+I/gKvVyx8+OQwCVv/k4mECg9jiN796OwhkLJ3QqP24Qj/P4yEh5FcmI0hYqKqZFNCAgBISAExiMgAmQ8KnJMCAgBITCKgFoI5deboZt2Dx6Ji0BMnB6P//MuYMf38dSOLry75s8x+76/wVeWhWFiAg12zXMxtjaGcjKMa5IGomC3xSLe1g40NqDF48EAhQTjqTkqBUigARWVg6ganIDlq1IREWGBOToes5YA+6tO4c3d3cgNi0ScSr6lAj449uWb303h4RrAwcAAAEAASURBVBzEYHMFWvb+HBuPHMEuzMHEiGxMSzbBYeX9sa3ydlyxqaVFYXGo2PYUnlavkQvi8MB/fBs5XHKkY/yH15OLuWsfRNQWCyK+uQXvvvMP2H3PP+GO+7bj2xEb8Mw//xuOnKnBvtNmPJ6fgzv+5u/gSMuC71ubULHiS/jXR2diRjY9OZiMnAe/jUfbsrB01gLMXj8fse0VKHzh37BZ9xDyPjMfX5raTzgn8PI/fgOF+ybj1QUz8XAexZ+JjDnd4U3P+JWGU0ex6/XdOHH7f+Gp+/MwK6cBp/a/h/+4/1v42vcNsP3jfVh15xfxnXgHfvH3bzOV7w9wYfUXMf+br+DPqKwaNnwbb/39T/DBKzmIz30Sa5Ij0Fv4FnZv3orDk/4R9z+ajIKMKlws2Y1n73gKb+1bhsSsyViYojxc4wEdnp28CwEhIARuXgIiQG7e717uXAgIgd+KgAFmeySs5oWYuz4ZG7Meg/vc/+L55zZj0+YP6LWwIHzwHnx23XTkcZlOgE/t1aqoYKCDkjBX2RgjYeQyK3MogzDcjCHhUidLUHpwvRZzTVWdxMV2PmVPnY0vxjgQbzHBv7wAc5z3YMK/NmD75j14YmEIJqQnIJQxFGMVCGMoeKT58Ct4xX0YhaZmdJ19De8em4Cln38IDz6wHJPCzLCqOI9x1YfqjtJpsAWpt3wRq25bjRUTvbDS41Hy6w/QreujMNOcJFymxnontlCERdpg8fcjfu4Xcff6u3HXLXFIDqQiiquarIM+OOnMAO/QGpGD2Xm5aFy2Ef9aX4aiHg9iPSGYZGiCy3MOjbaZSImZirywbrgbz6D4QiP2lr6F+qrTaCl0cdAq7N/QjuMogm1lEe7KYn0Vo42xKIo0DX96knRdZ1BXdggn2pMxdU0uEtOTEBkZialZXfjzz2zFj48W4oOy5UiZxuD8KBvMnmYk3PI1LFx7N26bFI/0cD1i505G4+cjcOx8FU6dceOW8Gq0dpTiyJZjOFjxIgKlkTgS04qWxnPYypEHth/H/aumIJASoWnBq37vCoNsQkAICIGblIAIkJv0i5fbFgJC4DcloOIgnCyw14XTZ3oQHRWLzNxbkD6pAIHZ6YidsxrT9h3C9qe/hx+cdiMlJwaOgnBYaVxPsJ5BSWsX3P19DIBWIeu0i/kaeS6uvAtddWhrqUbFYCwwawKyTBZE0oj26RnE7WrAmZ27+bT9EPYkdiHvv0oZt8Ggd2sjGsvaUF9bCdQ+h2OVUxGdmYw5Fi+GYsBHbk6NZQ6PR3xiGlKiE5E+/RbM+FQ8ps7Lx7TpybC7WLlDEyAjTcbuUJhQZyA8fRamL70X6ws8sDMOZE56Bho9LtYEYS0OBo7rObAKB1dB5jpfHxzTl2D61OkoSGtEe1eoVhQwjH2peBPFwO8LQ9zUOZh773rM+/fN+I8Ny7haLQJpjlaUbHobrrlfQ3JOBqJ7zuNi03GUdRgQxYKNWblxiKPHRq+bgMefXolHjfw8gcKHS99UEUQt4J03raN4C1QfRVPxLpw2rsb9SeEwcd5OZzgc0RMx/7Y52FzOuJq6DizuSsR0uk4C7m5E5s5G1pQC5Ia7OE8/QvKykL1oNcJ2teDIoTr0JdehtaUeZzsmI3tSAtP+OhBjjkds3EwUzHsCnpAM5MYHv2MRH2P/KcknISAEhMAwAREgwyTkXQgIASFwBQGakCrLld7NTExNOLG3BBkz8pGQFQOjkxmU4gowKzUHMbERsB16A7pDJ3GhizEHjkzETZyBHMf7eP9cGVrbpqHDl8tcTW5mVqJZy251LG6op/Hua65CU0UhDthnImLaBNbTCIGZ5538E3BW4nB5B5pb21nkrwivvH2Qljvb+5j1yepB8gwTak+dxJnydqRO6Me8KQb2S2/LkOXLXExaJqfo6Wux7uF1WJ7Rx9HVDIKxIrpBF3xKYIwooisAaGqBCHj/nNEAa26wknuAhUrs2dkMlmcmK+Vp6G1As5uxLPQYBAUG4yTcA3C6nFrgvcqgpaakfmpT4wSVT8gdlY7w3HlYOXU33nnnEOrnJqAiNYCjh+MwaX044lNYWb2NQowizkUPS8rih7Dy9jlYl0xxwD5Uli0dK6GbLJ1w9jfA7XZqWanUXahxAi7+ZLS9l5Xg+528SZWpiyLJp5ZqRUSxXTTi7UbYbOynU6kWHmcfbs7bxexaTI4FXVgoDOERCHd1odXVD397D1ydPTBMnYislZ/FQwsSMdXhhpPXqw70FIgqFsXPTFiyCQEhIASEwPgERICMz0WOCgEhIARGCChzWZUKN1Ywm5LVCttsZr4K4dIpzQiORFLMBKxavRhH+qJgobFu8sXCbl+AuYtzMf+HP8OBY0l4Zd4MrM2iER1Kq5a2qUpT6+7rQPmJCyg61s5sTzNxxyOLEBETyjSuNLr7WtBVfAAXmlOw9tu/xLq1eUjSDHfVXMfA9xpcPPgC/vbx/8HODXvg8Jlx/8SFcDAl75UbDWwqAz1fSoAEJxDsZ7yrg+2HxMJQZ1pGrKE++MalTmxJ8eHrrkPLrufwmvse5C+MQI5WFTG4pGs4i9aY+Yyyy32+CMTHT8W69Yvw/pkDXE5Wj45Ft6J/5gNYY3Ygmaly/VyipqcoCzH14ez5ZjRN6UV/Qoi2DMxIYahqj3j6KIoozFSwvda9+sFJ6hLjYJ+QgbATHag8147uSaHwOsycNpeC9VGYeBORmRyK+FjeS736UpQwVKKGL3ahXu6+AQz0UHDERWLmxHSEOAboSXFC39/GuI8WdEyKhjtC1V2h50fnpt5RrJnZi7VSZBMCQkAICIHxCaj/iWQTAkJACAiBaxJQBqlaQHUBr3/9h3j5lb04w7gNF9PYhjBrUxuN8P179+GoNwNTQyMxgXUrQmNSMOdTn8fKdbHofP15PP/jN3Gwoxd9IWbWq2CsQl8r6rd8B6++/F081/coFqx6GPdPCkM0Ayx0xh50tpThgxdfREvsfEyfMQ+TohyIdDjgUK9wvpKmMqPUPVh/B7CgegdOnDyM/a16uOlZMfMpvJFz0+pbcNYGxpWoooJ6FqzQKdHElV+aoX7Ve1ZLpVT9kaE+uHTJyPYqViXYL9/N9NS4qtFdsQXPvdqAJi7BikvncRrfBtbr0Nqq69nORFcCd4N9sP6HmpcSMQGKOn04xdrcFZiRp0PTGxtRXOFE1poM2B0h0DMg329LQ2j6nciPM6Ls5/8PO3a8h231QL/PwPonZairPYOd29vp/QBCbDbtPrV6JCbWH0nMRkTKNMSd2I3Nv3gZxzub0W61ob+9Fyd3/gTH+5IwKTwK2RQPalNMVM0Qvbpvtjdx7pV7jmL/a6+jOTYbqxaEIzanACkZS1Dg3YqdP/su3j9VgqJeZjozMq+x7iQK95fiQkkf56F1KT+EgBAQAkJgHALiARkHihwSAkJACIwlwMVDNEY9CXPw6W90MGj7IF7/1xMUC1y+o+9CQ10LtrU/ia99/Q6snJIIO4vW+UMY4zCZsQdfj8G0uTtQuO0ZvPFsOc7ySXoUvRDOzhbUv7MD3se/hf/3jduwNCsHmWEeGsCMNdn2Nva9+x5efLUJHfM2wZwQBmdXDm6fxaVfqmCergt1Fy4yu9NmHD0PVHUXo3FTI346wYGGW+9DrvMsukteQeG5CzikbmTvS3gB9SifmYlb75yN+BAGvau4j7E3OfJJeQAaTu7A0V2v41R5KQrrmKDrwEZsMragbYcPFlZm97FCvHGgDG2Vp/CjqtvwTEobXGeP48UfbsThE3U4Ub4RMyazrGBHANWHt2HHPuB0zEZ44i0wti/GQ0vTEMnaKH4DYzPi5+D+5ZO4xCsDbUnTsWqCHWFmLk+jQIHeDnvKTNz6+c+gquIvse/VH+DpzkqcSTAgPNAMT1Iq7LGRaPofpvXdxXEbNiLm7Qy4mubhrgWpyF10P558ygnj338H//vTHpzbkQIrv69TJZ/F43/G72sqvy9fJ9Mf8/ZNsWg79mvs8l9AfyGXYNGbU7r7BNpsX8YX/upeLM+0IjwkBNnL7mIaZCc6vvQTbP+VGXVn8jAtrI+ZwHrgm8Q4mRk2FjTU5MwIU9kRAkJACAiBSwREgFxiIXtCQAgIgcsIKGOfh1gtW2/kUqv8pZiUy6U+ncWo+MwvcCzWxriAQdjTbsHM+9Zj7dIpSIuzMt7AAz3jDQIMtM6cvQJJ0XZEmRrQvu8k9uztZV0QLwuEJ8GYch8+teZerJiVhaTBQS02hD4MdNY0oq3GhZT1dyGl5yzqawpQnpUZTO+rJqT3wdVbi7qzhWibsAb5k82YMdAKQ80JlLeug6OrBg1nDuFoWx5uX8fCf95a1Jw+AqMtDLesG47D4H2pextv43Fnx/9n7zsA46rOdL/pRTMa9V5dJfci2cYd2xhj00JPICGF7KZtssm2vE1eNrvv7cvb8nYTNpuekJAAIdQAphkXwL03WW6SLcvqstrMaPrM+/47M/JIlsEEU4zPAWtm7j33lO+ce87fTzNO7N2M7QOTMHX1jZgZ8cLf8CzWHaarOWlreVRnMEPvrMatH5uNqQUWhA934dRmB0pvvgnp54I8D+UwTrVm4OBWD7JW3IDlBjfCXXt4AOEsECKaLBHaqJyInomJsxcywlQa2orGo5Klm8ggaf4pdCY3kugvrbkWK+/+Czi3HMLuEy9jW10MbTum4tb/crH/Rux5NADbxBtw/ZRe6Dv34UDrFCwfLMDY8ZMxj+13N7Rhc2Md9uxcD2M5DxtcfDtWLZ7MczvsPDyyJ86M6XnAIHE6EmxE1wHRHNFgLf96LF29DMvmj0eexPilqsVVPhGTltyMm7/ai5wTrTiy9Qiagnn0OZmJT/2EIZXLyIC4/Ryn0cBV1xQCCgGFgEJAMSBqDigEFAIKgbdEgNqPmJ02/eW4bkWZRjSTGsZ3d94Xp6BJumrnPdD/wEjTJ1+AzIVQ1pLEGZnaEFPxNMx64IeY/jm5JuZcJLxpCiUchZ5naOjpDE5jJHmCzst5mPeJb2LO3XSWFiE6c2tmQRJtiiZUGvsQyULhpJvxlV+uxpdSNBniA6GnrZMOnwA+eTe+yDqkGq0M3hM/EGmjTp5JNFHujkziT1Gx+G78JbUHfzFUBnNJGWyBxjhIu+QeL8do9mUSzUzJHPzniq9qjJTUKU72bDKiN38hER6XVzXne5pkMb/Q8zr2nKc8IjLlHiydJHXE77EJvCe/BRPBphgLPv1tXHM/MeXFOIq8zQrEtGzZL27V6pD2CF7yj12Fj0eGZJUswB3/zFPKpTApVDqfHC8/Qx2nsV8yLqGzKP3kL3H97Tfh89ewWTJ+MkaCG/1GtMS6wkEbXAVzcdO3ZmONVmC8NVK3XszNvAwTLB1XSSGgEFAIKARGRUAxIKPCoi4qBBQCCoGRCJDIZvSkJEFvoolQ/IdG0fJ7dIgAHvmkTvOdMIPBo+L0bzIDf8dIhUfjhSauMlIT/SRMklnIe43aFyZIfDeExJUkDuU6GOgIL7kkCQEdZ2ok1hQdEHguCd2t4zeZK866sAwJN5u4+lYfep6cbmBI4PNljJY70UaWqLVNIlJJu9lWrdmsSNokbYtfkDLk4ihYUZtilh1J7o3SQGFcjDwDJc7cxTPEoYkzWTqJsSvVSE8FT62cxD3ib+Z9aW0SCbI1WqQqjZnRsOM9DqmR+UwWBhpgZCwDTbDEX0bKigxrFEsZViazMJskifg1fDzj19VfhYBCQCGgEDiPwEeCAdE2m/N9Ut8UAgoBhcB7gECUUZPOFxsZ9VhzErFCFY9MQpRK+NeR15O/+cz5p5iX0vbR8p4vO0EYj5YpWebFPofVdbFMJM9TO3vxbCPuJLQ25zsz4n7qT/Y5NR9NrZLwnu9nav5RcBGqP1nGqFjE69CYgtQB057jg/xff/pN1B3fjp+/+hq2HAaODPwGwWgXLN6VWF2TiwKXEaL8EE1Lsipp1QVlpjb1EjFOfUR9VwgoBBQC7xSB0dfKd1rKB5P/imdANNU4I5aopBBQCCgEFAIKgUtCgBqS+Mnv1HKEe+BtasT2OgfKbrwFlYE2BOnU39C7gjZYZthtFgQkWtcwbumSalGZFAIKAYXAe4ZAhEIV+XelpiuachfOLxAIoLu7W5M6yv4gmneVFAIKAYWAQkAhcCkI6LLmoOSWWXh0dYRaDfFpoaZDQg7T/MwU7EVLm9pXLgVHlUchoBB47xFI0rli+WNlcA47Q49fqemKZUAEfLPZjMOHD+P++z+FbsZ17+/rulLHQbVbIaAQUAgoBD4QBLLBeMAolgMitURJlhwS6e5Al5uhulRSCCgEFAIfMgQKCgrxne/8T9x7772az9uV6IpwxTIgMhfEIjfIkIgNDY34u7/9GsaOrYDfH1Cq8g/Zi6KaoxBQCCgEPrwIxB3VRfdxPom3R9x/JNXv4/x99U0hoBBQCLy/CMgKJW4HYvnzi1/8Gu3tHe9vAy5zbVc0AyJYJB1wblxzPebOnQ2Px6sN0GXGSRWnEFAIKAQUAgoBhYBCQCGgEPhAEBAth4HmoV6vF3v37meEPsbwo03Wlaj9EACveAYkOQuCoaCm/QgEglp4yuR19akQUAgoBBQCCgGFgEJAIaAQuJIREA2IQdOABBEKhYfpbK/Efn1kGBAxxxJOUBx0klqRK3FAVJsVAgqBKxsBTRpFSdWQQY+sS+yS/BMH58T/wzuZyD9ckiVPxNczWdcuNQ2Vkah3tOfOtzFZ8FBrmT3Zxvh6Otrzcm30MhLPSoPZJ/mn9VkrROo4f5/f3oeUMK9i1dq+EK/+fahXVaEQUAgoBC4zAlxP43Tu+7N6XubWX1DcR4YBuaBn6oJCQCGgEHi/EeCp2SaLhWpyHiaY2CNikRAYxRWhmB4WnnQR4UGA8RPOE40TIl1v5KF/JliNIzYWHoAXDoYQ4kEU0bdgKJLdlM3JyPp1EUrHGJ4xnMpXJDJJHoPZqp1cLod1C58gSXgGLcmFWARBSthCLGDoeuJ28sNg5iGFDIGuJ4uRrEbHk8Nj0QhCQUaU4unmcuq64HC+Dt5n24K8H0leTBb4HnzGeDCikSfN83/WS6kh+zPsPMH3oE5VpEJAIaAQeG8QSC7SmijnvanifSxVMSDvI9iqKoWAQuAjjACJb73Ri5Pbd6OxsQOt/jhZbiqbiyk5wARbJ3ZEJ6OywIlCh5ysTaKYGgE9iXhzfxPOnqjHuroejZjXSHqeZK7XZ6Nq2TRMKs9Bmj/IwwzPb0DDkCQxLydzB70etG5+Df15E+EqrUCZJXyegUjkCfnc6Nj1KuqbetAaMMEswZ/IcAhjJMS53sywjuljMW96OarLnAgExc44tTbhKKLortuB/Yfq0RKywcS+I8aDBGMu2HMrUDOnFIaWAzhR34QmvxkWOZidRysGo05klozn/XLk23iKu3Biw8pOrefdfOeR5jzF3DTYgNMnTmJfkxHOCfMwo8yGbDuZuveq2nfTZPWsQkAhoBC4ihBQDMhVNNiqqwoBhcB7hQCpaEr+fX0nsfkPP8Ezv96DN/MykR1yw7L8O/hchQ+hjIN4LO2v8ZlrM1DklKO1yXzow/DwHCPf4c3Y89rj+PpPm4BsE/INEbg7rRhECT77sy/gbsd8jDVYkGGNJhiU4f0gPU1tA6MC+rqx56d/gbqlP8TMVWRACskUsZ4kna/T6alR8aNz/2vY9PQz+Nne1HIKkId2+HlpIONz+N//sgZ5mdVwWvTkEejomMyq8R9R9DXV4/Uffhc/rk/e4Kd1Da69dyWKJ+fCdHIPNv/qQTy4O+U+rsXtf3U3KmeWIC/NHGdAUm9flu/SQDJrvh60H3sTbz79I3xtbQ2WfW0a/neOHbkO9iTMPPxfJYWAQkAhoBD4YBBQDMgHg7uqVSGgEPioICDSdNoZBfq7sfuR3+ORp9JQ9vX/xPo/W4QCagXObfgdNr76BL58uhwVtwWocRDKVyKX+PjMMWx4+Ck88r0tsH3mPvz3gVtQazUim4ZNntbjOPnH/8TvH/o7/O2ub+H2667DJ+fx4CnzaLQzJf7Rc/B6tmPngTB2684gs4zMRH4W0sTOShIZkSjNnyxpLky+9x9RtfIm3LPvRfzjv21D76Jv4Rv3LsLSjJNo2fgwvvQfv8S3f8y2DwJf/lg1XDajdkifpgkRTQoZmbJr78bfFeXjrjcext88ehKtc7+Ff7p3Oa6dEIPFykau/DyqZ9bilh1P4t8fOoGX8u7Fv33iGty5MA8mswl6sUu77EwAB0NPzcpgG/ynXsLvfr0Jj/y+G+MXu2AVpchlry8OrfqrEFAIKAQUAu8MAcWAvDO8VG6FgEJAITAMAeoYqMnop1/Dfhw6cgLuBfdg6pwlqMrJoM9HDBmLb4TdaUH21u142WJCIBSlv4cF/R2tOPzsj/Ha2o3YMPt+/PXylVhUkEftB2Bmmen2SXDc/hUEjY/h+794CH8M+FEx7k5ck69HpoEmXGzFED1Nojvc1YOOTa/ieYaG73plJ6rnjEHDdYswiQyIfsjmiMyD3gCLMw2miAtZ6fThoI9KzJIOlysLORUTgfm345ZN6xFb+wpenzIG0xZMxOJiHdJZp5iMJZPRmgZ7cT5yKguQrjuKbrMT6ZnU+rio7ZH6zOkwZWVodQjPVVRSidziUmSmy/lNcU1Osqy4s/rQL34Z4QBPpoclpqQR95N3mCkWDVMd5IK5cD5WrvQgFjiKx1ovYrwm+YeVfL7cIWd+6bN0m23QErmY8ygkK1afCgGFgEJAIfBOEFAMyDtBS+VVCCgEFAKjIkCnaxovhej0HPD6EQn66G6eDjN9JUyFVRhHjUBe8Ri4oiT6bSSGDQGeWXQS2367EQd6FuGOLy/GmrkVKCTxHKMjRpB16MwOOMfPwcJlDdi17SX8x6ZNeGX+HFQtKUJujhmRJFNButhg7kJnTwv2b9Fj9cpK1J04iC0HJmNG/XSMm5ABuyhIhtpNR2xxUE84mQuhLY7jEYYyD+psMORXYV51NZobduCh1rM42BzB7FwdMugakqxSKHDNyZ3MTdSeBgtDQ5rIyIRCPEE8RId5jVYPQcc6gnSgF9o9225lvw0Ih0O8nyD05Qa1KTr6wZz3v2d7iFuEdmPx22Sg6N8i2os44S/XpQ8jmBhhJMhcGdgmHRkQo20Saq/rxqD3OF75eZQs3YVJ2qPl127xeZYrvjlSmVHTHAk2ccZLxz6KIVpM85Xh54XFqSsKAYWAQkAhcIkIKAbkEoFS2RQCCgGFwGgIaERpjI7YxlKUZTnR9MTz2DPZjLqZy1FsTUe+U49IRils6UW4jpGwhMiNhbvh9xzCvuPAkdkzcXdZCSY5KbkXwl6Ic6mIRLhI89NKc5E7YSyw5Sz2bqxD/4wMxPKszMD8GknMD99RtHadxMHB6bh1VS5cWbvw4O+P48CsNtxWkQ6bnSWmqkz4Mx7Okc9KSvwWNkWiWjkdabA5eN0bgG+AV6WqkSmpCRAuQSP+yUSYzDCbyYBEiQq1MkaTkbiQcJfqJR//13rH35LEcT4aZh19nXD7yXTIfT6nt6QhO93MZ40I+b0Y9PTDE2IZwhwwYpjeZEOGywqLkeoiKVdri55+H30YGPTDHRAzsQh0Jj+6Iia46CSfqFKrV2N6eC1Is7n+wQBCbK9ohmKmNGSl8bCvaBAd/fQjYdkmJzU5zBv1eOCPmWDLcMBuY9u0fseLU38VAgoBhYBC4J0hoBiQd4aXyq0QUAgoBIYjQOI0FrXCaq3EioWT8Ildj+LRJx5C/8ktyJh2B/7qjmmYWGInsW2CScTwtEfStffAt+sAXuLPtJJCODMy6CweLzaVUNbpDNAV5iI9rxBVOIpAdyfOUlNRRYLbQrpbYxzIiLS/eRgn3qxDaMH9qFgew/yAAa/+fiPaGg6jwVcJs80KpxDR8Sou/MuyNJk+mZ4wtTenWzvQTlOu0pmZKKD5FSPuanT+hQ/Grwh5H+VzPq8bAwN+TQOiMSCeQXgGGYaYnEVqv+Sp+DkiEfQ0HsbOP/wXHt3ejbODUViypyK9agm+9+cLUFWRibP1u7HxV/+MdW1ZaKF2yWwphTmvFl//1hrMG5MDM8MUS9sjZFSaXvktNryxDY8eDsJqItR5aQi2HYDBugppUme8ufzCgAG9ndj/9M/w8HMbcMSXBXtaNgaLl+MfbrEhP9aA7/3HdvRG/Ci77c9RSa2VfsMf8FrTGNz+4KexsnYcygLkiISzUkkhoBBQCCgE3jECigF5x5CpBxQCCgGFwAgERAhvSodz1o347JdCKHrpcfz7Uw3Aa32IHs/BxNnXYvK1d2DFmBBNmUgui5mSx6sVIlJ+Pc17EvzE8IJJ4MaM2UhPy0EFunGws51hb4PwkFuhQRO1DGL61YfGo240N9npXF4JR54RFZn5qGFEqw2n9uOVw6uRPd2ArIwQ/BEyP6PQzGLiZLTYYQ+dQe+Rl/Hc3jo83VyO2iX5qC7W0/GdbZY+jvKscEGRmAENr/wCP259EU/a4yZXmpYh7Ian8zBOdWXApTnfCxMgzAg5MZpedezbiD1vvIaDmXfg5gfSUJDVhro92/Dk957A83On0RemA20HX8b3H29A8ZfvwyfyT6Gnbjf+5fEmTFm9FOWZeahMNyHY146unX/Eb3++DvuLp+KGbyzFuEEPena+hF11Hmwp0iFXkGUn9Iwm5j5zHHUv/QQ7AnNR+6lluCu3C21Nu/H095/EK2X3ombuAtx8Vyue/tc/4sl//AWm3zQPtdfcjqrcs5hIb/bsIU5m+HCpXwoBhYBCQCFwaQgoBuTScFK5FAIKAYXAWyBAspqmQ8in38FKI3IraxiKth6BxvX4xe+24ZV1XVjUbUX//Cr6epSgQjQhJMAlDdH0F3AgiQtRmkOZ7PQoYV4eVmjic3rhBmgypAsMINa6FYc6LThdNA9/PTGLDuoGOOZNxsKvTcC+JxrxxLP7MS9vCsbkZiRsmLRqE3/IPNDHobNuE9Y/140O2xl0734OT+yegCX33Y677qzFlAwDI0ixf2ReLpbEDM1RNgFV0ydhQjY1EmxejNobg78N3Y296HH7mSOZWA7P6EDsLE4f3YEXH3oGraunIz/LrPmPhANuWou9iV9tOI7JGZmYWL0YX/2/SzFh1VLMLziAI+ujeOnx36GpJYwBrx7GnAF0nTuAzc/8HpuNd2LRmhV44I6pyPN54J4SRl5WC+o3SagASWR9jD3oPXcY677/NPYvr8Ki9Cw6xfPQRT+1K/4D+NXmm5A1Ywo+u2o2Gl/ai6b+mZg2bwVuu2UmXO4mlOZlw0FbsPDo3Fiyk+pTIaAQUAgoBN4CAcWAvAU46pZCQCGgEHh7BIQw5yF+UR8GusOwWUtQPH0CPlkxBYH9epz1GvHDF7Zjx39vx5uH/xfKSm9CYSGdqh20a2LqpaO2ODqLCZYQ6fJviNQnJa8LDyIQ8KJfYmO5clBEUy6HOEbztPVIXz+633gO9WfKsSezEAP7DuMo/S7E9yHgKIW19TBaH3kOx2/Jw2zqADJiPOVjqPD4V2FA2t/4Of7rDWkNYJtYi6Kaa3DLrUtw/eJxcPrpTC5e5SnPxXMm/9Jngv4WRdOuw6q7VmHlOJpgCX8hPiD9B9G4tQfHTxzFKXHw0JIUFGR0qnp0eTqwoy2IyLN/j7/7ZfyuPascpTOmIzvSjZhtCiZcMx3ls3l44qnTONFwBke7g7Axq5xuriNohlgP+nsP4vXNPuQ+sAizqiYij/4aQTrW2ydVoKBhOopeCYHsGrElAxJugdd7DLu6gY5X/g++93i8XhqcoZpRvxx2Nwyes8ScJ6d7m5E/fyWmzZqLObkMDZBXqfUtLB1USSGgEFAIKAT+ZAQUA/InQ6ceVAgoBBQCJLTpNG4w+DHoa8b6V1pQPb0KkyYXA/ZsmGo/hW9MW4ZVazbgD9/9Oda+vgn7e2pRMTMPjto5uA1v4LWWFvT2nEMgmglzXEyfgJUEM30Vom3H0Hy6Hq/QC2R2RRGKGFGLVlyI6r3ULJzCM2sb0dzeiYC5Ht/9JzI1IpnXiWN3L9zlpNKb9mBPw21YMJMhgcWxPCWJOZSYgFXf/yN8876FWFjG6F1RmoPpjLDaLLDSv+LSBP1C3DORYYr/J7/lSvK3fEsk4T94BkisrR/ergHox92Im/7n1/CJWTnIM4U0R3TRoNAmDHaGLfYNnkHrqS149MGt2H7qDM3I3JCzD53CA0jjPIw+1jqAPkMuMgv0SHORGSSjobVbGKF4SC5mTqQ+D0Lt1JqgEgu++2/4yZIJGGvzac+I80pEZ4XD5cHA2WY5W5KJbZV+cZzj/WO1ybLUp0JAIaAQUAj8SQgoBuRPgk09pBBQCCgEUhAQE6XAINx79mF/aT6jM5VhnPh5MJRuetoEzJlCcfstE7Dzv33oC/vow1GNEuds1M4CTu55EZvqxmHqvAlYnEPSmY7gGm0toWdJ+J6rP4WGrQyXNXEN5twwC1lZDo0wNoTOwd9ajxc2zcCy/3cdvjh7DDL9Qc3UKEoGwjx4AmcPvYxvf+c1PPfMHtw0qRIz5uXEtRMktONEddw53GjnOSCZ2cjJFQdy4YLioXojI4n3lC7HiXFhMBLkONsapWYgqpUdJ/y174kykk72GnMhBH3QS4f3HpwKWBlsKxOZGXkoSOPhjBHqKugTY9CFoO/fj81/fAkP/rQBRffciy9/phe9B7fgF3uaYRHnfzIqMQnzG3QjoGtHZxcw6KaJWmGYPA7vS9PIiTCr1l9pfkzCANN0rRWnMODLgMPBerPJlETJrImGhM+YLCH0Sxv5nJwkrz2n9ZRlab/UH4WAQkAhoBB4NwgMk7e9m4LUswoBhYBC4OpEQMT1DDXLU88t0bNY/+QGvPz6EbQw8pSBoZjMhiAG/TQhOtePo7llmMgQs8UhOnZnlGDB176ARcuBN57dhNe31qHRaEYszQZHWhqMgT6c2/MKNmzcih3GW3HDzXfipuosZNgkTG0QA11NqNvZAstneTjhgmVYVjsdtTUzUUOuprZmBmoXrcCCZXfgtvnA2J3bcbipHUe9FhgYFtdssfC0cmo4qGEwihO8+JWQ8mYsK4SCQZofxSNXXXQ8hTBnyF0Lw9eaGSLXzyeDDJVltVphs9ChXUyj5D5/a3XQAb2lf5B+JGFYzQa6r9CcLGcWioumYGnzDtS//iq2NHajyc/Quib6gESOYw/7Vv/GQTTt3YeX9mdizJIaLFk5FbOmFiOTDbOYmdfMML9OFyx5FSixnMPpTRuwe98RnAo6GA7YApsvwFDCbriln/xtZt8N6RVwFMzGzSyjbcur2Fx3Gsc8bA/HyWRuRH19Mw4d8sJiYUhhngDfPzCIUCDAdpExIvcho62SQkAhoBBQCLw7BJQG5N3hp55WCCgEFAIiXhceBGGJyPTidhzjWRIv+NpRRmxs+k4c33sQr+4twJp75qOmIAcFQZ49QY1D9Q0fx2pvOkI/eApHn/w1HratwkwS1VkszNN+Gk0v/AgbwiWYeP9dWDPvGtTkUMOh96D16B7sfuk5/ObXx+FZNQcNp3uQw7i8Y/LJYGhipSB6u3tw8oRb06bYsQ2PvfIC3MYo7qoZj3z/YfQ3bcOBA01oaW9DX8NubN9ih6E3AxOrCuDk+RqifRk9iQ4gBndzPQ5v3YhDmw/heHM3WqSMzTx8sS8LY8dlQ99zEh1Ht2Df7mY0t3Wi17ceW0r8KDRUoXJsHly5MzCptgM33bMev3nk7/GTzDAap1RgdmYXBsPncKK7BjOMPDBRL/qgXpzZuwGvdHrRsbOZcb8A95HN2FQYgH6mA7njr8GK206j+d//E78PNlLzcRvmZ/hh8ezH/p2n0NSZgcCBTTgwYQHSp1aiYMJcfOyvZ+N3j/8rfvJoAGebZ2JhjpfYNuPEmRwY6WeTpzuCho4wDnpep+N5FLPJME2tpJmcSUzjRkdGXVUIKAQUAgqBS0NAMSCXhpPKpRBQCCgELoKAiMVJkTIMr2XcCvzNz+lUPnAGP7j9a/hNsQs8CQP+7AWYft0n8fWPT0dVmRNBRlGSMz6iyMf01feiJC8Lm59/BP/wze/iOWoTdDqWoc9DtG8xPvWre/CxhdOoNWF0KTp7x3R9jOr0Btb/6lk08uyR4FPfwM+D/4ZW3wJ8YyUl+RJdy+BDWx0J9h/9FE825yFWbodp/UPY4fNBH/0zzD39GA7t+AMePF6KUlcxTHU/xw+On8Ke65fhO/+D/ilkgnRDx56P6LZ0l6ZWXQc344lfPojftZfDlVGMsmMP4SeNLGP59fj6X8yBac/LeOmhB/GDxhKUUbNT3vsMHv5lG855P4avfDEDTmow8mfMxOL7/xI95x7F80//EL95PoaHBopgzZ2FL/+K4Yur58PuaMfyn/4Sm/71BJ7wFyI/IwJXbQ56t/0Q3z51D75z3zJ85dZJuPaBT8LNaFuuF9fj2X/djT+Sb9EV5yMjbEFx5BRanvkGnqt4BhlZeVhSXog5930FnQOPo/23P8CzOwvxTMCJzrYqfOP/jUWuy42ff3MjzuqLUBl5EWuf6UK2Kwt/f58TuWazZt6VsMwaAY76qRBQCCgEFAKXgoBiQC4FJZVHIaAQUAhcBAGdHPAXE1OjUixdUYCMDP4OTMPfPD8HPpoiyWnaMDlgY5Sq8UXUMpCAp+USk5g86WFJc6Jw1lIsK5qIMXfFQ9hKmbEYmQC9E/kTilBIEyITmZIoYznFYlmYsuIeFE6/AR/XTlbnVWcRfThc1H4kpPMM3Vs8ZTnu/udpWMnz8mJCLdOjWm9xwpmTg/Sa+zHl+tuwKiixoSTR0VrvgDU9E0U0NdKL30b8hnZ32B/2R04NL5ixBPf9n8dwY4jtZAYx34rq7bA4slGa6YR+7k24p2I+62d5ifsRnR2OzFyUiBmZlGPIRlH1ctz1rSos9YbAprKxvGdwoqgkC1n6TNhqPoHvvrASg+xDOGamyZg4zjMvM4dN2cjNobZFb0NaVjWu++xXMevWz2FATjaXshi2WDw7DMzMGFaw55YgP4cP6tPgzJ+F6z6Tiym3fBrUozA/T1KP2JFXZqO5VQgzfr2SRzxKKXRMN/AgxyweGEmTLBlPxXwQFpUUAgoBhcC7QEAxIO8CPPWoQkAhoBAQApXUO4lmOwoKSMoLd2HJwtT55dqtOEKSh2dHMBRtiMS9RhxrN8ho0CkaPGgwd3we8s/fSAAbdwaP0icjQqpXI6vJ7OSUj0deRWpmlkOthDiNsyY2wgwH/U3S88tT6koWKYcXVoNn842SWIZEqBKm6W2SPb8MVYXs4wWJjIiE3C0ag6zisRfcFRw0Z3VmiYZ1MFmzeWZKLkqHtUf6zXyMGuzMqcCk/MoL+6GVLIwa28z6YjELcsdUI29sgvm4sGZtDOKO8qyMzFDeuGoUjOAmJGqW9L5k5GBIPcT4EqAZrWZ1TSGgEFAIKARSELhqGRC1iaTMAvVVIaAQuAwICCGcKIYULA8sHyXFqWwhcM8nXqN2IiL/zl8c/k2IZD4Ufy7OJIyeN14+C6TDtzACw4s5/0v8Ki6WkmVc7H78ujiUX7x85hGG6KJFpNTBUMMRRrIaNa90m+Xw/7dJUl4cl7fJyNvJut8KR57ZeLEGvX0FKodCQCGgEHhHCIyQg7yjZ6/UzFctAyIRX1RSCCgEFAKXD4F3s6ZcwrNDWYa+vEXTLyXPWzx+SbcuVx1vU87b3D7f1EvOmHjkneY/X5P6phBQCCgELicCl6J1vpz1fRjKumoZEFHDixZEp7Gdw+WRH4aBUW24/AjEX3CaZyi64/KDq0pUCCgEFAIKAYWAQuAdIJA4sJXEqJ5nH11t6apiQIQANdEpsbOrG6++ugEBRoSJRsMcc6FIFRPy0Zz88bHVMTKQ0WTheIu5x6i2MR/N7qteKQQUAgoBhYBCQCHwIUPgvCRUaJMlSxaioqKUNMrb2pt+yPrxpzfnqmNA5NCtnp5efPVr38SkmhUoqxiDcJixTpRY/E+fRR/iJ4XpNBgM8PkG8caLj6B4fA0mT51B7ZcwnPLv/CLwIe6GappCQCGgEFAIKAQUAh8ZBOK0SV9fL7a/9iQef+wXqKws+8j07lI6clUxIElADAwhKem2uz+JaTULEeShYIoBSaLz0fpMar36+3rQ13EK86+9EUtW3X5VSRk+WiOqeqMQUAgoBBQCCoErHYEYQ4rTIqe9BWFfH89vSroEXOn9uvT2X5UMSBIek9kCqz2N4TMZC1/TgChpeBKbj8qnhOg0msyw+P2avsPA71ZbWoIBURqQj8o4q34oBBQCCgGFgELgSkFAgn0LA2Kx2sh56BNWGVdK6y9PO69qBkSLB89Yi+IX8MGZ4igi+PJM5dFLEQ2IXh8fY/munZUwNOajP6OuKgQUAgoBhYBCQCGgEHjvEOBZRxR8R0iPyNlDHxwN+t718O1KvqoZEA0cTekhkZFStB/8Lk7LcmCWhMqSqfGeJNYhkQ/kBGEt1v17VtF70vorplAZ2/jo8q82tonx5mnTEnhCG3rBPianVmtDfsX07aINla7qeeAd+6RN44tmTOQThNh3bR18i7xX+y29QU7BTmAqy8MVCog2N0aMueYWNaI/2rsx4prW55Edl/k2It8H+VParZOx4n8y/993v05tXRnx/hGzVNhGw3Y0zIbG5TJjPFRustLLXH6y2A/bp2zteq6N2npP2WPqmHzY2qra89FFQHv/uAho9Im2eF59M1ExICPnNydElCeIhbw9CJtdMFvtMOm4g132RMYm1If+vgGEdE6YHRlIMwtxc9krUgWmIpB8x+XTb8CAVw+3T0dHdTqE2SNw2GOwmrkpJfOlPnulfOccigzqEfDrELZGYLcAJro9XdAn5uMZcAj2GxEQZswa5Ry8Ujr5/rczRmZuoMPIgAaMpueMwplBzNiMK+qVlTHnchbqNSHALzGOucMqBFm8HyP7InNm2LxhBs1WeRT4L8g7Sp7345KODQz59PD26BAgR21OiyI9k2P1fr3TxCjsNiAYoHTTFoZN3r/ETivzJZneFi+WI/vBO3omWfhbfSbK5cewuZsc5+TnWxVx5d7TYbCHc8NNwo9zPz2bJrqJuX/l9km1XCFwZSKgGJBh4yYMACMmdbeg4cUH0T350xg7rRYVNvEfkOX63STRpIg8jhs6txRDzANf2zpsfvo5nE67G2OvWYOlEwGricQjN8p3W9u7aelH/lmhRAK0uTzqwO7tNjy5z4SS3BBM1T24cVEIU8aQKA/FN/9RsRCiTG5wkEYdp+R9yTJqhlFLvTwXtfpi6NrnxLF6IzqmnsPySUC+i0QnI04PtYdtFAlxgIToqRcyUe/wImeqB4vGikYuRRPCH+93Fy4PEJe3FB0p9JDXjO1Pp2PbyxFM+pQHC28JIJvEiyllvC9vrZe5tMSYh0gcn3kxE8diAWBqP5ZX62DjTsDDyLXEbNqgy7iLtFgb/2Qf+XmBlixxb0ibqJXywfwR4tlk0qHtqB0bfuzAmYAPFdf6cMM9AaSzf+/HXJb3qmOPEycPmdA3rwsLqmLId5ApkojvTGyiljTmgvheLCU1N1p+Nlzya/8u9sDbXU+MkzTggjFMPJtcH5Kfb1fkh/H+EAMleKU2UDoVMeHIm+lY/xs9spd7sOJ+HwocFDqJJmRY5tQH1XeFgELgvUBAMSCpqMZoEmXqgD94GMdeegYN/hXILpkGfTHXrdR87+i7bB8UP3MnN+roiyBSR17SxcKIeE+h+Y03sKFsKczVtAeU67IIyiMqvXcICL7ChOQGUVJkwthNVmxt1iGvLIYQB2eYOd7IVnB89EZqS6gxiEX1iIgZTup4iSaBwy3EGA08L7w/srzL/FuUdfoOO04cMaCuL4Rr8gAbtRqaCUrKBiubrdFnhL/RhjcPRpG3PIKyrEQGYiNSQZF0R6UPf/rkv8y9+4CKS4xvNKxHa50FB88FkddPXNkcGebU4f+AWnhJ1Wpj7jcidDo+5vrqCObmU+MbMGHv82k43sx7jigMHPNYWAe/N4zsyT5MXRFAqZ3asW4LGven4fVD1AIlGHQDtbYGcmBmYwR5M7yYVB1CvoXPX1KL3oNMrFg0IH6vCfv3WnAKQVhnUbDDuZyY3e9BpSlF8v0ztdlwvE6PXZ1BXJ+jRxrxOLLBgaO7TfBlc91gG0XLnl3ix7wbQsig0IlWuOcT7xs5Js1HLdi71ww3By4W1GPQ4EdmBZmpJRGk2WLa2nLJfRJcOE4mluNtt2L76za0dLFMXpdksMZgK/Jg5iw/JlfEmSVtn4rfvnL+EhAj12dZu2Kjrb/EsqfFjF1dOlS0AasFa8l75fRQtVQh8JFBQDEgqUNJyjHQdQS9TZtwtBOo23YIM+dMQ09pCVyyQr3lKhXfWIaK46LG/ylVMcIQ7kLQ70b7YDFcTiNs3DyiOjOMmbWYft9XUWSpQn4RzYBI+A1f9EeWGdegxOtgY+L/s6Lk9fP535KIHmrkVfglPijccbnjl/kwOWJA3wkLjtTHMKEyCmsaaQGRhhEayZqaxARHHzSgs8WEjnM62It8KMyl9IwEhDY1+EdHAq+z3YyOXhKoBX4U876Fb1nyvlZeYm7I9+HMy4V1JuvX8qU8l7w+7JPzQKSmnfvsON0eQfZCD6aXc4MllTxcq8b5YozC32bC2S02tFcMYPHkIMbl6jSzkajHiDPNZgxQJJ5RFEBhZoKhGlbZiLbznsY8J/JctF8EQsPiUvMz31BZKf0fujaiHKl+6F5KfrmeTFI/bw2lofxyPXkj2c6U33pTBJOv88I8PYSxM8JwMr/wscn+DBU44ktq+XJrqI6UfKl5hu4nyx6lH6n5h4oZJd/QPamXhFmg24Czm+04m+fB4hl+TOK646c5SoQU20CDFfX7OfakhnMXBDAhi4ypgcQoidaeZhKsdTbsobbwNK8X2XSwUNLfd8qC5s0mnEAAc/6WjMqkIPJT0B3ZzqG+JRqWen/oXqLf8jv1vhTL/4cl7f6I65FwDM7sAFZ90o1upw9lE8Mg/zRMiDSsXJY4VHdq6Un8k9dG1JO8PPRJDClXovbRjjMDEWTO92BqqZhfEV8KoAIeMw68YEI3e9EHrg21wNhVIThZLqGMd47f5R12E9cTr6TjmRfN6Od4FM4LYdxkHbIjzMD7WvuTzww14C2+cA3wtVnQfiwNLU0mbNzHdSuDS6AwoDyXNdxgxobtevS79QgPcuy5FpopuBgmfEjpfyp+o2KXaEpqPrmUzJt6PXlN7mvXU+qRa1oaORbJ66l5yXAgYEDTaa5dgSjXZz/y2UcxQRUBDO9yP46ibMog7r43hozqILKEKeM9eVRLo9ST2r7R8gzdT3l26FqiWPWhEFAIXIiAYkBSMNEZwuitO4Ez657CsXQHImeexbGWGmQPFmKm1QABS9b80ZKYbmlS78RNsgLcSCgd5LYX6NqNtqZjOBD4POZMtSLdEaak3QZL4VLM/diS+BPa6siFMFkBVzBxhBcJazJpUZySKzfr4+24BHboWtx8RiuK1yS/Sm+BADce8ZMYdIvWIoTcfDINDmJKABmZeWiwNRh5TcbC2G/GsZdd+P7vdVj5jz7cTommgw+Q5tE2OP05CxrWp+PfHwau+wc/7uZ9O+9rDAALiI9NvE0yOprZSvyntvmONmTnxzmxQSfyX/BB4iQ0YMTBPWyPPYxJU8hJcR5pmrXUzKxEGKWuNiP2rY1h0rfDcOVFNYmqnlqdcIsdWx9Ox5N9Xnz6yzRRoJ2RYDI0N1mWbLCp812Kl7YPYZXoq3Zd7gkBIJ3ndf6vpYvmT5bDXKn1aGUnnk2tO7UcLX8ij3wM3UtcEyylGfIiC/4j8yc1RUOYJ58j1WexB1CzJoBZ8iwLkWeljLdKyfq0OhMZh7UpUU4SE8kiWMUnUxyrYfnlVqIPqWXKc5JG5o1fjf/VkXnu7aS246UYxn0ljKJxEURCephsQdR+zI8cqgls+9Ohm0zG5MZuXMv5My5DBy+f2f+7LGx4DTh3cx/uud+LqWTUbWTi23a4cKA7E+6mEJlx+sXQ1Ii8iNZ+wSfZ1mQ7hto3Sr9Hw176KP+SSZuDCdCT5WtjqQ0m8RJmn2rJ3HIvln/OO/TeiaYymZLPpZY71K6hTPG2DxsX3tPGJplnxKdoH4P9JuzbTfPOggCmzgxxnoiWNIYpy/pRXO6D7kgmuvP0aDjHvCY9evmKytohe4s0UWNo6Zt2iuZbJ140Ii8/iv6OQcxePYDrV/qR56cmXdYmJlmjRm23dEzw4D/5kBTq0+PMG04886ATu21kFj/fhZU1Qcwo1yPKNdC/xwXDM0788acGrDvSh+9/jcxkgWiDz4+h1JVMo75/yZuJTxn7VPzkcrKM0Z5PzhWt+dL2ZH2JNowsK1melo/A6SPEvcuKbb924Q/1Iaz+tg+rybSlU1VJhR3XMBaoD6FqYR8mzGf5LPeCdY2YSv3yL5mk/Ldqy8h5K88NeyZZkPpUCCgEhiGgGJAhOCIkqI6hoSOCjsH78KWPt2Hnnn14c9dJ5GRUYdqCIp4nwWUpuSgOPccvXG2iIvpKLlv8Lf4esqUYfQdw6M0nsf7NGLJuDCAYs1MaI/fldpJJiC93wxY9rmrDq4qXqW0IUja9h7VyJBMvnn9WypRLwsCcvyrVqTQcAUGno8OExo0GpM8cxMS8GNJJhIW4W5Eu0IYzjnf8uSiHONJFM5V+kgqllEjSt8JCB16REtJ6j0NCYp/lhXqo9ZgbxNhqSj9F+ib3Zcj4mIyNDFZyZIbGmF+SRG3yXrzWxPPamMq4Jq8O/5SoRn7W3bklHU3pZBpmU7tDk6pRN20+2rfLibOHjei+awA3jYloZjMMBggdfWPCrSZqQsIYNyOEkrHxCjXCL6VKbdNN+R2fc4n2sa3afelTIo8QF6nE27D8xEWIL8ms5WeVSdwln5SVzJ9SpfY1eV3DRZ6X/IlPDWcpK+UhLeK2/E5cH5ZfLgtgifpYzDC8Ja88J8RTapm8etEkcyY187D2ylOJtg61WbJL4VKX3Ev8Th33kWUm8zHrBQS/XJMk2g/3AUq/d1jQttqNVeNDqEwTjVl8pdJ83+g0fY6dN5uDmFgI5FDzpfPSTI8mRYdOGeBZ5MGCBXxPOOdtQgSzUXlj6DN1jwf7NgZQZaMZFiexjKV04e3miMwHyavhKs9cCvYpwCfnhVQm+Ah9OWze8VoqocsqtJTMkxyXC8aEubR3NZFf+0iOxUXGXt6/4DkT2je5cNrqR+UMH6aTcacCif3jw0LpEjMxw62YFEWgQ48t7Qb0U9MeKWYN0nfpAE3HggedOMN501hDv5WTVEOUBVDpjKCInZR1SVtvmFXrt3yw6KHE66lR5SVqW5BCiaPP5GDX62YMrhnAXcsGMI/vfF56vDN6auQt091YQiZF50/Ds8czsOlQF1alhZHLOZKsb1g9iQpHwy7ZlqF3bUTe+OTgRbZVupEcP9lCtd9yKQXn1HVTsksamjPse7Jd0WB8/Q0Msm+1nI9TaHqXXJ/5zJC5rDzD8gXykWnku3VB/6TNMm+TbWcBQ/NWCktclzYl2zWyDvVbIaAQiCOgGBBZ8biCxMIBDNS9jpOnY/BMvQFVS87B74tiy8O7cSq/Aj3z85GrN9Gcig8MLfjcvI0WmjU04OirD2LTwQ4MhGwwIQ951VWoubME/Rtfxis/XIejMCPL93XUP1KAefffiuraCoTX/RgHjxxHaMIDGD9jGeaNpS21SGDMPpw7sQ2H1j6Ng61e9JEoNLrGIn/SCty2chby83twdMtabPvVDvQV2JA+6wGMdfhgPP497GwvQ0+4EnNXrEDNoslwcaUU9b50U6XhCOiod+87Z0QTyaB0VwjFjenYs86MdQdYI+kfAABAAElEQVSMKCpk9JrxfVhIKeZUOmb3dJix8eck7hvNaOnn1tVqxgsPmrCuK4jZd5PZmB7BqYfScbaeBB4ligGPCWv/y4KN3gDmrQnBlWbEoaesiKTTJGDyAKaNDaKwNQOvHTSgcUAPV64PmeVu3HlDFFmMrhSkWYQWoJkalTdfcuBQSwS509y4fnEEWbQHDHOzTm5wskkaGeaqr1ePrT+IouCfg5haE0YaqR/RvAwlftdpFJEBh7aCZlZhLPi7IIrIeJkpOj5z2IoNP3Oig74hZ9p06Oxy4ZFmOzJDftR+ZhBTp9C+nxoShAw0JUnHltcs6KMDp57mXMaoD0vvZZ7JDC5WZ8dzj9nRy7qCIBFT4MXSjwcQOuDEvt/b0USproUyybKVA1gwmWZvrWlY+7SdJoqUFucMIr/Si9tXROg0bMbODWnYsMECe0UYOXO6McVohbXZiefrOHb0U7Bm+jCplrjQnMV0yoE3tlmw/qSBGEZgKnBjxZIAqvleRZk3TOnojnVpaOC7Xjrbjdlpdmx+IQ1HWqlNpMbIbvPh+s/zPWK+Q7/iWLqiyM4KwevRo6XbRO1YFLpcN5YuohakOq4xGsI25Ys2HpYYvLQ1r3s8AzvPkNEjcWkmTibjIK77tA9jq1ifh/rRDis2vmLHnuMmWF1B0qiDWPlAELo6B469akNzRhQZM/qwYA6J2nw9/N1G1D/pwp4TZrRxcEXib+YYmDiXjRkBTFzai3kToUUzSxJpYjpoorS9sV6HQ2+EMe+f2P9iEp1sc0hby8iIcA30cmzPcKWwsR3FdmimQeL3EuV86HUDLeEo5vBMnTRS9bKmBImpIYMmV7VhfJwmO9nU9umFiGSboiFq4p53YtebVrSLzxRNXfShQdTe5Mc18ylcOWXD2idoqkSTH501BJvVh5WfDsBw1oYDjzvQmknzr4wwenoM6PEaGMkqAmuhGzddH0B5CU3J+M6c2ZiBN7eQGVo6iHmL6VNR78DadTbUk5DOyvVDn+vBrZxHZUVRsOlc5tkGmsQe2+jAzldsaCI1T0tY6LI5F2b7sXIRWXB5l8w6dNE3asPP+L5TmzMouyQ9yMdNY+CB2wIocBJv6WdiH9CeoZ2jd9CAbQ/yPf1OENVcDxzy/iXmhWizQ8TASx+OKS4zAv02bKFmqaeNhHE+K2WdBpbhZl9f/xEFG7dGMbs2in37WAAFAQ5HBJY2K5p22/H4VjP8HG/XGA/KqqnpoUrOImagHJeBVgu2P5OG/so+TJ8VxCSGtRs46MC6tTZs6/Thzo8PYOnUEPJoQif8jhDlQkDrWH5pWQjlRayP2pf6k0YsKSHjcsaOF/5opbY+isy53Zjs0sN8MgOvHtHDIxthmg/zFvKd4JhKpD1hVgxickZt2w7O/b07TehlZEHZgezWQaxYE+Y8oLnXkzZEsuhz5yFDS3O/mnkxtD7lQt1Z+hdVDmLGon7MqqRGjpO0+XUH9r3qQB3HQtprIMPEM4SpNaJQb2Yfli4Mwdqbhlf/y4nOQRMamrl2Ubv79L9Y8YIniCULud7QgmH7ZjPM1IbEMjyYNWcQi2vo78Q2C0Nq5Dzw8H09+NsM1Hfr0cRrFqq0XDkc8zv5Xk3gfsCx6T/Fte33aeiU9YTvQkamF9fe54fuZBr2/dZBWiFC/50AJt3BuU4hVKaPGCXmSWIqqA+FgEIggYBiQAiEjgtNBF501fcAGWNROHcirNyUSrN3YyoeRnvXFJzuXA5HgR7pNNOKcEXRdA40g/K2HqFt9Os4cLAXlsyxGJc9gDM7niVhMxXh6jtRZMhD5cwS9NUxHGreWJQ4spCZRvMrLnwx+wA6123F0fAamEpjqK0k0Wk2wtvRiKZDG3GIdrmmwiKMy+pFe9Mu7FqnQ0mOCzU1NjicZtq4tmHPSwfR1JmHxZUlyAmMAck7HFm/EfvzSpBBEf3UbBK8QhBwD1DrYPK9FzCIBjdssRbxkuzT9dlwcDsJBErMCs0k1p6z4cw42o+TWJ44PkoTLZpakVDwbdfR/yMG17gQphdwl2IYR1ca7ak5nk6aLHie16OTDE3hpDCmFUZYMpkb3nfwXybt7fc/b0HjGRI11LiU+7nxpUdRxc36zF4bXjoKVI2lI+gUbnZJx1RKRBu22bGJ86dUN4glc9kWoRySSRtU1nvGho4GRrSaMYibS8LIp2E56ewhJkXLzj6EfQw9fCoNTcEwwlOCmMA+ccqRQCNRxY3dXgh0rzWg20YND5mwqmLRxMU0gtZCAjVAR+RjB0kwHybBlR3GWPYpRCbupZdtKFxCwqaCmy4JrZyKCAaPWHFqtxX76YhrKaDPE4lJN8100kmcvvYmI4+RGDB00waeRLWXBKaui1Gm3rTDMZ+M0RIfiSracdOG25mhx+E/2jDgdmGQzFdmiMRQDu3hmy04+oYd6wLEJsuPicTFxTFxHibGL1rQWuXDrBlBDjMZEA5VrIv4bLFiLUOy3kjt1AwSkhkFZHTITB4hM3WWo5U+wQgHJcb1zLeboBXOcmP8GBLXpK6OvmxFM1mqyrEhTCLjJLbjoyUjifYB9uUg/WsO7uJKUUVTJtraezoNZCbZPz4LSxQzGCAgQuI8jXPIwXE5u92Bk9KGiQE46I9xYmu8DbB4MKNaDyLCOWrHrt9Y0DOHZkbVYZiI6dnnWY80hIykaw7LJEUs65M0T2NS+dvd4MDZDs67WYOYwDGW+SVRr4T4FCpZR+n9YF+cGZ9LZs9u5jwTw3gL53B6CFnMZqfz+sndZCJ1JFRnc5zpWGGlQEZPICrJWMsaQ6oMgT4TTtLXYPdemnyRsRtbzNaQOH/qWRuZ7wi1A37kkhnL4vtxjoz9sTcFeyOclSY4us04zH4fYFGV1wyggnPZOWDmOmfBwCQ/iU0yZ1yvRdp9jozuC1t0KCsOo0Law3mXXUQGiRq8A8/a0Z8TxIJami1xbTXTrCnGdh2nNmcLfVZO90Yxhsyyhf1+ksyvOGhPnkafLi7MZ4/ZUbefzGNfBAVjgHJeO3OA/hsHrCgio+MSApjQaPiynRL1arDdgs7jnO/UfKwmIZ9DzUF4MIGvvKM9JkTOUUiQH4KF89lJxgMUGHj5L0KqWotI10lm7Sj7nhXAcp0J5oARPVn0O5pI5otzNcL5beJnTq4eex+3YOfxMGr0ZPxnsCW8p6M5nZ/zrm67hbjrMYHj4eOcb95pw6lO5llGv5Nyto3rm2i+huYHm8LC6bxNJp6haVkYjBpnSsKd45pVqEP9Ris2Dbjg5pqQG+Q843ucQ2bn0It2bDfT3yzXi6oKwEHmo/cs3z9iuP8457yLjBvXiCDf8W1kqIunDqKQ72gWmY+WfVY66tOnLmpmSHqamlE7t/4kHfUP831jdLaZXJ8lmtmutXYc2kLM7qLDPhkFH/Oc3mRGA3tQWaRHLRlxCWGfxvV34FUdWv1RlNNPaxbrCfHFdxAzC8csj5P4xHN8rygUScsMkOnkWsSxMdIPsI24nzzEebaDaxLn6MRS+sN0kIlicAZ9KdcbCgIqaV6o5zzJ4pwcOGjDib0UaBj0sBZTeEDhST8ZrXTiv45+VAOTQ6ioDjDAgEYpCMIqKQQUAiMQUAyIEJ9RN6IDh3CUC2rmrHGYNq0QlkAGSiZMxMR5FAjt2onNU25B/rISpOcLtSYo8k+wG42bf4vXH38YnjWP4bO31KCksBMnpo3FtmdOo72BZa2ugNtwAs372lGw9KtYU5uFSm4qUW4c/mUr0LxnE6VZBkqPZKEiERbu5IaxHtvXNyK6/H/h5gVjUFHcjTN7nsYbD/4OP/v3EPr/4h7cduP1uO6LwMC5GHp2/gz9E76Picu+g7npL6LQ+E281tiK/fVcSOeQoOLiHJE2y0Z4tack7c59NkYtxYCX0jLqGrKpt/oDz2X5q9uDWOaxYd3xLJzhRuehBM1H2wC7K4BFt/bB0JaDnj1hWOf34I57IwwqQOEoTba4D2ECpZaRAxZ4jgRRcG037riJGxfvh0mkGSh5rSoKI0Z7ef82EiqFQRjn9eDuJXTo9dqxg34le36djodfDiAvN4wJZWyf0ALWMIqn+DGDBHrhOJrHcAMUietQ4ncdNRKnKGk+xsg7Y+/uRy4JWotI6FLGW54xcgJ4KHXd95gNsWl9dKT205Ga0mzWE6VJX+F4L5bdQSJ1bTY84zyouXEAN7N9BlKxUmXwrBUNbzrwmx+ZUPlltn3VICpM3LjXO9H6MiWtlPZ103SrbLwHN1cP4MTzOXDsTsd2uwlbfgrU/mU/lt1Eae4pF7qOpNPJNg0Prx/ENcsHcSs1D9G9HIW9JGhIKLbqfMimJH7K0gFkFYThb6G0m5GEjt3Yj6lzu3BnLQmSM05sXOfED55w4g/M+/V73Zg3F0h3ZmDd3nRE6NciRBWRpIaTEttmE/pbopg8PYiycjKN1DotHufFmPIMWLZmwV9iwpsPxzCTEv3qB9wwHDXBRSJ4CSW0Wa0RvLAxkxosvqXEi7wdZ8yIpOGtg/u4HQfZ1v94UofZD3Tj/jVBVJBQ6qbUv3AgE7/5bxv8/gjGU+JvZSCDBbcNopTalS3UOJ0MmrH7CR0WLA9h4gMUduw3IWcsOQQSzkfpW/QvvzZSKOHBVz5NpqSWzNUZK44E8mHbBuwgcVlQynEm0ZOcI9pBlDwTo54S/26dH+Ov98NFwo58jzamsiZIxKtgvRW99QSLGp/CiSSSRWpNBiTG+KSWfD+mzfEhROZnw+M5lGyTyP7eACbniDM6mZCsMLJsfAcIiK+FPlCUWD9Ds0bb0j7cfMMgql0mtGx34tSzVvjpJNxD5rekjJoe+pJMKMqEfU8GAsVGbCVRPXdBGJM/40GszoCK6wawbC5friMcP5oWnmZ9BjZRCwbBulyVQUynZjlIJ/kA7X2Mk6kJm87xLHbhKTqC7+C89VNNwSopYDCh6/kMPP2iCbvGuPHFB/qxdDL7vSMTXes5XgNhHO4KQNeehs3P0QcqSif2P+vGggl8P047scPPvtNkqpv+YgG+zzrhQOSlYDKQMW8hMXqIJk5j7ulHHuedhQR8MPH+CRMYojApcNSIaGUAMQovrMIQEPw+ErnhIOcp38PTB8lgvsoybhuAiXtR+yae1ZLjw8QZZJJJPEes1PIwTPjtXA/Se7PwzE7ORWpbpR2i3RFBgIdCiEEHTSfJNLuyOef2GKkRoWkYNY5zJ1CDyXmfbHiiedIFLYXY5pDWaNGIkUGhRm08NX1ZhSE8485A41YHjiymqdYN3bhrJgUDZ9LxRqET399IkzFdAN/lemji2nmE7/Ujjxkw82+7cNfCAMpodtzIPN1NBnQZw/SN8WI2zcr2+/LQS1+0k8cp96PKdxrXgYXjzDgn/eTBKd2H7Hj9UfqtbAtjzZ+fw6q7ybgyWlc3NV87+jLQcNSP6koyGHx3srN9WHYXmeambJz2eDF5+QA+cSv3U4IvwgcuU6iaYMWr23IR7eJey7nt4z0+Ct8JGzb+2IUnD0Qx64tduGNxiBpqPToaKSxozcSzP4pgTCkZr0XcB6idXV3pRsPaXLj2OhGhlmjLg1bU/E0/Fn/BjcwDmTi1n5rLFgp6OghriYxyEvE4zuqvQkAhEEdA256vXjC4GIttrrsfgcOvotlfhEqDCzleOi9GeS7E2AoUTF6Aiu0ncHbvBrTVrKFpThFVs0QsMoBo93q0tDTjuO5mLJtdDavdjJA/l9LvT2hSsIjZQRXuaewP0r+Ej8RIUcbEd4OfUVII2unnNF2Jygopokh+j53bhI7WOpoHVGFORQ4JAaruAznIzanFousPY+9/rsPhswswvT8bBdx0dRE38hb+IxYuXoV5NOswRDNhtFaCrqRa9CNtbBMb5dU7ziN6LoPBjTtKost9itL3GSSYP9WHeRU0+6Bkzn2Ejos08wBtoF0k/GnhQgaOvhE0zWmlFNNHyVYVVfIS7lPsnAXeGKWPYUowm8/RjGJqGLPHcCzIlcjQiiBZ5+X9djI8fXTqpSnHrbf0Yn4ViShK1cI0/7KSKCkjSRvsp1kOy9KkvCLVzPFjwcdp5kUG0kAb+3SaxggBLESNJCEwwx00J3GHMFgawGqWmU3th5YnniX+lwQKBs3wMEJXnZkmE1UkcCu5EbMcab+2S9LWxN9BDQd/pFO6nk0JtTi3aNozMshnGYJ2/2smFJAwWzSLjFEaiaRGmm2RodnNqD7354SpiZAChQCmMRGlgu1kqrOr+nHP7X6UUrJuC9Ekg/dDZJxzbujHLTfQHK1MDzud/1tJ/AQp1bTTtIGKO81EKDrAA93a2G59lMxVN266NoDpbLcWoWdsAGknSFmQfJN8MkYSetMfoYM9e5WeR+KZBLKkMImrpgZGbOpjOelhlLMCiQ4WpfTTR+l4J9upL+3Hlz7lQznNkwSPhau4PFAi7Mo0opnEUzfLMc8lg5hHqTyzaLhppZ//I4RNPbUyu580oHwGmReapmRli18RpbA0NapiRKZZWxhFzU3JNDEbQywk1ISXJkU9rRzkWX34zP00nZnA4BXEY9H17CsPPWx4OhM7f03sKzlXv0gCi1oVOwnvIOegkwINYUztZBZc7JcWQIFDp3k0U7sWZFCBRp8PRRMZ9nVM3Il5iEFhL2SO9vVRO0UFMMhMuHJYRmJn4HIFMw/QmP5AL8wlUXT/xIkGlwWbHqRPARmbvAUDmlPvmlk6TTrdzHdq7y/IuH3+HObQybmcIuuuVitef96OvRzdm8nglGTS3IgTL0qn4UGatXQR+1jxAL50P/EoE982HRav5vjIAYIOalPIYMt42jieJmqOhDGXexWrPJhI7WA3tTXSb1nKY2GOJ8e0n+NWsZCO9cyXwbo6qd3Z/jCj003w4M5lZHqnMi/fszOMmNTGOVeWSy0D37+9TzjQQbMbMSuqKSOzFzVhB7VyLz9rgHOFl5osSvm5Ach7r70z/Ih2W9HWy4hgJQO4pZoaOjKpId6Xd0tL/Ozvp7DIDVTQzMteTpM4Ers2zlsfNVhhSoeiPVZ00Hesq8SNm6m68HCdaW9kXTNpcpkjEny2V+okNlpobM5nO7U9GWy31CP/Bumf1nnABC8lIuP4jJ17h4/voTudM3UgiNJM8ftgRuGeR0kDNF3rY72sJK4ZY9YYzQ/D8v5RuFC0pgerl3uxkJojm2BAZsoxxorsp9gHvn8xakZObiMDsk+Hyi9045opURQ7LDhDbcFL37fiOHV4N32OWiWXASGaPfa2AydNjMa2ehAfv5lmeNRSBOlkr6dmzUvt5q7vpONwBwVCPHNnKZn4HL6wBi5sUTJ8Ub5PFImgnBHZMqhtopQPAa6/TTSPzWCEurxyCnvEMY9J5nqMcy3MdeEcmY8gzWrzyqkxI2gx1le/ldqaAxTWzffiukVR5BcwD/tis1DTyUAN+w5SIBKU6HCMfidva5R7hra2UetSOYDP/a0PleMplOq1MGIZx4HCSQnIkEbtraTR1on4HfVXIXB1I3B1MyCy+Rs8DD3YgJ0vPoaGnTnYum8jdhXZGZmE0jbbANqOHyYRxY2gYSuOnV2IytIShs0l8+BnhJOW43BzgWzNKkF+BX0/tI2JqnN7NlXm4ldCKTdV0uIsru1W8pHc+bl7xRemxF/ZQUgJxNoaMdjRhJOGcVhgocyaa2iMC57RmY30cWXIcb2IPl8QtDrRkpwnYkzPh4MiMqe9AwGq7fU0DJdtJF5yPJ/6m0BAQBGoaXLQIxLxMzTboElNEQnuAhd9ChiKuZU2783dzDSOBDMJGNnGxIcgQtOOc+0kHOZTGkazDj2JciGGOI2oheD3VhK+DSQGpwvxToKIgyD3ZTBkI4+wvr5uElG0DS4gg5LFjZg8BmI0YTGQsLKxYX7Wo00XaS7LFVF1OjUibBobEWcsklNI5kaYROChF2h+5Q+gmBGaMpmRUy4e/UfKSCQD29rF8Jv7H7MgbUUvcsppqkJJOXnjeBJmh8RgmDbY9dxorykhs0OiTquLHdT1W9BNM5Pdx0lQhnMwSNv0tZTc6gsYSedb3fgnM6MqUfKbJvNY+kTiyksCQMzR8ktoN08JoviuRM/SKI1mFx3cpMUcRCIx5ZIgDdF2u5vM11ljCBUzaTbDftPMm2YzJKCb6QBN08c8keAWk+hKo8Sb7Y7jRoKP+ZKH6OloPuUnkSES39kiOaZfgkjMIyRAutp1NHEKo5YMSCFB0jQ7OgOl5IxGxHZmMeRwPs0rshk6WQ6No6JAmydmSmmDJO5a2assEsgO9kMvZSagS34I8wH67DSdNaOeTMqslW6MKyCxJu8w/4vSVCRAvw/K9DXchQ7U3lG2wUuiuYecblZFvA2ZbLePGQykqg39VuzssmALc4+pGcR4akSyhO/iBAnSP6xptxHt+kGMK/aDFmRxxo13ZczdvQbs/aEdA7UD9EsIwknzm3ByAsWLkGUHPZ0096EkGmQsMwo5eqJFEYylFpoY2fJCqCbDWFDjpe8H8edBexs2W/HaWgfnNJlemqzOySZRyXa+Sq2Ec2MWOvcCG2guFTAGMfPeXvzTF4PIJTEsDIH2TmlzxKA5vmcVS79DyCT2YcFe3hm+U3oSom5qDupIbK6eRtMZYi9Mpsx9S4YwmDTLESaX/ZbzS6LUAvho7tNfFqOWi/f5/po7ab51MA1P8UUsmhZAxTjiIMEmyNQWrezBF65hWSTwvS1p+CPn5sGTTrjabDj9Et9HdxgVt3pw469CGENToyxONi7/cVy0NRv0KaGJUx3NLu/gOR088JPuNinvH9vKudLSqEMD7eRy7qbmzcl1hfNtrIwfTaR6eOppzx4Sucd0qP4M3+EMmhhxHu9jv3LoyzKZL0IW69KWEmIT5VzsP0dmgoKOMSTyNb8utsjLZ9qJVYwS+kkU7efRfPMo8zLgFgdIsA9rRDeLOJ/YF032xTkh/nDnTvOWncwKzZBsHKsY50+IPkweH9+L8Vy3iKmLjA2VQIhxzZJ1y0pce8gsiz9TC/uz5aiZfh458Ir/iocaCkZVm/hTRt1iGOtCMpEu9qWLjNE5ji8qaBJWynN1imSd5TvCPlvJKDTSJHYvg2p00ARyCTU+ZXwfDPLC8Vkfw0b3NhAN+tHlU8DArZb7MceTa1cH19fsUoZAJqMoSaY6/9cEThFqfzuJuZn308kgmHgoYbjdijOdZrRPoy/HEppbMhR5OueSmDEKk+kXPy0+HmAh1F1JSVzv+b4m1rb0YraBa1s256WHgQV6u7hWsRdjaLqbJguTvOwqKQQUAqMicFUzIFzS6FTeQ6LgDA7un4bSm2ZhWm4W9H56AAsdFTPRFGYCmYx92LGzBYePnMaC8WUwlDpp3sIM1OuKE6isVCJ9FWKSshkSO7J4sWyxy5F8TPJXJOY0NiZhQ6kVJdLaHW1N45/4/yzTQj8QZg76KB2UnUxzRY5HWbLYuWhOpNmPiRur5JHHhFAIsf6QRoSJVkXTtCQWS61gZlUpjoDALUMiBGlLIyWGrVGU1pCwJUEqUViilKAGKEXr9FHqS9vrNDqEyyYmRNogJYSDZxgx6gYSsBJhSjY+KY9/haEZFCkyCdx8F4kDEtWaRJYZxAfBx42sk/X1dUVQQsIpk7tmhDub5DGSiYhSojbAckTLYSDBpxUsH/wXFsI2kRLTiQ/SrI4mZO6TdhyneZCTvg4TyRQJZadpLJIPJD6DLWRSyDycMtCBmqZc6SR2Q2R2hspjvhCjIA32Sl00w6EmKIPmY9okZd91vSTs2f/ufBJkkyjFJi52dsBJ5mJytZ9+MyTMWJ5s3KTsoKMmxUtt0Clu35NLhXSKMwmDxLaLWqdzrKOW0ss0OsOGpP88e8RNJq2HzOC4ApoAkXjm/9QYkag4QQ0HtQXllMzbhHAUikC6yvcjMkhihD/zSIjoSFAGSEj3n6bmhaZr2dRkiO08KWAqLM3oYV5QMuqg74q8YiyUhzaY4eMzLWxnLc05BL8gcRAMtWr4SJQE7cApAzUWNA8Skw/6kAhTM5SYV8OdBNXgaTJqrcRhLJlU5rWKmkUKIkEva0RvG23FWU46O0BlljymtcFNwqWPhNGkCUJQxtsg8yPKMmMknDw9LJvMUelk8c9ghULYUOARpvlm20kyGtWMkkTtRRrbJfNRFqNwjxl9x23Y38q5UUEGkQxliB1LjrnWbP6IsoxuSuI72a6ybAZjIMErFkbSODmbSNa1CAlMSybL4OGdempewmSAgiQ+z52zYR9NWBrbPJhMKXF4gAQiyxlHZrGQODGYOc+bCGDKJB8qOBZGlqPNT0Ido0bQwznSwQhPMwR79jsshCy/St+FeRfsvS2CEhkNjqdZQON17R/fmTDfJSs1iBnsNYcfg2T+ZPxNNHEsGU8mluukn0xFH5nvANuVT4ztnLthvq8SGcxJplOCQZncZpw+wHx80dOoSS6roDkbzX2ojkQV217O8czhvNYEDhpwfOfpt+Oj71VDE7+TEK0q4w3BUz7YRC1pOLJcRr/q57o/nRPPyu/i35RLgM/QNKzthIM+QyTAqVEYTz8eedf6qBHrJnYTKKl3sZ1U8tC9RuqkGeVpCkIayCcsJTNOZlHbV1ijhBQfaOG0YAAKFzViFs5jEVDwQ/NVE18vXiYK55N0RcZXRwFAB7Fu6iTwE/w8v4RrBLH2cN53nKBfxmAIFVwT0kVjyyyS9Cw7zHewj98zqb3Q9XCsPDr002RyamKNMFFSkDeVplLEsJCLnYm4G9yMJEhNbCep+vHU5GWQWJdx1xh+tkVCiQc6aJrF/o8nk5XF+3p5D4itjlpadz/Xbc6tHGoyRGsi4x6Ud49z2OchU8Z1JYfho5NJ9toI8fRw3Wln78vJRGURtwjb30cNak8n4aEGI7ucpnPkxnQyv4iVzJGeNjJLnGw18r5KkVzjQIbW06PXhBkrWZbgL0EOPKyj5QRNr/gGlFBzni2SIMWAJIdBfSoELkDgKmVAZNnlAkp7VH9XA86dbEBH1T00E7kes6aUkSAUBoSLhxwi6N2DlsNr0Xn0cex+diNa6SNSWlgNG43L9UUVcOQeRf5G+ngcbsO4mlI68lJbQc4gHPKgi4t5BuPB62kTQbaA9rUUaYa64Ociylg73Ay4oMreSpWyrG065tMVlNJZvQBZa5u58Leit6ycDIcNek8Ivt4e+iRUkjhMJwHLhZfmPNp/smhy9dbLAs3PePhdfpfrWj/i/ZU+q8RxJyZhEoOn91GtbmAUJTkRnQMgNv1hbnzeJjISzhAm/3/23gO+rvM883xuv+i9kAB7772IIimKalalJNtyke3EiZ3Yk51kMtmdZGaSmTj729nNZjaTmY2z2Uw2xZJsj5u6JcuiKLGJvfdeQAAE0S9ub/t/z8WFAApUsWVbEu8hgYt7zne+8n7tees3G4CNKYNJXM2E5yoSNgNpy4nOM8HMSAwk2ebNBmSgtR3p/nl2nLk8b8bUAaG9A1iMD+2DOTmJjXgLLMrdAMUxPHcPisBjaFZ6YU7a2HAXYXoThDlweoz3bHjYZeXkL/vbS2UHkDaeJeLNtek9WoY/x2R2SHw5R142jMmkfWexzh+izHu7sLuHuQDdY4o/BJRsmFi0p7YLoEAD+5hr1KFpMCbXwF6Szd2AoB+gNe1epJkzcPSEibI8TDtkzBt8twMiM0jlUweC6gMYC4fqJtpkEma+qY98zkJ3M1SYCFCoA9BkEdEmLpp5GKdGo2GowfHdGcek6kSCe3IzzDzS+ylIQatpo5VldQpjUtV7kbw4V6cRbRW8O4fpYe++j3s4IFcgjQ4AlLMcvpfGpr4tLDXOIyKZmZYZUfhInETCfpy2AZKazNmXYAG5OUUZXC7QWZg6tANOsRbX+EnQDpOqrPWdNYgfo52huCz5RTjcsfccQJv6lKGNMmbCGSPM8TTzvpO2GgiaCINkUm0wqRL4B3QeBiiOIdIVkucg5mimVrMqGhhymXnJNYiLVmUMQN0i+RjI9QCQMpgndVOJAOY45bWYMlldeGaCkW7oY75B3ZiuTUHT1AhXYUvbiAtJbirmVysavxNEtFoGIG8mPx+ZJGCaTRaTwBG9HDoaX5yG+aBYZSeHtYxx38chnvsJzMByh8lYTvsknKin3NWl9XNxOLdgCLTBGSPG2FnhRivTohCkoO8UjDfRGIz2RWbraA2w/047AIAwZh0tfMHRvBHQiVIYzQh5MOai9LVnMo6+MAvGK9v46yRKXft2IkTdFUfTgZkSeSaukJaADzZoigDVFuXKyZ70Zs5kBHMx9iNtzPu2rBof7tPK9QNa02RrKvlSlo3pITkA77kBl1GY4/PP4v9U0a/xhCeewpy2jEcwIDbUYphFAUgTjIkmSjO+pgizunqYjWNdOLc/gwnirb342RABjr6IncefikhMwkyyEcbHDcOZGRwPSUyGOjghvTWMLxPMVz1jzMC5RaYzs6CrtKUUsyzzx8nCuHgxRcOiicEAOKcdMWjvVJLfNk5sjJnAoPdoiY4fIlIfZo3zbg1rFpqoctaIs7x3/GXqTyS7Kfjg1DNfHQ6GPMMclthjJqwwxQsA8BnGaajVpdrpUdaILgI94PhtAgZoYNHUjHlLG0MLoxI65IfZgaFH89zAmLa9yi5HMAczkgXgWwS9MRPRmFAXZ0AYLREY9DIfr6AxmUtUvgDz1eZXFGaijXW7izlqa5etr1nbxp08WdFgeq4eM3O7hG5hjakfS59etgMfaVurmbrBeEJLW3CNQnamiAXs6EK6YYxrNY5yNTYYoHXscFD9Z/gbrZ2tbbZmuGlfPwzcqZ3cX4q5KVquGgZM1BpVuAoUKFBgVArkZv2ojz7+N12ua2o5dUCHd3Zjy3yrKgj54Q4PYP9JyNBEDHvUMA6Mk+SvXqPZk/2qj76mY21tOnYtCc+ApqJmNtF4GjVWr+nIS0/rcGeHumz3yXQoFNqjn/xwj1ovXpM/GASWptTXeUnpjlfVeu6Y9p1Ephtj4fKAJmxbxucEhbZcVTOxwZ6mxtSrOr/1aUICXlEHK2yoowMTsa3aP2caEvY6NSCGSrOz20nrpnUxLYz5ljj3smaGxcJMUPO3zgr5+Pfne24hm7lpv0KM/gxgt5hIVIZ7bCMLERHp6lEks342PrO9Nokr21gSW/rLZwEc0LqMHd3Mqm3y2GZlTJ4Bg8vnMGEC1ZYDNkzwTpaDz9lMATB9gMg40sGyUsx46DIHZLGptgLEzm4FWQH852LeZRuunSligBbFVk6zZQUNu7CGVh8Acd9r+I4Q8nPMRJPqDksw9Ce1wI79zHnCXBK9aP6ynBTZJMxOBZ10BsiQEGICdQH/F41HQo+oFOsV53LoguZiAMlkCvO09kuANWy+HadVNmQb8pixO1oia1OaundhSx4y1QRAqwwH2pxPAVJaQFLfZV5AcliGBN18nVPQrhNG4NoJzFhwLB43AzMyU1GwgccBrb1Q0YWfA77MDngzrGKagfMwVee24IewIKaZRAczIGBMVH8b74LsEXQrAGgwO29jLKMRtBcwMcWAYqsnj9VLm/u60JTQZ+WYTDjAzR44F4m4YrzfhySUljlhrYPO+HEe5RgvgE4KcGf1qoIJKANYJow5IB97y8FWmLfFkPq2Uu8E2qp6zM9sDBke7Ae49V+CVMXkj2bNA0A2mg9dlsj4Hz5M02afTp5Iw5M4MZvrRhBmrgzgZZe96kJ7296BlLY7oRX4oVidbCy91ee5vxkSDoMWNm0rPh5lhL81B2TLJXKqREd+UkoENugEkjL8ZXRzfugb06AljOMl0lVVHXSibSFAuTAZ7WxhvCAgsTGSAuCaBtHGnH1aBta+HtMY9gB0zbdpOO2tfdZM6NyB+d1l1kpNhSmmiqXWAP4nYHjO7/KoZILUMI86844B3AGk4719VIl5Cj53nO2L0I6ZWZ2JtbuvAgpDVoDznw/qwntRtAdmgmQhAztxNjdNlfngmIO7aWSs3iyxDm0tJ2FCNABDue8F+hHmaeIMYxLsfi5fS+IsENAocxwtG9LxEOZHeSamhDWkarzNWaJD7bETu4mUhi9UmnWiA1+rHsBxEYIKZ+6YKpDLaGI0DDFmOysxX4SJHUf9LVpZBvPIfiJ6HSZdMWPBBBRZGPNSTK8mMIdE9LqLrBftTk6DdbQMeT/KXD6II/7RQzhhryYwwwbMetEsmJY4acwJjUrB1JTDCDHFnHqwXekCASNOP+PBr8nWLXyWyC8MCI8y1jtsjWAuJnjfxoCzRlB3u2LUpwcGK8OCVQlTWYygwKlK7nHuN/uXXdZex+SOqtqwzMC8RDH5SzFfqzCXMrNnF0x0FGbh4m7mEWagFdjI5ddfy9jyTjJH+9C2OXOYwVLMPPJBoxqielkUuiTfbRw4FCFZlgMlY9AUq02JaIFVzK0KGyuk64Y5CuFLll/bvKZWYm0Mw0y2Yvo1kwhcxaR3xro1onAVKFCgwKgUMNRz0135E8IP/uC/4wR4VC/Zqk10nHSI6FL3rNDUZtAPK6bH30eUqxd18MUXtG0LjADJOv72j3TiyGPqeehrunXWLM2569Mqqa3Wq9/8L/r2X+zWm7U1KoVxcVdP1dg7Pi3/mAaVXzihKXpGLz73f6p3S4NWfmqVxk3v1Kt/98968+UeXdRf6nTveZxvf0+3L5iuabc+og2/H9Pm//LXev6v92pPfZ28PRFFgp/QH3xlg+bNc+nynqe18W//X2071IvU5x84G+SKQleQDO34qQ69cII8W7BHv6BU569rw+2z0Jqghcmt6Tddf49oMLuY46/BZt0DgPMCHsoBtyZxNz6uD2l5xx7OHSAU7hg2snI2KZdJr2HqOgzAsRn7MZ/wOxtkzlzEifEP6OpgczJxo4/nPp6nAVAmlTVwH2eTdDZ/wE2McqOEIQ0AbLt3V2g7dvRvJONa9Nu9TuhITMAx7UBaR8jTva1srhP7tAAJ/fxxthtykXf3kRKd2Vykvi/2aP1YTGMCSBjZZEdcJE9T1pXNlTpP/pWrBjSPzR5s4YyFwdx4BZoAzqK0od3GCAyZj/p5EXmbhBishWYCMxckuP3PAlZSRVo9GSkfJkF+pN4hIjFtfMalhnUJzVmVQDvg1qk30fb0caL2fPwSmE7gBDZpzGMIs3oJMDyNkKDlbNIm4TdgbP4pPZeR0uP4PxazGTtTwOpkZ1O0GQUJ4xqGmEnq5QPkdmyr1E/+Oaj9OBWvR1q9EACMnlCX+8xkAmCB5NdH5kEM8lsBEm88RZjUXiTzSNJNq2X+ESbNv3iM0LwHspr+GLH+kQUQkNUwZO6izgZujKnp6qKiC/FTwBbGBN1Z3o8hHT7x4wodOY5d+S1hzb8LkIz5WFljsXoxk2k9DfiG4fEWoxkjKtNr/1iqTadjeuRP4lq2Eik148McsVuwsT+HrfzYWszZ0OKYT62BXgeUGd0wfQoAtoSD8eVTMGVmv17m0ZWTRdrImQTHYHtXcE5DZT1pLD0Aq+3NMp05ggSfU5+XAL6rMQEz34ohoEc6D1Jdc97vImxxB+OscRFSWwCZG7MxyyYE2Dv9LEzIDNMa9Gs55jJNSLQzZGJ+aUdPcLbEJrQcn+zXLROz1D9NCFsQIxqo85zH0dIU0Xjs40tw8o+3c+7Hk4QY5myKpfcm5IP252H0L59Em/ipkbS3sp0L+sTCmBzRr8WAx5gtYAgGwmdLOCUcB+WikBY1JxzNn2mzzE61t4tIbHxpquZ8G4ChiXc8jGf/WJu8nC7+Kjb/RHWahtakAtoLx+FN26ALc3H8jISKiBp18mkcp8sT6sVfpJo54OsN6Mx+vw6cTnPmT0yNhGTt3cf8I7xtx2O9umsidYAuiMpHjB07+yQGWD2xkUhl5zmXZClVsPWHpJWM/bpmtD4A2bn4mMycQ33RMvUDzm3uXD2bUTOhXGvQVvroO7rYXsZUCQYFjVAIc0gD1Um0HFkYkoNPlesgADwyJarJC2DsUQmZH2M9/hVrH01o03eL9JMXMW9swGeB58bA+mB0L3I45fZvcabPVpitOzmUdF1Ei5lLAeiZYeJHB+dfCiY5Qh3itrbZgae7yrWJ80E2VUb02FIi5uG47cN8sgTBQninTyfj0GZuVNUwXUECLphT+Wsvu9kTY6pk7Jx9AwYF7egspByTzEzRusc6nj63NdRtYxxvphZMmnoYW+5q1tCwnTKPPxQa0dpPcNgqZmJmYgfLrgR5YgUIN0pfM6590DnNHDXG1FLE0ZB0IQAy7Vx9kWkfuYsAJMB64K/CQR4zz7lTmHeExvaj5TkOXbb+XYl2X47oEYIjTEHjy9IDkw1TvxdGoyeuiUSGm8l8ta7PYjYXRZN9FYnKeII2WLAEO9xzaL5ZNQpXgQIFCoygwE3JgORXBV/ReNUtX6eH5hMBh6DtrhpU+ixazjrokImIMf6AypqmaP7ji7TAzJsS/SCEMhXhzKmsX+WNMzVpiU+rPudTXTvRtHgvGRyLxHGu5s1sQtpdqVTTEi3+/S+ziSLZik1WY9N4oq5wwFnDCi19bIkW4aTp8lXiGEmeGZyEazlPZPn9Sv+LSjV1RRQmRGG6Ht+PiauJfjMOh7de9bjqVTPxU1o3nzCUAL66xhLs40tUXrmUTXIReWKOweZRDII2bF24oIBtRtDC7Jb7cJQ82gkwI1Z81dicdNckYI6Eng3tIofyHd8E+JwW0UxOjUaIqpQjQQvqyB42bxxHSxqimj4JBoZY+fZukpj+ihAFBgam3JNQgNCQMyYDggDBjpTf6QQ2u11ubSIaUAn16NpM+Fxz0v3MgObPwiGTzdhMu1L92Hm/wSF8+wDUdw2olqhceQbExzka1zhs79y5jKZ/iegwbMJ+JK38d8auFWNN9bKZpzA9OL0N5oSoXZMwdygDdNkeP+oFwI+ZBLu3RPu2MlYJS1rZCAMxDkAyBvCOM+j9hzk08DShdV/Hx+Ma4AKb7wiAqKUfiSycjQdkE00BqA8BiuDo5mHKVkaBxMjBDIQoYADzA/1ZrUDz5GezNoBgTE4YSX4fndO9r1S1pQCwMYRvbYJpBvRcpbJFaDt2vo4EF2Dmh0m8Sv2u3cW5KMvCWoqpXBXlGjNjJjoBSusiFO7+N6DT8QxhcS2sLweaYQrjO1ymfSVEVcJvYNZEzDIwqzuIWcY06kk3OmZGeSyUoxHADOl4J8yQWkp0aAuBC2CqxmIaU4zU9fKmYj0NU1BL6NP6O4k0VYO/A3br117HGffVStWFcG4vx579IAehdcd0x4NRLaOfx2DCZ+FvDch3YFJyAoTZjCYB/tCx0zde1iS+9itjYBpmb9Frfm19rUKN0YwuYI/fzmGEJ8gXWITPEeZs+HiYc7wXprDlMMEUcMid9SjaCdY0/H9z0nfytXK93ZzVQNvPwfi1v1GknSbqJUzwSfyXdvsILDAHkI3E/CjRis62limEOV74Iof6MdaMXTWTqnOnYXq+ENWKRZii2HkthKqeBKhcH+QQPw6/27HJrxQ2+SUwwUkCA7RiRlpBnxt7k6bdlzF92wPtF9EXxtSBpXM41OpoTYfRbmTuTRzHuR5HSrXdTBgBprFLCAlwwq67m8M8OSwyiITdmGTTmIRhQLqArnG0N3tfw7xnFr4HRGcrx1fpc/MDepEzbLa9ZmHPqYtNGEzPzobimo7AoZZDLdcvAFy/AkO9EYYM5qaKSvmY91fOUe9JRLZjivvwE7t6wqPTu7Oa8JtosyzsNXXgf+6i3nEif/VwxskxTjI/+BxmarTaS3lvYmY3bjkHQcKU+1mjXcyv1YRTLu6HSflJUBfavNp1jINCbSYf56yJ3dCY80mazXkfwYSt5cZU2Sjft6uCdrM2oZ08+5yfKFOYOk6CaUGb5CetaSkCZu65hoM9mZtbod/uH1XK3YGunXHl4dTbi0e82riVwykJPz7h1iiBDNDOGj0p38J7p2CIOpnHsQtB7d2CyR1zPoAQ5RqmfZ0ERLhjLkIN5kIlUQNcBEGYt5C5y/ke24+U0f8wtudhsnAaD190qS2a1EQiMli0rtMA+QGEDWWgetOqWFc4F39nYBCK8OG5u7ZIWzkbZydzL9PC2ozK+vQR0/LQ2Zj+NW+vULyMQwzxf7IBwzGW0lmirW1HE4KVQhFhtiePY43HtMoYt94LNleKdWynhxyJkIamt47+mDOVyG0/COpN9uDaEJEJYe6PkMfeqwgLvhjR0jloatCEmw9KGo3VRTRvh6HJeLRQpmmxXG1NNQ2Z+bcNHChXEwfQegghbSZ0ZsnqzOVcCwu/CxQoUGCQAuyqN9+VYzGk2fd/WYtXrEPNzkmmBmBYVDLofB1NAYtNJlmOg/JnNGHZZyESKw3/jXmx5dnMm9KsOKkEwL9qoZZ/drFW2LOhhZS8UDFn4jA201Zp4fTVWjT0bk5d3/SVdYPEH3yJPDMYOCdjAZU3rdKKz6/WynyeIDVzLrdDq6LhWo2b+xiHLfGeI+LJf1K9W5zaDeXrymKqhS64oP3IkcT6x8yFzOBt8e0DmkCo0EnNttnynGcl2MDPfMTLOXEwKQCAE4S0rAV8T/YTGnVtTB6k3pEYm/GbXkx/iHEPkC6nXwJFnH68kpDK0/AASnOA3A5OY54NIEMC7ITfPQtIAGwtvp0ySvDd2Ox3AKG7PKbl9wxoyS1IJtkkrZ/MZt5LxJrq1RGtnwagH4+DcSWV479jAgC4O3+SjY8IMcunu1UKqLM2DY09awqS2zj20q3E7r/g55AwpLkzm2A+2CTfftmYgZHCWXjFfUj53fgxIM3b0ZfllHEYDySN7tIEPk4DKkcrlNgTUKoXBm0zdWW+FJUN6LavcsbERBgSTNWSGLk3bogRcjWuGoCsaWysXRZauIJQwfc+RFz9KebQmtu0LZJO7VIODRxHFCxCBV/ei1nRtLhq+/wKwdxgFKl596E1ukx/XKD/YJSKJhLS87F+zYA2tZjK2CFtVkbjTMIW/5pXQUBjHxqC9gMJfAFSWve7A6rD7ryPKE0t27PqgXGcOk6qWxnT7YRAbpiNhNOxtYc60PmtC5v6ekDyXeaUjPbmJCZeJYCbZsAHXGnTuqg2IP0NIq2uZzW108iX3dOvSk5ZfO4gztlHCDUKzb3VUX3iD/p02yKiriGdtpPujRk29FI5nfDJhPycNA1Aynea8VYVrM+Rxs9dM6CysmJVAwQvH4eZchOFDwa2zMBXd1jTOIF5MmLdNO1u312mCz34wGCLPm8izB95DpmDWNvgblw9AO2jRdqN2WDZ+ITunECZaBBi3QQ1QNI/fQrv4ZA+fR1jH1u2TAJfEjTFpl2yKxOHiSJq0B1r8ItB+2a0j7txdl82oIp/g6kb9vZ9AwGY34BjphUsDeu2rwMI6a9iADw+z6pHGr6B8zbqob0vp3R+q+EMG/MunrQ2rCR+HDGYpDAH/e0/gJ8QJ2U3b7im1cyNCvN7Yuwb42UMSz3M4VoY2A4ER0cQBIQ4cM6LZmnW9Ig2fJmTtQHHJ2EMLqJlMIf8TCaiNZ/BgZwIW6V9ad39KNq2cZzGTkS7tj0wclQjEYtq4uKY7uJE7DLA+QARtc6dp05L+rUW7ZA5PJsWLz//7DMJs32N8LPH8AsLPhjXXdzLJANI1jEXI5pUPfO7fF5Ud3AmxgrGYfRwQAcJ33wJ6X3tg5RFejPHiuNv0NJMdC00BZW0MYBvwdyHw/rMLJzXB2jH6wigkIm1VQLofcxVInxhBeQwsTaQ0oD84gUhPUxZM6eUahumVgdhnOyZMaL+es5j+dM+3XsLDA7z0cylGAaOaWHsHGZdF01zi2/QndSfOX+aOc9uIu+EiO75ElGj0OLUsW6lmH9Z5vvidYxTNERBNIupK6wRl21XTaJVC+sTXzFhBoxoOMXey4GY+LiU0Lc2dvKXMzzRclXhY3TvVz2qwqfnQm8pTAXj3BXXVNbYLyyCuYYxTmMCdhTGagLCinGlcS2/H1M2JlV/W5H2IgyqQWvciPavBq4+AJM79SH2eRiIENGq9h9Jaz4R/Bo542b5HSE00iXa2cLYP0j7oItvbEj3f2NAd6/gXZhQAlrC1THO0Go1Eu3sfhifiploOUwDZXZ1CJTqYMgeTuGgnuHMneOs9/iaVU42luetYZ1vZ+GzQIECBdgXb2YiGIOQBrmlsU3IOW5fTw0WF3t+/e3rvwNAMzAGo18s6Oz+LLNve2ygcdTLVuF3yNMcY3MM0KhvF27eiAJGVzYLD6fzNt/ZrcfXMAEwezDtgT0yQFi/JKS18zgHgE63fdEDKPVjP2TBU5c83imUZY4TroEMD+Y4YFIH/BfV8vzznZoHuLP9yMCQvWvPQ0j9Ow6DuIpgAj7dp7mE4G1i03ak3JTiQ6TpA0QPbcRkEBiLOc8DhK8d3Pj8mGE41UcqefBZgIdF53ks5pjWIEgdodUwntQHQ92BQ/T2v/Sr+N8NaDwgvJQCh+311uLBi/HEg0rMN9Z9Hf8n7lo6N5ur2TebOZQ1Kl2FGdYtvXp8kYGK3KZq79kp8UGYIA9tgIUmclhUt/9WzHE4NQdar4FqXsgibZy5AaaMGJ526roXpwKmIOFUU5r2cCcBqnLfrVyGuMIwT20m4edE82Vf5uA7wIpJmp2yoa+ZX9iJzWThVNjoEwCcLuFwP5QQzmXmlmYPb+eGTJ/Pu5aY+pqvh/XNoocA9xDeDdNkUYIMqFs+zsW7Jtms59yWe6YS3X/wgZe0Zj9uY2LuIzj1026LzQoOd+zxU+OQWDdG9eVb6bN8ZpTps7FEGQaYnfvk7ybs8IJ7uuTwaeRh1ihG0+GXRevxALLGN0T0BXPEsAst04W9pXr5214tQqtSV2M+L0TZIprY9v8QUOSrIc1ZS4QnWmNRgoaytPYxbtNTMFsbh7OxdfawixY7UfiKMS2pXNan8fP6HeZuGFWGUnuszWiC8+PWwhCnAfu1lPvocmhtZVFd6wOGo+OjY1GwEMvgSB/XrcwX9LRyk8/baE8p9m6KkLDjlyf1+fmcu8Q9o42BQB/ERrHojJ98GW7UPLM3dGs6Y4L/vE86+soLUREVEcigX+tmhLQ6T3/KNrrY2LV6ZbE7SmPSd8sEDsobxlBY/a3vcLmAy0I6vhHJPmHYp90N3THXIQL1yPnHPCuZAW0nR4RLk1OG9ZpTd8aBBRHwcihkya0x3clTa3vxon7dw0GK5rBtdcqlhzYM//xcQT7l9F3N6h7dh6DJ6OGB4e86Wqon/iSgzG0ICdZGOMQPbQsPbbw6+VierrSmLO9Ts9HRbtpFQQagbZ0yzaGNS+eyycebPWjYutD0mG5h3uP9zCuk+TBF9r7R1hzA8/PPeYWUKTQ64+6I64urLXtHj+J8mubG6JyNMp845PRBzrLJMg4DzMEh5tgKJ29HQweDVre+R3evzq0JVp5dxqiapsvxZ+J7FnoW0ccWLHfN1zrEucFD64MJFEwTZO2qINDBmq/iD2XvkJWXMWdBK7yUl2xmzfhkVCjBHHo5dGGM2dpn89G2dhu/JvgIlsHgEirZnOltbcuPWxUnNW5Fnx5ljbElxsaM39YU3svThtuFq0CBAgWGUYBl52a+WIlsNSpcNw8FrLvZdMzJsowN0XbTPIAyItimEmBzCtomy3cbHg545m8/5h7sWblNavDZ0OZJYj+x4APOpss7PLcrS+ZhTAd6rpAAW/5G8mjA8bIC513bqOxy8s+/kLvlSMK9gAOfic/YADO2i4UxRTiDzT/i8wDSvUVj2JDt/cF3hj6s4piAhImm8xKb/f8yhdC/SN2d6EH2bLSLTIgQrSCmPGbiYcmcqcH9PH3MOZnYC0j+DVi8dVn5w9tg2pcAtLAqO/SzBHYZCIfmYIgR9w1Aerlvdtt2GUOTxO/iKnbVfa1oKTi8bwxS1WrMUIzJMabALtPmvG36QrMAUokS+QAAQABJREFUwCHff066wXqU0a/5ett71ncemJrr6+Nknv9FOguLXYxPiV32vtMmvlptffa+01C+D97LAk6MqXROE7eXuJx6Wpn20oiL92GkbFw5+Q577oT3xGn/9E8qtHMvmjNO+V7/SbRKmM4ce6lMW/Fr6a+O6M6VWdU10Dak7glMzzYinX4ESfgc7NlHMB/DyrUISXZ4odHJrnyx+fYZbbzGGNsc4RqNdc3T0EmQ/0XbTYtTBvjK09oeWS4jxgg0C2C/ki/PoU8+j2Gf9p4DFhlzdg1PP9o7+f7Il50v03mbNpdYmfmHTo65ceDkxX2jSxC6oFgZcTnzD3PG5MlSDnXESXt2TEuaibJFW3M1G5HcAfY+8jEm2S5LY1naZ36cGJ1srtmYcLHuGJC26W7XiPQ2zpkTLiT7/czpzdGwFqOxmYqJ4jUiqB16ExMigr9+Gi3i+sVu6p9r04gm0EATtlh/Dr/vtJvChsYlD3MMHZaYOOX3dVEZzLga8aOpxezPF2NgkMZpxyjzz8a+ra0WwjdXjqUcmd7W2GLaapkMrZ9OqmG/eNkY05Lr1hqHVvai1XMwueVhpQRYu2iic9++O+umfVpykM6I59yztjs/tl4xj82XI3+9jS72wPKxccs65CTl+xDdeGwMjzG8dtlzy+OG7XNSFX4VKHBzU+AmZ0CcNYV1hZUit27c3KPhY9h6k0Tlf4Z6m3v56GB5ydpQ099hKDjhX4cSvv0P57m9z+7jxsY5TuSZN98I6gQn7W7EbwF4r03/H+F610a1ZDmhR0EfeYH223IbVg/byCwyUn8n9s/fw6ETifzMlUi3yTKBVM6e5y8DD+b8eHaPX/t34zf9a4T2xDETKyesntk4h6XNvzP0aWWS7h0v0txQ2Zd/8Ub52P18mus+HWaCe24O/evHRGbLq5ivvBDQDnMs3VusV7+FKQgmc9MJN9sAyqDZbwOSTpbvUIYjGh2l3Otuvf0red6ozaObtNFOwNm7kTJf0I3ysOdZCg6dCugF7Pf1hk8t7ZjmIeE+sZcoVZwi/fC9Ec0hJGkZTEkHvi67f+xR3acGNAaHYIuYSkiAEeMjX6Z1BP/fsY7vVK+hfEb74x3oNTz5e83fGd/vkZjvmKfVa3gFRvt7FLrYnPDCqfXB4O37O3yAVuOvtQJnanZPq9bw+TeU5Sj5DD0b9sdQfd6JZjxz4/zdc8mn4/+jXN9CM3F4RUZTx3KmTisM6hXMEX8PM06CCDTgyOScQ8U711/vSkdbt5h/A21+bcfHY88/+nXEGSX49PwTPhT3cbAmfhPjYKqs3SQf9XrHPrA33qmtw3N8r+kG33nHtYu8bvjcnpHHexxiztweXs383+9K33zCwmeBAg4FbODl8YnduNGM+viS66ZmQOx8Dq8XqTJ2ofk45B/frr45W2Z+Mx762IMdjvWxG5sGp8/x8WDqM+U/+EnvaArwik1lsc9OFHGwmfQIp6O7uJeMoiPhcK4MNvxmGmIMiG1+71QLY6C8ZscUIE9Mqe68PavmiThoow2gaUOXkw8ZuRD3JZH01q7Acfk2zkTgXXP0trTvVM5QRr+iPxy6Jekn7KiJ+6T6e9J6BGluFqd7lwtfghSHOeBQbad0GyP1YW7LB0JCGulCLDthTUJfIQpQJ+Mni8mN9fv8+/o1eUZEq+ZCBSK0mdohXUT0toVJPbqeiLo1pMUOycIff+zp9IEQ+8aZGLD0Mu5cQebV7JRWrc3iV2TcP6ZxvwTiWvkWsYwjxBVYnNFjszkrBBOxWMSl0oak7rsjotVLeUwIYQtbmwt5feP23OiJM/+wTcziq5LMBNX0GSKUmXqQgyozaVvLeEazvdgt2VpTuAoUKFDgZ6eA7euGSzxMWLfZKN6Es2oYfPnZCfnRezO3fIZ6u9XV0UY4Qwx1nY3kl7CbfPSI9dGusYF3DPb76Wvr54FQH+EY2wHkjuyStv0C+xxJ/ZJPsKww3IZv2GbXzfmHztkKw++/K6F5b969pOLT1UqU5Xd4oWaWc/ixXCSKkM5+PjIXUXxWPQjuGUYc0+zY4XpuNCKd/Ax79JFp1s9aUf/Udi2dOFJCa+Y7dtZPF9GlbHzZ5UYyPf82xgbLWaINOuVuF35/gBRY/GnoC+2z0Lf7lz0Iqzs08R5pHEzGUNE2L6hPkuhNnfwM3f952kzo6BX3jjRNteyc+ce61cXPB1LOz1PHwrsFCnzUKeBgE84t6u7gvCsmFZvczTavbkoGJL9hv/LcU0Qzes1xRP9FSMI/6vPjI19/NmeTMph0wU6hb79yUW++/oLOnz5K05jqv+jZTvnOyb7XE5Jy7WTj91w+SZ20Tn78OZx3ukEbzGnSriGzg3weudsf3t9WTy4D19dfFm1m6O7QH9en+ph9N3pYv9vPW62nY3OMR84mfrDNloZ+HzKBsXdvFjr9Irs9T0fTSKGyfC/z7wOtzlD5Ng6og30fdtm8yDPr1z0aluo9/Dns5VHn3+CYc3IqjKv3QNBCkgIFbkwBs8DwYIUTHgjpzMljjiZkSJp049c+Vk9uSgYkvysf2rP1Y9WZhca8OwVM2nDyyL53T1hIUaBAgQIFChQoUKBAgQIFCvwyKJCXGv4yyvqQlHGTMiA5Uc+SVXcQPabJ0YCYfLFwfRwpYBoQTsqNx4h/v0Vjxk1U0/ipjmbk49jaQpsKFChQoECBAgUKFChQ4MNOgZwGZCDUr4N7d6BZfa9hED7s7Xrv9bspGZD8mR/3bPiC5i9bg3kOzq0wIPn77518hZQfdgqYE7rX68cHpEtX2y7r1tsf0G33fsqZ7GaeVejzD3sPFupXoECBAgUKFChQoMDHiwK54DJedbRfccywMhwMd7PhkZuSAckPY3+gSEXFJUQisCg7BQ1Ini4fp0+b5D6c0O20e/MF8QWC9HkpTujmyYkhc6HfP07dXWhLgQIFChQoUKBAgQIffgqAP7xEwQoWFef8P25Ch72bmgEx6bhzSjlgFFn4EBY1XJrzE4EpAaCOcP78AIf1iHIsXyvufeQ/8n2r/wfjGWig3a7Bj6EaOUzaYAVvVE/nXXvdAfYfXJ2GKvG+/jBHXTul3sLQ5jy3rb+N+cjaD/X8pfEflGVjzK7hdHX6zCphNHPSOEkGyWc339+YyL1d+F2gwAdIAWcY5lbB/NjNrzWjzh9nHI8c67l0b3eg/gBr+fHKyhy+aVGe3rm9oUC/j1cnF1pzM1PA5rbhEgeDOhP9Rqjq40ulm5oBcbrV6XMDym91vkU6cVswdQeoMkDeF1vw3geLC98ED2c0uAhbY4D4RoedjZ4jdbZzTDy5sDcZAsA7kZVGT/y+7roxWfJAg+E0sSCgNlHSKWPWbnQZ3WiT1SmTcibXB1WnG5X47vdz7cj1Lr/pZ/tnfTqsy989m583hVO0xf0mwtNbQ01pzmpwIhlxArMd9ZG/nMg2KZ7lbxQ+CxT4VVHAxqudcM20zoerzwKQWbKGoi+NqBrpjEFhKciNdWNIiNSUtihmN148RmRx03+Bdh5obkupc7EQGP0cOcpNT5wCAQoU+DhQgMXQ1lbDJA4muPkWxwIDcv04ZiRkknHFutuUClbIHyyR3/WLgIEA+kSfejr6lXSVyV9WpVL/e5VwMVqzcWWiA7rWG1HGX6XislIVAWJ//iurVKhNPQMRRZPUxxADNMm6ixVAVVheicmazZlRCnJx7nJioBd/i6hcJfUKFhermBN8CxcUMIkmh8h1tUMlYzqckJ5ZldZmoJEU7/Wov8/NfQN1WQVKMyqpysgH+fMY5H3Tkbysn5xR8V6GRr5T30va912Zj9gLeVpYtW92elj7Ix71hd0KcfidywMzUpxWaXFWRQHIcz190oz1uEfdAy5F4qQHSPtK0qooHclk/8JGRL7vrq/Xz1og+VmWb2vnz5qfvZfPM5/HdXV1xdyKQO8+6O0swYG0yspZK6D3TXd90P150xGw0OACBT6cFCgwICP6xRgAr6JdbTr34l/p2tzf0NT5yzQhGHUk5iOS/hxfiMskTzasaPtPtfX739fZki9p+uoHdfuMrIKA0TSbUX7NfXsx9tAnd/ycBi7+VC99b6c6m39d6+9er3lNCTarG7/59ryuu0MYuGwyou49T+inr/xY21rKVVUGgEiHdSm8XGvvX697P7VGdYjl4JVG4DLTKPjSbbpy+Hv64T+8ruB9f6m58+do1STTmPwcdbquih/JryYRDnsVvlikl75TrAMHif0dTMtbGtPDfxbSkmqP2reW6sm/KlJ0bFaXziV05+9GdMtjYU0GzHG+nBA2v38qglwyvJWjvv2m00a9Bp85qhjS8/UDBVujlvkhv2kEsLlkpLmZL2t/DJHDyRLt216k/3urT/PHpOSb36UH1iS1aBqHHnIqd06ClyOZB/AcPVymlzcGtfmcR9VlKY1Z1aNP3pnQmBoY7F+0TCI/jqn6jUb8++pSxkJuDTNifCA5kg15Dl+rh40zO2fEc7lIJzaX6IndXhVRpHtKSA8+ENLSmTmBxAdUi/dFhl9NYlrqjJfBdelXU4lCqQUKFCjwC6BAgQEZTtSsWy7vZUWie3T4+Wd0pm+dKhpma8J4Q5DDE76fv/OblxtzBFtJbeMhO8yuMpHLajuwS5vHPKCyufgm2P33ssdZonREqYFTurD1Ne1f+pCWrclX0PKnHVTZjZT9fW32tvO5fSqZdo9WNzSq+sBWbfybH6t4w1/q8SUzNXVChSrI2DQgIzdAtuf+XTp9aJOee+p72nKiW5OXxTQunKPTRxXQWj85F6TNU9f5zv38o8EUQx95IJa/YXkErgV0bEuRXt0tNa8d0CcfkYqxt3PROZXtxdr+Y4+uJdO6/X/rUxXEdfN3UX1S1ahD4EedskaUn8982KdTVxK5kU4jM1X3oTKd2Fmqgz1IqSf2a93qmCY0ktdgxfOflt7GZdublTq1t1gnlZR/fJ/uWJ7WuEa0YXA++bLz7wwVa3nZQ37yaYae/YL+cOqQL9fKyP/989SBPAwL2uFrRo/Q+WIdeaVCx0NZpZv6tHhBQktm8rdxgT/rZWUMvjvaGBlqx/D830ebhvfNqPkPzzf/93vN39RwzTHNnOPRoyeD+tFJtxqnSykKzbO3Q1laOwNEnpsQ1cr5HiUZ+8/uc6t4GeabpvV7t5EyjE75PPOf17fL7jvtph0eDxrltFtXXq/UiaNBnfHGVTGZcb8kozG1730dtPysHI8/o0SPV1e2VGrvKb+ueGKataxfty68gdYnX8l8nQa/5+ts+drYSkfdatteoQPHg7oYQcNp9pjcD44Z0JyFES2CrmbmlqlPaPxcrx7p9en/eYYgGtUufcLZP3g42jVINz7emcLD+3zwndGyy9d7tGfv557TP8Mrlf97eD2GZZjvT2cdY75d2ValA3uKdCUYU/nUPq2F/k11rEtsVWSR6/98nsPysYf2fNRrWLtHbeew59e/P2r66xMVvhcoUKDAe6JAgQEZTibAd6r7tEItW3S0Wzq1/bhuuW2ZQlOaVGpqCVvo3ueVdfnly3QpGe/X1YExKi/zKBhkQ+S+p3K+Zt77ZVUGJ6hpjMux+c05cb/D6mnVMOd5b6X8Nau05DO1ml4/XnWo59m6WHU9aCfaNQB46onVqbZK8tHLzsI+hHKsIaMtzwAEt1fFTfM0bVoQM4oWHSBl8cTlmrNkhiZWhpVK5RioEWSw7CggC6hOJ4Iq5WvQB6Nyg71yxLsf1i+QxwcIgZUDeNrPWxV1mb8GP9c3L5txQ588rUlvuxWJui8V6chrPm30hPSNBXFNGw+DAeLNJLy6/KMyHXwirYbfD2nhirgqeYWYbE5/ZSnXetV+RuutoRpBf28gq2TIo57zRWrtc+n8br9ajrscjYrX+mZ4BpY+SF8NEALwaJHaQy6d3eJTy0mqO48fnluXOpf9wbs2fjy02X7eysoeAEQTuXoOvvEL/fAAhp06DFWQ4mhcmjoM66L3XAenXajzMmFMhs4VqaXXpY4zPp3c5lJyQpa5MCiAfc85jp7Qnafd4BgxYUP+8lK+A7iG3TNbPGfcWee/h8vJwwYkY8aYRmuXc9FFXhvHfNrj/G0bq0R9HN2HY/BV58NeMHDfENd4zKpmTwrqtV5p1qyMSqt5f5T6Za2PGuOaMcOnq6ewGdqX0fhpGQWKc+kty7fG0PDCuA+d3ja36F/zIRnRrsHXbBwne3y6crpU7f0undnkVftV1tL5xiCNzPsdv5HWhDaW38CFIkxjfbrQ4tbF15kj1DbTnNNCvmMe+TrRnx4amLE6Q2O7PH7GU9Sjc7uKdOjFgC6GqeME8oySDmZkp591gkWmpjqucWiJXFUJNUxxyXvVrxrKL5uGCVs9GRktYOTeRkOjGxPX/HRu2OzrxtT7pbXTkPf5y2tjAQYrf5lfofkOOb5v+ZvDPr0wrymYrtbTuXXsIhq3C5fYT+byzlvZ5BrpjO3B/Ic9s7HtlDHK2LSiXNSJ7cmh5Yj1erAeznPqPGKMQvfh/TmYtPBRoECBAj8HBQoMyBDxDAQMqHX/aZ179YiK5k1Q1eEXdOjsQpVOqdHyigDA8B0WdxbWEQuWpYVRcGdC6ru0SS3nzumY62tIBUs1DvvpZDYof+NdWvP43aRkgwcxGGgwyOs4eg6r11tgwtTQVg4reKBZJRPH6d7ftIS8i9O3w5gkrqn7wvM6eblGF/0bdO8yFm82xCTAxG2A2LkGP63M/Hdu5Vtg8ajTySQACC0NzzPknRr8/jbYbfXhJ1t5q2bd1ih/IKyuP3zKoVWurI/ebyNTOuVWxyW/4kgdi6tTqgA82WUgJdGHORXS0TDEcehnvwAF3pKUqisBWqgtrM8cKvcHdfhoQLsxuXro0agay10Kknc65VEE7cdGkEfPvUj2FsVVxcZp7+F64/AuloHl4eRjhQ+7hsaE3aPCkQ6Prhwo1qEny3WmQopOCOnWL/fo9qVs0NTZAO/QO6QPXQnoGsBn+z9W6Ex5ViULe7Tori7dsSRXngVEMKbLaGEVcINgw91e9fcg1XbKJD8y9WKbXj4GhooyjHF5Xxf5jtY2Jw+r7/DMLK3V+5pPoR7oh6bInlsdfEX4IzSkVUId6IaR1w3KyNPC+jPe51HLrhId+lG5DlGGZ2JY837zKrTIqgL7NxRSIxjQkQW8+zcLahHp9aqvi/4tTqmSMVIE4MxV1aW+Fp8GsPdnSOQuHnhLkioqhbZBm1/vUgYJeq74FMFfwFORVFVFDogacTP4Gw20FilMpyXI1+jjOIiXJhGGwGBRj/dyuaBBBIa1rxP/pGAcBiSrqjreBGAbDUd0FmVkCaAQYp709zCQ6mKajHlpCZIJV4JxQr3y9B9RNveTvNPJOIuSh3PxusuXxockpZpy6DIkTOGpjYcWtBP7SrTl78t1ZQp+EvO6teqzMd0KA+IwWCQbjUnKZf7Wb+Q2SmE6Fmr16djzZTqyCan77IQqF/XoUUzHJo7JjQGr96h1t6ysn5jDPS2YWDKJ/ZieVVNn6794V0CtJ4r1wz8v0t4F/frj3w5ryRzWVxjf9DHM1V4q1z+8XK7qMZ365Cp8w2hnDL+bXsZ6m2JaNDklzsyVO2IdmCvKqYdTJt/7ffjtudXLGBi5f1CnQVq6i1L48KVUGsiNKVvH+q+ntR9aM0ZrWEMsKMaItg6Wa029/hqRzh46aV3qv8p87Wds2xjhMiGVvyyj8vq0kMM5JMs94TeE6mddat2NVvj75Tpdh2Bmfo/WPxbR4hlkSHrrS1ubnDEHQ9XP3Oln7th64FyksblTXJabO4N3nQ/rB7vinT514J+UCaZUW20MDDeNRvacT+c5a0Kcr87FPZc/pSB+TE5/Xj/e8+kKnwUKFCjwvihQYEAcctnKk2b9O6Iz7Qm19qzR3Wsu682ijdq65ZQqS2Zp8V3jkSTmFsG3Uxggn0rmJG6sxI6hATuamXT4BvbqwCt/p+88WaI5f/hFxVPBQTADaE8nlLQVFb8Tix7FHe4B/LnnbJqsmG4P/h4sePbMxDpJJwqV5W2biEXPojZoLey0b0+6V/H2l/XG9/5Mm/v/tWbcF1M86QN8kgEmX2nEPQ4Q5RWLwOW29xzExn102rmF3e5ZC51f9seNL2trhnZTB5MOuYoJd1tRIwSjzuJta/pH7TK7bKNtpCegH3+jRju8A3rkt3t1+0Jj4CAjBL92oFS7/6ZCT17Jt9BoldLsx7v0lUfimlDP5mZ9GXUpfjCo7pMAiaq4StnUbaNOIsrLdgCy9gTVfg26T2VTDpIDIJFucQCL9WvWJNTDusHZ5PluaXJjIpfWpP+nn6/Q639fpDcU1lf+PKIFC5OqYPw5e6VVM19V+jWTcOvwE1Xa8YxfuypC+s1/GdWCOQnH18TKGEpqnWdfqESGsXJmR6le/E+l2mv3nSuJSVlEn/2jfs0BXJZxb8S7g6lu9GHtMyYHkg9d+TaOiBZmdaIO6YxXx14v1/N/VaLjQyWlNO2eAT3wO+ZLA19uEufh+VkZRsvBEqwso11OO8eY5dmVnWV69k/LtE0D+p2/DmvK5LRqkSgHEd6b1H3o5aFavp8/mLkpry7sKdXTf1qk3g1d+q3PxjW9Gek4ZZtJzpFvV+mFZ4owf+OGc7k1+dOdum3NgO6YQ5vecZUGfMW82vOjKvyLeO9fdehzdwOUSm0MZhTt8Ovg39bqtTc8OuQ0xIiT1vQvAXTvjGnheJgWbuXpM1iB6z5srcmqgzF7ZrNX/tlRVUFXP8xNHIbCxqj1lwE8y90+bZ1pOY/0ejPEnpBWJQyJy5ggQ3U2fgfHuaXPXdQX0N51qESv/NsqPTeMFpob1rK1PfrqfRnVVSJMoWzrw7SN43+q1hsveHVxeq+++BtRzZiYUgmZ5jUP79Iwp2gbc5afMTO7/6JaTx9DE7GmR49/PaoGQGc5TJozTvNVHeXTyQNUHA/5tPO7VXr6aEy3fKpPn72D/iMQRwv+HIfZAy4GI7rvoZgaZsB8MG+zpv2aGVPpIc6kegnH826k9yz+5ujf1+3Rmf3GIYZVRQFB6G30M/BtDJOtR+bgb8EtXEdLtf+NIv01tHj7laNy7QM9+vVP92nZBPS6qIc695Xq5T+p1I+H03rBgG6B1r95bxaGL0frHHC3cQwd6NjhY8XabfVx1qR8Z9ok434y5dNhmKrn/q5Yp4feSmjB58J66KshTWfgFVFZG/X2aoaABUe+U6VXfuhT/NZe1t2oJsKolPsoOz81rHFWASqV6PdA0yp9+7kimLR8Apemfb5Tt69m7sweNrZ5x9F2UP+WzRV6/rsIUu7s0dc/n1QZwiVn7yPbdMylVp4/83+Vsh7k86SBK/t037p+PX5nxlkX3tlP0ypZuAoUKFDg3Sgw2mr1bu98vJ4PLmbGQPQf36dW1PfxZXdp8qpuzJhc2vrECV2bPUs9alIdzt8e21mHFlpYDULWxrvO69TrT2jP+X6kjH5ATZkqxk/QnPvGKLTzdW178piulo6R/7X/rNC2as25905NXjBOyTee1Mlzl5Qc/0lNnr9K8xsv6NSPf6BzbVH1sSN6AX2J2tu1fNlCza64ora9z2jL6ZD605hclbpV4T+rq0i+1LxBK1aNV2Nms3b88BVRpK42blLy2XbF94zXos+tVmm0VVde3KirPlBwOqRs2SI1zEEDMxtTq9PP6sixIzrcVYOpwCStfuQ2TZ3EDme7S/7Kt9n5zn2PX+nOM7qw47vadTai/khSXuyHYuE29ZMG/PaRu6y5vqBb7ceLtOPZMqEMU+kjZvoASGC3Tye9OvKTUh06hGnTum79CRLyEqJVtR9Eev7NUp3F72LXQiSIVfxcKtHOZ0vUhkTvUhuSVXepdkYCakEyV8aG6on4FAbQXe4BXuwBPF4Nan9FVLd/Ia4pTWl1IdW1zbsVgBECuBnAy4HyrMpn92jmjITmjDOzDrdOvFilTX+PFH1lWF/7dAifBSR7Jm0GMFgYZGNmrW10mQbavDr1YoXeeIa+WjSg3/t6SDOmArhMwwNItI3YYX75aiAo1e3TtV3lOtgKODuZVvGjvfqTNXyS/vLmUsZ9mbY8iRnMgxEtBGiWGagaMVZGDoMcYAGMAuwvbC7X3t2Yu2ASYQADC0gHDLvhIhqWoJGZnlFjJUAGbdPV3eXaeiKo09ficj3QpX9/OwxPCb4re0u0FzO2N7+LZP6zEU2pTgOOqQB5peM+HaW/ThwPqBc6GmhL+MNaugL/hKVpTMeg3dOV2od5XOcMmI+vDWjJPDQDmLN5zPzNYXqoP7TLgbCRbXmnb047AVgumKY9MIe7fhJU69iUJk2hniXkzxjobinSru+U6uQAoOxfhvUltAoGwnpo68btjD8KragZ0NyGrKoRfphJUZ60tgz5kWT3dwRYXyq0bzdS3UkxrZhgeUNHbEwuQZs9LxZrzxtJzYFB27CYOdrm18VXyvRTQNaeWkx8SqOajX8B1RmCiKO2i04dCLnVBShzoXHqfbFGr6OyuRLGJ6I0pcal9BdmQmMIWmGwzcwH+6651e1mbCHJ7nymVgcZq30A6OLamMYu6NMtZsZFu7LMrSR9tfdp/JaOo7H9epf+dDZaHPK5AsO5b2OR9m9L6cDifi2nz0uxM4ojVT/54yq9+oJbRXcN6KtfGNC0ifhUWVSu4eOYduVpNmq7uMkyq56zRXrzWxXafiyl5V8Jadn6mKaNRZsJnR1TSPukYaONA+trr/VFW0Bv/DP+Hbt8qrw1rNomxtxg4TbWEqwDboJMlADs/VbPSA5060JAA1dYU2YmVT8Z/xkWTxdCoxgajc6LZD45odT+Eu04U61T+HSVQIOSaTASaE0nY5aVoF4hyk6WJ7QYYckDs9xovRn/oGQbB1E0V6/+zz41EDxgPMxHfCCgA8+VsPeQ1+906RuMO7pJLZug9WvFOuxN6+Cifi0tRvtrk9kYHj5PvoC29CwaisGR4oF5cuF3E6yPqmYW/TlDTqSzKGOsF0Zy98Wgth5PaPKvdeuL+AAZo3v+xXKd2l2m19GCpO5n7OGfY0vPAJoSW5c2/xBBz60D+uy/CONziGaTOWtmhcPXJY8fLdOVoHY8VaZTA3F94g9JO4m1Coakewfr0T7WYXq9tpExwZ5UEfHrMtreTQRRiMBIR87hI1QW1RI0t8Z4Wv+5oVMfNNz7o1Kd60pp8h906V4EQyn64OLLldq5pURH0EgeXhTSvAaYStrCa4WrQIECBX4OChQYECMei1IWNXf3sVbFfJNVvmCaiusH1FS1QzP0lFrbZ6mlZ73Ka90qdWOexOJm/2znil07q7YTr2v/1o26lKxXUeWAzr1+WJ1apIFpn1FFLxFjagGyA1ElQp3qwgwjEkfjADpMRg7q+A/f0OFbl2rD2FWaU48ZVfysLmx5RW9epV4ly7XwkVucFdKFmCkVi+jid/9Ze6d8WretHCNf5Em9+T+k9nVLNWX+BKR1OE668S1Bmh5MhjD7uKqeYDUbFHVGfNV3+qfafrhb3WTdcNt43c8mn/sXUu/FTfrpy2M15f5GrbAV+R0vr9K9F9R5apv2vPy32uZdqapAqQKXOtTVckzsqxpDzlDoo3FRUaurB5+Mq5d8OrQ5qOOv+gRrqKUwA+XGgABG421BHYIxea6Fzes3BjRzQRZzmjSMHxLF5cW6zKa4/5Jb06emBM5QpItN+5BbrYCuiibMbgBG/TActqen8NM4ewQzL0ZTE5twGptwcAIMLffOBHT8jWK9jPNpZnZKZfYcxuHo6dx0bfr1ftVMYENHwpjsDOCvQLloYOY1pgDOMDxHgmoxKTGmFEXVBANAI2PR1VxJQFBrUAeewgG2PqZJ4xkXYf4+6NIlEK0LM7EqbP2bMK0x4GQ6uUivHxBfolf3ZHUR4P6VW0KaC+NVDDip7gblHA7qb75drNJ5MU1hQ8fixAGgRs/rLxtWBrzT1OPygSLtewHH/D1ewBpmIQCg8Fk/DAaIgLasGNerGYAKH0Asgo3/Sejx/Teymv5gXKtw5J+7mDkF81efgHkAZD9FHRrWRFQDuK/LYD4B43QSf5itr/h1ZL9bzSsAfZic7DiBtqkipSkzMqoI+3XiJWh3hnzug2DxgC7sDziSXg/mGQG0VhPGSEXQLmng8/oG3eC79a8XAiawZT9/2q/Dm+mjox5Fp8ZUh/9PAFWRG3+AAUDvd39YrP5bIvra1JDm0CZhBtQXCujg86XaiFS8Yl5EEwFrtcxpyJKrBPn7AX6Rq2iEdgR15Pt+nYfq/hWYzozDsRlgGAEEnt1Woo0veTWwqlcPLUXLhVbMjUakpIc67QzqxImAqmFapiOT8NNGYzzzgHlE0yjPNKYJGhYCjYZDfl1g7MYQX587R9nMi8kxADeMRbX5nJEui0Y3CjM6wNzo6rP0LnUxXFrPk77dozmPwywCrH2gzwBtTgH+dv1zmTYPhPW5O0KavYj+ojL19OPAiXLtPIiG6Ar3m5lz1CFCmUdfZyyja11fx7rXV6Qze0zizTjG1Kh2DBG30IjZZczajS575ItginQeQLsJc6GZA4QPJ//OYh1r4yH5+Srjqq5hTsOomeR7xPIIbXxmdoW55nE0mkeeDegsc3o260aVMSAwV5a+DDPO6pUpRdGGth1GEFGblh+zwdIsvlfb8MO6ltb8W6OaTPsc0yeQcZKxH+qkgIBfrWfc6sccsA2TrauHYdoXxmljErMs1ibStVwAgDN3Fy1nHE2BKaM/zek/C/juxJ+iamVCE6YlVO/FZMkYg78zkD6gL95JemjtZX2r6/Sr/0SZdu8N6mRbSLOapHI0aSnGWusxhDJ/SftYFbyrma9ovrp2BXXZZgUBVG5hzVgyzfh++vsaa8bLpXplNxq4u+J6eCVrBmulaWzKLxYrfrxYT/ygSPWLWYMwRywnzwSCmgPfYi1iDM2AdtHuIp1qt/EIE4VJVTVBOZrYR60v3dAgxNx5Eq1hbFlYa2aQPz4iKcwcexnbx3cW65W9RRrHs7HMmyrKzcDE9F+BTrtgwOnW4vUpmL00Qh0eWjejubL5+NK3S3R+Qo9+96F+Z41Jw4DUXCnS1aPF+vFJxtjVAU2vQQtijLMNnsJVoECBAj8zBQoMCAumKzPA2RfHdLqtWHXzp7H5NSpAONrmadM1Bx+KHx3drx07rqpudaNK6wBIDhAAMSW6dX7bd7Xt+SfVd+vf6LceXKZxY67q1LZntfPFq+o4Pkt3fGKqZpRdVd//3q7GR/+z7ltWrUksYBl3XPGHHtPV08fQFnhZuHEeD07V0l/7j6oav1DBv39GF2c+og13zsesgLM33OM0du1XtO5iiW5ZvFoz7pis0iu16j/3LZ1iE3elG1TecJfu/p/KFHBf0PbLGzT2ga/pU8u8qoIxybiWadq/G6vpL/0nfevQMq1dc6vuXFGHRich79zVmjRQpV+fWqFFG9apDpuPYKrDVv/RB5YrrKs7n9C+n76h3ZV/qse+/oCWjGtQ4OJWQOWf6b89ZQYyN3h39Bx/tXdN0o29dceRYu3Y7dF5pJHjbktr74uYjuDcXwqqzvay4bR6VDw9pcWzkmycgCZE0rEY+ABj5vrJSQU4x8PszlPYadfPCGvDvyXy1N80atMLmMQ82KN7PxlXPSAsiFPw1f1l2vvnNdoYGdDKzw3orruTbOoAjo5ivfBfy3XkLODk9m7MEIi+Mymp3j3l2kT617riWjglo4axAFz8ITqRWl7okxrXkR6D/l3fQ6OFdDUKw9JvA3VBt766IeFoOVztfrUDSo/SpqlrsyrDEWHzt0kPWLH0F7qTWvaZbj18d0KNMD0ptDKX0MQ8D/NR8nCPvnZnROswa0CZQKQ4Nua6pCYiVS9HCn/mCKAAGrjGMmx4fn3v22ZtphpJwhG3EdL1+/+xVFeKo3rof+0igltS4BC1vlKj5/4PNEczo5o5GTt46B5tCeo80bw2t+PITN0+dU9cS6ZCe5BIBBBfhS3QBIB3JU73J/d5NA8b91SGev+4XE+9ydkqRM757H8La9V0mKntnLXz94C/Ab8OtCY183ApDI9L/nWAwwqfdv8I80gYpCT239coz7u8V1/9jIHCnF+PDdLr22X3rgciLhjNBIzb6e1Bvb7DrbIG6L08qUOdmHYB0AMA9wzScFcnzOqqhPz0Z5kfEBZn1mAsb+Mp2ExJtK/tNEzjNO7TH85lH6Tpw1H6xB6f3oQRaHowrb4DKXUhuTYGwA4RvUBY513f8aviDsxG/lVEMzBdEv47mVJMa1YR3nkbkuzTOPtO4B6aJpdJs+mf69vntI35kY2iscM8pY11qrbOp/S6Tt2zPKHqi0SJ+ocqvfhaufbMh5EbH9NEdBfZAZ+6AakhnDaaqwnE8UCnvgQNXMcq9epfVGrzdrQ267vlKWMuRUl/hXXq1oRmwfRXBz1op3LcUBln4dSMY609isgHEySWayUYx1c3lekCXOGSDYSzzgS0CfCaQZMWQYBwIhPTg5/v1j1rk6plDJm53WhLmZHS2hs6gKYS5/BjMPDrWe87T2Mq9SZt5NnAeZzaJ/XrtttCevQugDeAdohGxmlSpz6CTOxBYHEM4cOEB1LqfROtKUxjFdo7A91mPjiWCFde1ul5f1uqrd8MKIy0fimR6aYwVjduZn59KqRPrw1rGpptY/wFTaIA7XbGY32xAe0e3XVvSI8jXTr8T/X6/nNlOnwupaqZvEM9e4ojqp+Y1Pip0JKKx+grM4tqPxTQoReCGvN4r8ZPZ41qZ/C1eVTDHJ/r4X00vskEmjfaUoH20BhYnUBTg9aVRZxznfzM16B+8kSJ3iyL6Z6vhXXHhphKImgP/7FRWxlj7ZPotykwsaxtEZj+c0TTe2Y3WrvHe3T/+oiW23xNkhn/G5thhJayQMGUnz8Ik9qMaXDc1qVSHWURmLwGxlMBvfYk/WlkYF06jkjrvkf69CC+OBUIGIKYprm7XZrD3PFNQqMIs2tzxzRVQc6mCdbxIj5x185wn7GTbUioeXVcvzkrrJYf1Oonr0IX7o2fAsMKAjIhnJiLNh+bbkuoirOZSn35PN2qQjBYOR66tNkYJD3JC1eBAgUK/PwUuMkZEFYSVmkXh+cljjyv0+FxmhasV7Pjvcj5C3NnaNzC1Rq/ex9hVF/Worn3q7FhrKN+Vbpfmc4XdeHcIe1uW6t7ls7Hxr+ERbBJ4+d/SXVsBkl/GY6a53XAVOHG6FCWm93Q/C5s73J2skwYqZqzBLKysVNqrCY2TdYC7Ky3HsWk6tJSFtQxmhG4qHTPFp0pWqLpMCrj0KD0squaH4mp2g3ws+U4+ecc1QfLQ5Jm5ZkKu7SmRlNXLNGE136qU2cma9/SZZpfEpXv3FZU2oDcyhWqZkVmH3Hye/vwotKU6/Ic1Yljr+rg+cWa/VsPa2Z5hcoAhJ4JMEm3rNUCGBDDCh/6dZoKZkHT3hgOnKeC+u//xq35fxTRnWsxjQLQYKRDVCrAIZTNeAGhC/t197SQ1kHPQJFJwawLs+pF8nZyK9LDnqjmY1ZSheTQTBbsaX8HwBdn1BlsvPUAfQRnjtQthRag+yLf745rDMCnCqARRqK955vlenpnSrd9dkB3An7H41AMv+KACbHJhsNs4DCwY6p5/5wPSSZ+JJRz/lRK/jUxxxeiuSKjzo2Y/TxRrpeertGzjdf0eA1mU51oAL4bdEzkLvwgAfiN6fP/ul+1ALdLz9Ro15M4sW+vVKrymh5bjQT1QFDb/iumQ2gH71ue0sR5aF0oy2kZvwzUGcBKEcnnIsxZAp8XuzJmK+Skyo0Bo5El9NLGK5hcbfn3pXoTUPHpr4e1YjVO0wAlS2N5AUeYXwlNRNpZUUy70JS8/s1i9cLQLb8dExXAOiPbSevMGt4x4Jyi7BM4/2awh796FcbqKZ8uz+3Vl+6I6pYFEBAp97kjaJZaMc0AhHsDHu0GBLWiFWl9nVIXR/TY7wxQblo9mHBs+UaVXsfE50cTkrpnZVwrJsOYGPjgn1HA+YQARgP7yV/Wck8f2gXGw4+eyuiOPw7LdQDp7ovM/Un0M2lNmZEspy0wmF9dQR44/hYDnCwfc6rvwQ8gBNgRYZNLqI+FhHXQmJUDc5O9FtSr/4x/BXRa/4WMer5brBOXAV4TYKSY754szDQR0XYxfpeixSEYFeGzc1mYwNfoRTJ1nXapilC55nNgoAr3s1wdKMaKsl8GYgWYzRwpUt8pJMyzYJYf7tW6OYBVAip4+hnbMKGvoP07cMSrlTOUY87RwrXCPHk+0a9VnyDIAgxlNc4Z7lrMWxan9JNdAR096NZU8PBkQGhwEQBzGiwz87EIkOlE7mMctV326dwOq8SAmmfCNGNSc+2oV1vR4kEGXTqV1MoNYT36R72O+d+Z79Sp8vkibd9WoVhJF5qfjMbyzpBPCDnlxk0OoLM66thegkS8aKteWq894dKn/qBf98MU+9sxC/pOjX76RoVegOmrHdepO+bitwA9zcfLxVhLtxVp45PQuyKutZ8D9yJBd3fBlJOiYmhgQD+el43Pas2cYl0669X+Jyr5oUj6bO7aa3p4ThJNFLWxAcQYcKEN7DuMtmhcXEs/1601c5Oa0eBGWwNIR5NRV12sU6d8aibPWbPTWob5oUUf439ubrBueUJBtBFefH/QKjWyZqDZSfsA8at79egiWkthxWhVzLE/AxNy5VJA5zZbz8fUBK1LGDQtP0VL+R8IzkAeD3wD0zSYfRRB5mvvzAPYfVUWJTW5wQUjgMZ3Iw7k/xSAUY1p9aqkxk6jLdTJcrUlcWi+YOp8FU1YFqFL1/B16UdJLb4vrMf+kP7EHPHMjxCSfR9zru2UWX1N9y5waTyanrp1Sf3WcvJjbpSYAM72OBiv7i40izASFooxiNbKNK5GUhvv5t/XY4KZNvzjsAFlWND7XMZgj0E7WZ3Ql1aQDiJanvaO+RtdRCN9cRe5zM/RxU9gCGPycpPEMihcBQoUKPCzUODmZkBYkFyeiELhFh3atgXb/7GEyr2i9v1sHxj8egKdmKdcxhSH8xnaD+pix22aPsGNGpstjB0te/WSokQp6Woap4bmAMASm1GApSdQhTaCRQoHbVOnpw3927aHE3mWVdJhOIzpYKPJOivZW11nUhxv83Q1LL1Ly49t1fYdBzS7oV4TqmK6vPe8KpetQENCYMZEC+/a+7a82lrI32x6GSdPblB/K8/MKrjFZwIgU6ei5gc5IHCH9h7dot2vT1XD+ikA2ZDihPWduLQR0xF7NZenk/GIX/aQlbe3AwfJhCITGtQ4sVxFtDGLt2622CtPMaZYvGPr84f9snCWPqRvFzA52LPdrcV/HNH8VfQPNtlX2wCphMxtALiX0ycZNmsXkukKgKJtTOb8ac7c3vOE/yTK1fPYPM0GwK7AxKbBNvQ4Ur/OoK70sOlhG2+SXDPjckYC6v4w5g6nIVAx4KsYaakLiXEUs5JLSD1VFda4adh3Y/vvBRSa+UCczbj3KgwIjG1dERGIOBzuPKYOx8gjubJfDwOgVyzCFh+QW4Y0u2ZFTIlwQBv/iVCobPRRfDiy3Wgq6BnfygH9xm0RTcNUrNnKx9ejfHUUEz+kx3s9ugiQT8SyiqctBCljYTJmEfi1NNtmjlTbLtu4w5gn9FyDJaHK9dWYAPF++34c4d8MKGZzCxqZ9NcNwHaN6dfqWTBZRAOydmsJmgU0JnVs9CkAro17y6+X+pU1YB4ByAuCfgcIb3OZOgTrkNgixa9jgJqzvm3+BmYiSGL7OgH3pG9CchmEJl1nkSqTZPKSuMZizlFMvaOAiub7evXbt8A8ko+7p0jHGaSt00O6b21Uty4l7ST6GtOyGoBG+NdiOv889L3i0To0Te39xdq0JaAU5VsfGqiiQ+Ub268F89GmTLC5yNzFfOrNFwCOnTAf/yGqaUhZD201U7uUmpbjfEyY14CNJ9YQL5F1avGZMBIbI+zB1CXWgYSb0LWbe2OagxP6wwDFOtKYCZgXAUUYU5Vtz2OaNyuuO9cARPGUPwEjEZ6B9HsWGgmq5aEeBhAtYwtZbH4MVHUoLK2BNVsvYvz2WZmXYDw5O+Mc44R4GLmL9K5qpOv4CS1oxF8If6X+1oyaLLyu+QxhRmbhom0g+GHGsfzUANpAYz4tLHM/6XtPpTXpdnyVpsOUYzTvsrHAWPMbYITbTMC4GtNj52DYaXtVMB42t4y4bgB/4gJ292i2jk6M6Q6k//MYY6U9MDaY/h2l/q6lIX3plrDmzoG2+NcEYc5KkLjHMME7ALN0BZObRLNfl5Dgb9kdcCIlWdvtvBB3KUEhiBS3ZpJf3WG0F0pqHlL2dfTljAVJ1TSiWWGul9wX0aVQmU6jCenGPDBlNliMNS8+K93n8Pn4AQSbGUdDklBZGhNNBncEBqEB8GvMpgtauPD12QkjffwK7S/p00N/ggksGq1+1pmjT6OpOlalnaUhtNhRzKcgByQYIDpVz2WXSkvimjuTeWprAQOe0uWjQ30AbAsAkISGRq/iKuhui64l4HLDDLQcxbzrsFszH+VMFGhnZE4zHtxEFauGCR9O69h5fM7QqJ2cG9NdMI3zmCMlBOI404UjOf3svRVtDWtLI5HTzCfD1qQQ4Zi7mQ1N5fhsQRMfg6c3iebBKoFp30w0rfXMF2Rk9LdTTSKjeZxocIKxrkBQ4sGcbwAz0tPMe++KAX2ZdWkmGuZx0D9IGUVoha62evUy60yL9ecM+q/G2o82cTDqhc0dM9UMo7Hdd8iv11pimvsIgSnmu2gn1YUuHgR/CUxWz51hzZqWxF8NwYcNX6rKfypPHjYfMUd0+EZo6iHsdBRt2O5daKJuj+jhO8Oaydi1/Y0pVrgKFChQ4OekQH67+Tmz+Wi+zhIjb+oaNuYntf2lYlXeO0llNaWEP8SLwRb7eK2aJ85RFQavu3ce0859Z7R4fJPGjC8bjHjFQgTQZ9tlQXJ0HOzHpm0wRoBNDtWw+W7YxTbEImyrsEW1YkW0PwefOCugMRPOdzaSUhiaSUu0avZmbfvxazqHCrsEkfD5yxM1c30N5jE4gBuTMLQIGvjJlZL/7WhBTHxpjvMeGBFjSIhz5CmbotnLZhLq8kW9gtRvUsMDSl3hfJLJ47H5LZInlhzMK1ebwSpZQ3P1M2lpKAR44MBGoxHSVov2lYNllmzwvcFP+zZUTSezX/Evp0K5Oprm4/yeAAcBIlOfg28BIKIBe+tTV3BaJExjAyYh5fgL+ABOuHFYN9PPSO6Q7l4mulUH7U5zSFkH9J39uz1aB5CdAhAwgbXZ8mfasN3GaTQBA1LChm6gy4jhRuoeb7ONPa3bOFQraJv6AFFZAJfXMD2puyuhWvwzgjCzxqyCnhXu46wDKjBhbgJTK7QEUb+SvAMbiqQvqqkLcehEOptks0/DrBQjaa6BWakELUVw2E2jpUnC3Fwlj2BdBNNCnGwx84kDGu28idJGQBemFF4k9729gAaAgpk4mdOxAFTVxOfH5UKD/IcDGkOU33mRMQbCmATILKYtriuME8wtEgA1Y0yMXzW7fL8BH5wATMtzESZt0VpCnMKUeQCgKWPMQgC8XuqHGchkmK9i3nVzL0odTlOHeZhM1JEH/AFQcXBMQf8wDEgXkna3B40OUnl3Env6w7QZ85ImgHIxIMhCKnuIRFSHCUYD77j7AmrfS960W7UwQnMjmreQttHJFoo1UJ5WHcxRsdfPYXSATujpBiC7aFcSgG2v2WRwIXAwAYM567uZ70n8FQ69RtSpkxlNJMLUAgISeLuK1IG5VQv2+vMmYWaH1N6AoMPj026L1mDhsbtxkr24B/tzxsy+toRWPg4zuzihmeNIwgsu/JP6W/xELkNKTUzdVfjCzJ6OFmOfX+daAPP3YLo0LkFUIdYcxgzkYInB/wNTsHNwBtMA92VoG5wxgIlMGwyCGjH/ol25M0gIJAAjaOpPZ+pSN5+BMGP4ANGXDdAfxsn8UaTaaKaQXdvIcML8OuMrhoasmf5BPB7DFNHStzBa1qD9ayoy5sNZJR0n+0gfNHMlEV6g7QAFOjIYY5ogbNcxwCiaN5RASp/z6iwH0C35DGFYFyY0FibGi7Tc2nCG0ifVRjSXcTxjHO2njxwzIjSNNePwbdpt/kusxrTD2peJ0T6a7CiZCT/mMY2T9R15mWlZB6ZgsyaENX9lVg2AUDNhMk6gagIaAyIxaR9lEO7VBEZeMrqwD0ZxKyZyXtqIf8W0CZj17GU9QeOZwtemvMJCU+PwjSnVhdfx5/meR/smxvVrX7S2IKQg/GtkSkwVaFE6v1min7YTdhktyezJNjiw9sEk7eJ+NGBoCMejOSqBoTBNt20dEdam2CXyWA9j10wbjFZI6q3fnO0GOnq68AM7RT8gMbgLf6cg4w55WA5cQ+s0P9fwATp9KIgmfZDWOGYvfyCshTBgjThlu2GwwtC7BeZ55RLmKwyDl7ytn9KYZrXTSZdZGeeMJYIeeQitW4j501vC+jSVNcPmK3UaWjOYe72YAXZfoMIwgM1EAvO7A4qw1ti6FKA/bV2aTn/GoT9NVcVYxnVzSu6z+BMxrixaozXUGaP0qwe6/P/sfQeAXNV57jd9dmZ7772p7mrVe0EIREeAabbBDsbYxnmJ/ZK4xnl5SZy8FCdx4hjHsY3pmGaJIkCogIQk1Hvfri3aXqa39/13Zlaj1QoQlkDlXGln7tx76nfOPff/z986OJ/baBdzjGvq1j4P5n2R0lJuPpRmhTGRLCZpM9eT5kaWfQ3L5Hpni7yb2URtQ0EC+IqU8xSZxePHyRhx7nioxtVZ4cDCa8joUoUtjc+qzGXJow6FgELgD0PgKmVAwsuHnjrT7u56LoiUccx+CLfdtQCTq3M1Ilyjmrmjo3fuR8fhNRhufZZGihvROaMKRbnJ3FXlvbxy7taeQN6mepykAXtZXSF398ykKdzcpXXhVBvF09kuLpJUc+CS5SOFo6dthYfWxk6+6c1cAGWnSkfiRVPPolhY9rhCPiu939B2ZO5CzDy4CSf2rGTMicWIr56HHGM8ErkdGpIXhKh0yYIo33zZSV75k7dMgKuu3+sk4eLBwICdUmYL4um9RuTzOZMWobzLgf1PvI797/FllXMn5qaXI0NifXA+hdguHdscLlNeajzXfvMlJlur1iTEJSZDd7gVbUeb0J2WC1sa45rwraAjBSwvnBAN9PXSP76YLrXFWtSjgrRFkCB8+/eS0Kp1YwF3CdO5tWUigezjjvowvVWVVZDoJkMhO9vaQVyFhxTpRf17VKXgPccx7gZfG0A1X9Dp3AXkENK1Jv9IEHm5a+fgTngKjWQlaFv0EM8q7i4pk7uk3NmM405eiGoDQb7QA2RAiotpmEkVJNbMApmM9bklMBolJbXcDRUvSjKfhImlzzUmZD4yK6JnLVjLe9VHwtxNAmyYV7K5+2mk9EaSsolML1IEpqfahXSN3dKCGLpIHARIMWSRkTAwv5f5hzKpJUKVL5EwSNlyyLeRKk29bFNTA6UnJbJzS+kBd6GTuPN75yR6WdNSRj6kDhIfxmO05+gkXUdsC0vCjJcQjWIzAe5e9lO3OzCJ+tq0s5H5F2L9vgHeY2lxNPaXwGlaueFLGoMyQJ/+zW1sAyUqE0uoLkfd8AYHs5BTEdfGehLQckg+LfgZsRFJlKifhO8QOzIoYT14XuP1AKVXItn0kEvI4tiFGFsji0TZnePP7JfgJgeLhIvtaKER8t7GAOo+z91f7qTbiZGP3n2cgxynUkqQ6OHIbBEiVtrF0Sdz1d9MRxZsScNmKw7SMLyHY1W6aBCLqPZVkCIls8/cVR5ooHHzbuJNSeaCB7kbzfKsNLgNcY51cTbksO9ZhdJ+aVHYCHs+Z0f9STs27aOrbDLCua2MrTgAAEAASURBVNwNHmSci90vxOPQce4uz+F4cSc4jkT23EpK0OThjz3YP1GbGyID1XSYxDadGhTSnoVaO2FVId7rI1HXRAbQY3ZpsSoyMwxwU5LSTCKzjauJnXOWJmga1jqudb2U9LVQYmMmsT2BeGQw6J5GGIe7SuNvE05soUMHoVy7GbdiiQ/FjIGRzDET3IJkiqSPfMQIjcxj+dNOWQcZ30EyliRULZwvyRw7HRnxgiyqGlKSJHNg5GDf9DL3OmRd5lXOkyAlIz4+f0LoSwdDLNdL4thDgl+MlOK4UaAXlSEarO+lbU8/VXaW3+lGDp8PEyO+h6juJAx7LtUE47lLz1WTbTFj6w5uUkwbxPI5g1haR9ypwuPkGmAks11Ig/uKF7mZwecxSOJdFpAQJTinuBY0ssV2SgMT2BbZ1AgRPy8lgq1kTk5xla0p8KGskGsS78nBVmrPcoD96KIhdh9V9BIX0pUwu0Ohh8Y4SxpJSBjhpLTwxGYbTnI9EayTr/WhiFLApCjW3LgIklmU+SRzy8KBZ0q+UziHO7lZQs7FP5tzjRsKZPER4vrhoedIFzcWBBPteZUMkke+KWnq5PPQcoL2XGyXZudFaW0fb2nrGBumrUuyjkkbed1LpsYlawA3ElIoNdJTUiH7akHaoPU30QkHMTm8hQ4K6IxhuIzqbNfTZfpMugfnsyMSIXlG5S9I5tFN+yAZn/RCqsexrEjTtHpYFcecaTmfJBbJkfdt6OFGDwYojaWtUwEdbCRwnQpy4slUVYdCQCHwhyNwlTIgYeBCgWbU72rGlrdaqBfLiOQJ9GLFWwF6ComuSjp7JfWwacSZ/wyJziex7fgC6LPzMZPuNSxZk5GWuRu5vmfoEjCPO8sPYkp+DlW3W9HXfwSv/BpYdjcZjTgbl3Anuk8egqO5Hg3GchpQ1qIu30OCXhZdqr94HXy5WDXvGprMODUPlolLUFO9Fe+vZnwS41zc8s0s0v5cAbmyBvnW9TnI6DB/0Ofgi9NNNQ0hbvhSNdjoRYQet1r3kIA8iobhJXwhFtOtKV9uXOr1GYuQV9yDCSkrsXb1LtT+4MuIl/C79JalLa9UBfA6HVRv8XK5Jh6eIRpEuuAhAWI0EZu0KhpBz0TOWy/T1Sx3sZK+iWsmFSJX18kAd+2aly2Ld4htcrFNZHDkTXKJHKJ2pSdBN3zcil/9GXXQ/xddl9JTi/jYd3IH3Etxf38TjTotvF5KcTv13GVXLEzYkTjlOyl/+hCy6I5RXGvq9yXigy12/McDdiz+s07csYDeckj4Ol3cYaT6ziCJsEKqcSXQIFVHpkTH7bNhvlS7WgQU6lOT2I+TF3s3/3hJXoqiNifElnbwoo9MkbOFzICodWRTVYDlC6cYVqVhWrZPdtQjdIh2MsCX80kSrE4SKiVUUUmk84RhqpVpE5t91dJLEyQT/7q549fyAZVqqOpXXUPJQQqNWZmILZZmhtNH28TdRN9BGo3ypb/aRe9bdQ6M4+5oisxlJhcCQYqOHuFs0vdoH8lASb2R5oS4w+4hcTBERsJGIiKF6ovkP8JH5G0vrlW1pkbzkGBz72bQRdqUbKJMpGaCqEdQzYoEZAMxwh56/yHG7iIWI6oazCxt8rEcCkfIGDONlE3iU8M70mBhTsUlaLMQjfR/PGESCSzu7MtzJUyDHLF9Exz1VFVpIvPw838M4fZ/Y9A9EnF6EmIOEnDeJqrStHpho3Qtp5gkMuuUuC06PsY9dGm66ZFUvMnGxd02iBXfascUeiyTyOUWGgtptmLEVMfd7Hefs2Bfvw+3/m+qcdGNq1e2rUmkDlMC1UQWZmIBpTZ5rI/Em4WPaOW1fGY5304xnsGafRlYE256uPW8L4M6iSo1heMinoBYnBjkxvZN5qCMf5BOMvqIm5sGyokkmoUJ5y0SoiSGW6jysoXMyXQPyqkWk8U16CSlogOCC+2hLLwmZQp+ITJkzZTirK8nvb+IO90kPtN5XcY1OuFzZjDuTi05SM5R907GY3gxBT+niuP8ZV1YUUcvhJwXQjpq2y3aPBa2Q+Ypr3NOdB7iPN5BF+V5lApOFgnY2GOntZ/PEKsPd1qYGJnnUo52iXOcRKsYcbft4hWq6OUV8x4ZureeIeNIpmbxbQweSiz9Mtad3GxopqSLY1FDgtzK5907zLE+RdswrgWGQtloIFEuD4ccnH+ikibR0Xv53cy1Z1KkZnIamvcwYXezuXZEswgjOkgp4vbdxBEu3MxgkiV8qLS+s0hpt2xIeSnZXf0r9uXeAKbO4OYDyw+PpVTMI/Ijj96p7pjKRhJH17YkvChY7zdj/nXdWFFjoE1HuEwti0z0MDAIkVHytnBONDHmSjU3HiRyOxsRxZJLHMtk/ZEskl8kwm463ti21YQNOR7Mn0xVK0rf7JxXokLFNxfHL7IuSXrJy3tdRyxk7Mm0UfJbKePJZznA691cvzd8PQ2rOWJFX2bA1e/1oY7PjomSWhMZY1kbtYNfIqF0kznqoLTwGCU2N1HyklXEBnO8BYqRgw2WKOhl1/Wj4Jp+bj6yj5uS8cST6XjsQD+uWUQXxzVkHPmcCI8quKtDIaAQ+OQIXJUMSFRN6MDrLzIKcive2tnOF0ECDMO345Zrp6MslzuLXIwMpiEaQK5m7Ic3aYtBr1bE+dSrP6P//gb4lj9Iv+fFqFx4K/VRKWL/9WtY9+senEhLgd07iFB8PlKvvx1xBZnQtxxEMV7CG+89jmcOJKH2xjjklDnw3nMk4Nc4uSg+hQ5fN33YP4IFkxIZh0ACBtpIaJZg6pQSEpG12F9AL1b0WiRSBoO1Aw0738Kmp5/Dzt1N3Gn8FyRlJ9Ld7rWoK5iAzPRipDX8FltebYa9mSpXN+tQkhddbGX33EJvX9WY8ujX0f6SDXNzElFKFSHZxwoF6I545++wfc96bDt0DHvYZ8va/+ROfw1qZ9WQWJ9G0Xo2xi//PExp2XD88+PY+iLjVnChTjL1oa9jH1/C3BF+4yeMnH0TEuPux7QyeieR3evYxf6Tz9lPnpP1izqGky+jo/Sis4OvkK71dLHYwt152QXlYaJKRlcT9Ymp+/zB09whzB/GEnoNomdmEl7sA1+ueupgW/nyFCbAyJ33FKpHWehppvWIGc46Sgvotle83DQdMHBsKL6nGkqOvK7kjUUCrY8SlqadPKfr2lKqBqXwzR2ibYAhQxg86opT7D+f9VlI+AYCJmynC8zt7xiQXeVGOv372mUnlsyiOZU7oCz0EO+3zPfQKJdELl/O+no7Dm+Lx7ojrGPBEGNDBJCZS1elTdwZpNf9XXTv2kwF8iQb1Vq4g41G+v6nGsPze4N0jzqMedwhTOWufwcZzgJ65dq9i9KepcM0YiWRq+3qW+mq04bfb2V5i+mz/xqq5lAaFCQecohKjdAgZxzsu55b4SbuDIcOGWk0TyImj26Cc0hEU5KymczMEaqcFNAlbxrbaqGaj576WfGMgF3GPff+pjg0kulOpBQvnYyfU4jyDXZseDeAouvooWgx9drJyOkoHTRSv1xkPSdpi3KKBFIJpTM2EkAB2uRs3EJihrvjFelU6ZIxJxYnufPbwQBxObSrMRO7E3vi+aySqJw9jDnFzE8mVMy4Rs9fjehiEZ0H2fZ3EkkUhrD+9zbsX892sGzN5oFqZc1OSgpI/LxNhwF78gYZj4OEFu1x1m9l8NA/78Ej+ZQEUCUkmc4IUqlmJMSXbEwI0S5qYSeJ9aG3bZyvlH49HS/mEpoaiJFj7STDLMf+V7mzvNuN5kkDWDxDvDDR2Js77l8qcpEkFsJObE5oL9NhwVtU+dnTTQaAKlhTyOxRmKqNHYs985ApS+9wAe7sd9KWqYVzb7aFGw7cwafTLjTR09a2Z2nHwBpuuc9DlSriTmbMR/WuU3QrHRRdfWGmqDfvp0TtwCv0fPU2PVhR9ejOO2gzwTnDDf+RuSKPh55MSRyJSJGemmvcyN5hhX4LnTzkUeVwIpkZjps1yUJvWYwQTveyTS4aJHMe5zAekucE9fW58/8CDdOXUGVmNte8JDJyGiF81oRk34QJoBQjlX0qo2Sms57lBYYZeJYudKlO13EggfZMNGhPoucn2lhVWOjI4DXag2ygOlWuDU7ONZoNaLv7RkrNhAmRY99KOrU4PoAp4z20peDcE6zWmJFD/btBSrbiKGmVja7BJjoneD4Rb57yY8pXKRHi5oWBQSsDNH4fohSnk+M9jliYiaFISRspdd31YiL2naANw6NkiIgHtT9P48e1TdSMBum5rp/qoNW03Spm3UKLR8c2+q1hzXUsTtYdYm2iW99sRiD37zTiWAE9gI3nGiPMJt8LXOXQ0UDpEA3TbWlkypqoCkiJXYubmyucs8kUsZhZiT+NHqTY3kxK2Y7spRSLnr3S6BI5RWze6H1r01Ya7B9zY/pdDtw2nzFbOC9CfFCsKWZG2bLxXcZ17B6q0HE8s+l623s4nmtPHN7q9mFRJT3Z5VBjMkBvd2vpwvswGYHvdeObYlxP1cMEbs7EPjuamhhbbiBDIYy1gxKT1hMyPlw3xQ6LD5GJ9jOyZsVODcFFpMVG9sdISW1gCmPWvGfFB1TrbMmn7dUkZpBEkkm+1aEQUAh8YgTCb69PnP0yzSiUA4/E7Drkzf8iipdR5SPooapFOuxW7gJH7osujZ1KtoUzliFx1m24Qa7T5U/QnEoPMFQxojQhMX8aXw55DC41CW39Tvpulx0aM1+SBQw2WIwUvjkCVddj6T/mopo73w4vvWxVpiOHOuFxk+5AetUKBEURXh/HnSQaccuurLbAkTgxZyJr5h9hVnUcPdkU09CP9iN8mwbpdjIuYQI9Wn2NBKCZgoth+qrPINFBd76mHBTNfgA35c7DNIr5Q2YyScVpyKQIW3Tz5XWi7R/SzCXOkIz8axehIDedO3lBGh3LzhF3vlJZV+n1mJN3MxYu5zXqSLj9Kdx9TyPrIr9tSC2ajYn2fHpKqUEP9b89IpUxWlE+5SYsuI4xTiiVCdpyNSNbUcMaeQPy9DM9SNTpScRmzhzCt2gz4RXdYCFE+W6SHbcmqiQ01uuQQC9kcygxSqCv/hR6ojLyRaYRnCQMtZcWyxEGhNoSmqoB36V8ydJ9qEg5OIYuD1VTTvCErkfT+SJLYHq+7zjO3D2lXrgQqzkl1EVmuXEiUeBuZgLVYGYUMR7CK4l4tZOqEZtlrBmx+CADvnG2ia7z9pfI1OQMo46qShOqXLjhz2i/wQjLW36bzhgLvjADQi87x8ig5N3PF30VdxpJiImLzHTaQCz/igHx/x2H1U+YqJNOBoKEYYjedBqyKfH5thPX0PC+LE124f0onj+EZeyj/1d0AfwUjZ23cOeQhLyfEoKDpIwX/fEwptN7z7iS8LwSIl2GWj60bzmPOULpHhTSyHXZ3nj87nFGnK4PYheNxIe5k9/TRjUf5gowQF6QxvMnMujfn6oUlfPIXAyRsH8yAS+SAd+TQyNxtsHTY8TWQdpuPOjGfO6+j6M6j8wzH70+lU5x4qtN8XhsYzJ+p2PAtR3CgHB8eyl9yvQwAB5Vg6jaMvf+QQz/MB4Hn0+lob4deWRsjAdJeFoDyP3jXqwgvhJ3ws5dbtKa2vjHdCfcTz5QZu7oVtw6iD++kVOC0g2RkolRtqOdLkTfoiGwTlwH+zCvitQqd8Yb18bTu48dL7NfBbdSajRID0QHuUPMNno1+ob4ZznoUtWNKWV8TotdWPJDBsjjnJFIzfIM8zFFH3X0G1az07QBmkLJUQE9KtkpURO7FDEGTyKDkUYpq2QQT1oDRxm4bR9Vvrpp2PzwMCbQdiGHE1doKa3MMzoX/hHSczefAe6WXk9Ckd683nwlg4Qh2TtWe3gj517JMP7kYTdtkPicsM8+h6g+0TvXbAZ2pWrM2y/QjSuZbXkutjxNc6JrhvHdW+jinIScnZsSUrnsKMsRDfgnzJdMIHH8IAxJqJvRqSlN1JxqWOk9jPP41m/o8N6zcXjtN+k4tIU2C1SV8h9npPZiznF6sltCm5EikTpKOawmuqSHa4p88l6IBPJkjp2Z1PDq55PxsjkOuzO5KUB1wIFjVIOqGsQDdw9jMscvO45SwenDWMZ1YzZ36zXJI4sSNb92qt/VU50TeU5Mo+pmoagkUg3Jzudq4R9RmvMren97luunjowmCX9ROepvoxSMzgYe/GMa9tNNbC6fU52D85hxL2oqPeipNmPjujTYTlHFkI4I6reTGSWTeftfOMlc0nse7UgkcKVgJeNn4JrTS6na+6+yGXfRLmUc3QZTvZCzTjs0Wz15v/A4C2syLzJHglQN7aaKV5Cd0+U7aUdlwq2Z9Aq3MhXPtzBmEbEZPkUPfHxeT3FN6n4vCYkUDe5kENWlVOmbfOsA3zl0RPJCAl7/LePZMPhhGtVdnR1GHDa6sOLPuGZQqlieR9U3rnt+xtXKoCvh5Q8bYGfEdFmX9myinRHH00uvas3VTtzyg2HMnci1jROlie613/ipHe9x4pTewfW7N8QYJbTb5HPh0zhNPjsMQFhGJw0Ts2g/xmftKCXIrax/J8sTsLa9RPUtehmbWO7ELMYwsXI8BEMR4WjSUP4U2yE2j8IoPk9yn++EIao7yoQNP4E8VYdCQCHwByFwVTIgJBE10IqmLULtjAX0MMToyqQaNSNh7hSGJSRCaNoYz2E+sqrChGAUaS0t5cxBEuZeEkN6Sz7K5uajNFJuuHR+cjULMUAXcioZ0KwShUK0av/5wTUt9RoK3aU+KZj161mmGDnKzqcsdEKselNqabAoHjmlXVo2vvhSkFE0D5lFbIOWmdn5htVxO1F2OlFQR+PVKahiOdqLV+oQzy80qg2/hAbR3tSO1u2DyL0ug9GQrXwZ8IUj7aCyf0LFQtRVxPZZGk18ZCtN+sS2eWW3OJ5G8YuK+VvLGflkG6UN/BVuk+AUbrcU/5kebKa8eE302lI0dwCFQnnJId3jvyBtc3Zw57P+fe46jh/ALBJdOZkMAEYvSCe54+YjvvE0SE0iQyKG1fLCClDVydnKHU8Wk0BPUUIw6ek9RQxl+7iTlkfpg5nMH+lBbSdSz5exh0T/cDF37vJJbZK41d6bZAAtJI7HTXfhVqritXJH9shewc2DGgbsKqw1Ip2GvSG6JT1BPfcCMaKkWkIZ7U/EY45ulxldVJ84IX0yUrVmDl1mznNiXCrHjXV7yWTZM+nh59pBvrTJOlPlqW+vHnQKQ5VD6k7PG6S6kYeea8IUiujVp5STMOLPIRoD14t72z0kyoiVnsbXZXMoGZrvYkwbEn4RfYTwLBBAxz6ClOyl0zvOlCXcISehP0Rj/L00uE5mkLaJdJebXUuVngZix340lJKonqBDMaU+45cH4WA09D3cGe7rDqGTjKIYik9fTOlOjRfjc8P63tqzQGX3LNqkTL+WBrIMi91Bt5yde2iLQdGVzujEIsY/KKNxuujEF1LCMesBE5IOsz4Gh2tkX70kiPJryAguplpZMuvhNY35GKtLMs15JJW5kMT2cpnQ5hIHjUQ1pWsMXuZhUMsPLFQHIsO76AY+CyQI9zVwjtDOZS4lAP4ORmVuYh3MaiCxI+iLGpjR46IjAY4/L6RPGGakaZkL4fIFZzF6b/0ggfEwKB0oHcKUxZwn48ULH+8yoaQN8lwcDAhjJvr++95IwNbH6aGMbljnk0HIo+RFY5ilwHMcITMZELo9nUwpoNtKg3p6GWo6El6z/CTgZlw/hNlTZReddbK+IAn6+AKqIc2hHQM3VXY10qkDxah6ErdpVDObvpA74EwvajQ0xMEQx6efwVkDtMdLySWjyJ1pebYEg8BJEyU2RgzQAUEB7TlEFUnU9exZZEyvG4SLUsYgd6YHOY+PcM0xJDAS+MIBzVi4NIFlEgSZ++c8NJAYs6fGoT23/SS86ynt6SJjING+ExjTZA7tcWaPp50XOa4A1+Z8rht5Z6wb7BtVpg6SEejbpMfRykHULaF9xjiJEcQ+kuEomxnErFMGRoynrUcD57AMtqzNSYyfsXwQC2ZxTaH0LkhVLc0pARn1CqpAiQrdwAEa/58g4yHUcJYTU8j0z17MDQ3abcjYydolh9hb+Oh+uoce1JqS3VhCNcT0eD4XUpe8BPg3yDb095B85pimUMoYx/VJw5rEtp/rSj8lV04yDKL2JWpLIW7UZJD5nXk7n8lmPpss/wC9/aVl0iPdtZzz46iiRKlPP8dggGO+cDrVUyeQaWedAUp5j1DS3M06uzkBDWTqa+cO0T6D0o0E2oowjbxPRO0tjvGEKhkQ0cO5YKFNVA/XmaNi2ELpVA3XpSlc54qoe+ehPUr/ML2lzfJhLr14+Vv47BAbuk3RVDa1jS5Z37lWpRQQT0prhlhe0wHiwmetagltMAlFkFK9/sOMocR4IQE+R/2UIvZxAddTwpsq0ldiKc+ieDDzcX3vY7tQTKk3pVnhJ0sQV4dCQCHwhyJwVTIgUdA0wk9ITy7OskaHhFI+4+ACyUTi+WhEKsL7QoCLKg6XUC2fnJ1FhAsDob0cpODwfalDzqIqYFoeKVu7GibUJUXsoe22aPljr4bLCLcrfF1jZLSXbbi06L0oMxBiYEWXi9HRqXoT0h/AkQEPWi3zsDzVyh05IQi0dxQLi/Q5gsvpWsU48vSvcF/C/ZKrWtf4HW5CpE/MoPEip7N99mcaPEQ1sssaRovtl53CkzacohHsEXrRuZF2E2aqw1AOhfptiXjhr21oTRnA577vxFwaXtpIbHlIFLdus6KRqlb0DICqKfRQxZeUp96G7q3URWcE5WlTucOXI8wciTMyq87tNnTuNMBECcvkOnrKETUEAY1/OqoGZCzsx91zwzhGMZaXpiTRVJykwSRKDdwdpidoMr8B1Nzbg4l3Mw3vyW0tMZskriejBJiUJca+NjIh0x/pRh0LjKaX+rmJSQJPyN/wIemFSEykV6GF3+vEfF6Opg+XLzvtTM/M0XZG857zm8SBOY+75bczwvgtp+uRM7Er0BhV6aj0Q/rIPgjjFJ9Hw+v/1QnCEr4n33JoaWgoK4+a1nFeYx1BqoIkzffh/tlaqtP3JAsJCxE4ylTWk+mb9AXaQvFHZDqEsZNySXDyS+tqtOhwaWd/jsylSEINJxrcuhhB+digDlU3cNee6kmyCSAbBOPu6EPVbeE2SGkjbY8pWq6JQbxgEJUISPECj/bXbcUAgzQ2krCqI0Fmo+Gv1nfe1NLJNxsiHtEGSOA3rknB2sfplY2ufa/9AplTUtHpwjBE2hxT9ZmnkoBSOjD+x9TKYdR+7nR7pR2i3hKZBlrFonYWJLFprh3CdXRGcG3M2HBlCfdH6DgBl1HsD3EH/emf0MlC7gAe+nsnKmlcb6c6k5vMaT29YTUd0aGI3sCmTmPQOT6P2prNDxO909V9sRs1bETsvIzOY0n3UV3TOspEMn9Syl24/keUbstFXtOeG/kWYpQPYLS8kbFmMum/dtCNbG87mVhiOpsST1sSy+SzI8+VrN9BblxMvr4PE5fyOvsdbZfkF6ZKk1jJD7kRKdRP1bnqfDKut4avR2/JnDARc03aGClI6jEQs6ZDJhzYpcf4z7so1ebawjbI8GlEN90GH1yXjMf+g4Exx1E174d0ZFAYxtpFdSfBuvkoUEypY900H1XnmJf549iOcjIXol2nNTFSpzyv0obwRTadgIkky0uiPY2bBgu+xzggcpvpI1k0pkbWDHknRee8fMu6FEcmc/ojXWOuS7KOBclNmuIpYbm/VwKvh8dJoIkWzvORg9cEVwOZv9qv9mAyGy7jpx1aJ3jG9ssmQYDS1o0vE5dngpjMDY27/8SNAkqWrMRziJLeY/R2dvJkiAwvg7lSCiOOWQTvkU6FS1WfCgGFwCdAgEvGVXzISsK/sCtdWcnGWs14WdJ8FEzaqhRej8dOKvWMuvOReUalH/3zw9ql3QvXKR6FvO17see1v8frB7hT1xaP0hUrMOv2GkoxZAueK/pZK/kY7R1dv/w+Rx9Gd3WsrJ/1tShDJbvMsnsrHoXcVIcB9YkT6CVF1FxAHX4HdZr383TaCieKCqnnTCPwACUZ7Yzm/HsGyTpEV67jb+3DDTOpBsNdtVYaQO9dyYCOy3sxl/EZyhifwmzkS5S2AIc3WOl5LIDKP3Vgei4ZgogEJDrzhOAx81r0t2AUgfiMIZJr0esGSl1kB3p0nuh9KWPkYCKD7HzywkemlwKYyCgK6+dIf97jzPLE0NNCdZ3R9cuF0de0PvCiUXS2w80Y+ZR72t/IlciJFEIcxRg7tjy5G80TTkkc2I6xsJMH/rz6Fk0v3yQSwd1sPz2b9VMfK4NqK/bEcN1Sr3jykXpHty3cptOfZ7Q1Uj6/wvk4L32MS+GhvUIadfBNtCuQxzh6iCG72WdCF+0invlpPPbwuS+gytn11zowjbYcYhsh5X+sQ6hxIdg4aUT1KvY4o42xN8joCaE8KrlWpxCD1OyigTbtFage00JychbjbeRzJzyNO/vuU5S0rE3GO+ut2DrE+Au1DMo5ia6liVmUEZCqPvY8jm3XWOdsj+z4n6u9Z+HE9Px/en5wLFxUE3NRspqeRZyosqMxjdG6WICBc3GsMT8nfsScwmgt2Gm0GPk+Kz3nmo7Esqk+AW2NerxDKd93KP1IlvEVRk8GgEx5iMS0FoSvzItpyx3II5GdRpssdztt4MiYvL3egu1Um72TWEuwRSvr1l4LHHfxGy0qnNGxlL5L50m/j1yTS9r8YwNl3Yyq1UXzaFkENy2z/DrzkHT6j7EujbXWnVlS+FcUJwOfi9FrnaSQN7qe7pR9lKqKlAY1dMc9n7jwOU0mLo76eLSuS8Jr6xkbKXUIf0QboFlV3JAiHrFzcKy61TWFgELg4yFwdTMggpG2QspH7FL58cC79FNFJDRcjQ32DGROvgsL8sVLSiIyJ4xDSXYCTO5w3I8rsfcfNT5Rnkt272S3b4DxPwbqmYu7h4mZfInypSuRfgvov/9L8/TY3JKIja+FcJwGoR4SHd3bzehbMIwSL2NgUA95pz0eew3Ute8PIf4bA7itmL7PNiRjI9XVevgSD7lDGKZHtdJvUaWFu4yZlH5IG854KUde0jG05MjMHNnFYxNjx0vLz3xj5RkLgyjjdbHSj1XnGddG9XGkLx/SB2lzbHulvJF8ZxQe+TGqjmiS0XnOF7toOef8ZgUypl5R86D6xoneAMppl2GnGuUIxXqOtsWWObqd0XvadX44qHbXR2cFVIzSPKNJcL9w+ZJCj2NbEnD8A6rGUEpmWMzdfdq5lZPIyqUdSjrnuuDJZnz8Q9rM1LFzUDKfq52SWLAda8wkj7YzTluHChpK3zGNtgLNiXjnBaqzURXJSVWo7vepekU1whV30/h4Eu0v6AhgJMiqVMzjfOdxONc5PiPtlT7Knxzn7Fv49sh9GYveQ1SrpKvWFDJ39CMRLiSmgLHm2UfWwYaIGlnsEVOkhq9IZ9yUbux+hZHRdYz3QrXIVHqDkxc7BQtaG8Xzny6e6l4VblxHVatDhykNo2Qunukc9GbVvdUIB9Wj7qSUaw53+bNpb+LnQI9UzZPYsRxpA6/Hjm/sda2/rH/M+7Edijn/OON5LhxjihkZF7k2Vplax/iQSg+NiR7U0V6knRLrQ3tSYOugeioZyGGJ70S1W8vyAXy+yoGpVMNLt4uq5wgqsVWqc4WAQuATIKAYkKthPeEqbEwrQcncEhRpFESEMXFRv0VbiD/BzLmMssiLZmSYo28wrf28KpQQD4kv4KPXp4TKAOYzsFY21Shkh89Pu4VcGnJbuKN9Yi2Djx2nFIPMhKg/JVE1aDrdNSYwevXg00nYsT6EjpN+qkTRgJqemUrpa3XvGgt2MUDZUdosJNOYt+6LAzQw9aGcthYjKgxaC878GHmZx1we61rM7TNevLHXz3X+UeWNzne+6UfnH/17rPLGuhbN92H3omlGf3/cPB833ejyz/odmWh+seeiDvvsWbQ3ov1CIoPxidFy7CD9IXX6qD5moCOLGgsdCdANqkh76HdAY37EcKS32Yz3n6U91+30wnbDICoYA0TcJItKlrYx/gkrP99s50zP5w1UUSwZTxsiGhy30EPS9uPSfqq+0UDHWuTGjIW0p6AEMc8aJvyEsRvrOMflsZJ+rGvnVR674eVY2Kq9mEHje4aIog0BxyIqfRhV43mVzbwfnV7GU4+GfqqFTvFhPF3V6rhNr60t0cyCNZ0zlE02oK6djgg+oBepY2LbxB192t7EFdMBxaIBTK0IIJtqbj4S2WNhHS0utktjXTuf+7Fpo+cfVaak+zhpouWdlT6ambZshgza3VG60UpcXttPZx4H6eiBuOjoXixlHKUeS+jNrIDSIor+JAjpWLjE1qPOFQLnjUDknXHe+a6ADIoBuQIG8WN1gZOcyyf1yvknBLlM+qtuNT3zSR+BQF7ENEDMXtaLm5dwp5VqDWYR3Wvbd0SLRqEpi7x4aB7fXFomYqcVRckS1QZ0AQdCc5y4Tm4TWMav1FyekrTC9G/R3oLlhHcCRfWGf6LTzPxXHfwfa6Je5omEuOF8MtJwe8L9jF1AQlTmiLjMjfC6f3gHOXcSJg9hxrgh1LE0k6iuiJqNRljJxKLu+43UlV/GC5zLRjI/oobCZp034faHN/bcJchK5M9x0x7Ig0dviEkXfba4E63ZDPDWJfusENME2rosrR7SGDuJ0WMg0J8G1oKJeDuz2j248Yf0dkb1ID1dLYuakEDI2yNHFOvJdJdcTXuxETyjWHMOmaiLqOWLzThSwhV4EgEpWOzEvIddoC+AM3Eh40bHjjDynSnr9whmVyAUqksKgc8CgauaAZEI5UYqqwbFb+ZVsbpob5vIPLs63jLCEBhpKSvjLH8GKrIb+FsCAsa+prXhJ3PADUBepqFhmGMI8xl8SnQkhqhWfcZLXRi6EUpDdhl5aOwdKUHJL1fMLFOSSbHyKUaswvyFU2sX1ccViIAwoSbOGdL+2hy50GOu2QpFbHM0w2hWEzunTBLdWuqOzOXYe5cU3MKsEyd57sLPSLR1l8+zoo2FpgIXfu6lB58m3rJ2idqQcKAyz6TyMesn1uJyliF2Rh2XD9ajGn5hfhIXu2wkjcIlur6PVju8MJWqUhQCYdokTJOMZan0EQiNmq8fkfqSvM1H78o4hNAUY3LRE9ZcmIxegTlY0TR+cfnE49WXn8H+PQzvJfo02nEFjGikJ+origCNDclouhjZffcH78HFaMltbe1kBGSCyN+ZY669wOXqyOXTaaL3oiXL90g6JpOU2sG8fKXzlCex1+WKVm7kXji1+ryCEZA5MzJHLnQ/I3PrXOVH5+vlMOeibY2F6HJo90h7P2IsRtJdrBOpP3bd+ZB6zo31h2S60m9Fxm90N8/1bI1Op34rBM4fAdGGoK1gXy+2vrsawUfuIP0aoWGj9MNZhUY8ajLdWM/xWckv8QtXDANiplsdq9VKv/fUiBUfgWMcwpyY6c4jJSUZDzxwLwb7e+Du2Ho6JRchdVxhCAgPwCfVSL+M99x9O5lNL7ydH7CT2ts6hmsIXxrp/ei5oDEOvBt7PfaanEfvfdh5tIJo2uhv9X1lIRCdG9KrizHWH1X+R92/VNCOtnM0Rue6fqm0O7Yd0bbKtdH9iE13sc6j9Uvdcn6uNkTTSTti00Svx16TNFfLEe2/9Hc0Bh+G59WCj+rnxUGAc0u2vuOoO/m5u25FXl4uLBYLNTXEgGzsjSthOkSFW+hcI5mXy50LuawZkBjTYrS3d6KxsQVOp/OcDIg2qvwIUlLy6NcfCv+UgANnrTrRlOr7SkJAGBHtXaO2ta6kYVV9UQgoBBQCCgGFwOWJAJkKoWVN9APe0ND0oX2QdAZusDudLgwODUVo3dFc84cWcUndvKwZEEFSiEo5/vTbP2D8BBM9WNALCP+NNSTaZobshtMWwGaPo2oEr4yVUCtRfSgEFAIKAYWAQkAhoBBQCCgELi4CLrebgTy956Rfw7VTpZyb5kK2NjU2YfacRWGzg4vbtItW+mXPgESROdl6MnqqvhUCCgGFgEJAIaAQUAgoBBQCCoFLFIHLngERaYcct6y4G5lZ2fD56GxfqdhcotNNNUshoBBQCCgEFAIKAYWAQuC8EaAGj9g4+3x+vPH6Kko/qPFDejeqCXTe5X3GGS5zBoTMR5j/wL1f/Apq6qbD6RjWBkhpVn3GM0tVrxBQCCgEFAIKAYWAQkAhcGEQIGGrpxG6i7bOfX198Hrc4Q33iCnChank0yvlMmdATgNloQesOJtd4wTP5QXrdGp1phBQCCgEFAIKAYWAQkAhoBC4PBAQSYe47hUjEKPRpDnBkj34y3XD/YphQMQtWYDxPOQveA43vJfHFFOtVAgoBK5sBPi6CP+PdJOKpJFAliMi3TEBkFhHZ97QBMDnrXIqhUREx2cWF/NrdBtjbkVONSceZ1+OufLRZUjijy4npsjzOg3Xr2U5b4zOqyKVWCGgEFAIfCoICBMisesk7t3lflwxDIi8xLQXWfT7ch8Z1X6FgELgCkRApwXG1NaraO9CAboGF56E9xA55+/TB3/oDNBxY8VwFiHNwFV+5jmd+EPPtHoZE0cndbLSM6qJ5mQdekkja+lIiliGRXKx3gCDYo3miKJl8FtvMH1IGdGELIsv0kCAgbWily7IN9tLbzEGQ7gPIepKswp1KAQUAgqByxgBviWuIBr3imFALuMZpZquEFAIXBUIkMTWBeDs64HL5YE/EoNIZ0qE3cwgqfoAhpEAu0UHU0yMKZ0wA75heKj32+9kkKoILyAbYAYTVU9Tk2AloW04F0MRxZYvroCPgTiHB+GzJMDMoFcW/Siyn2lCAT9c/afg9AbgE6JdmAyNGZGKJT3TmOxIoCvz+DgjCftRZUh9zOMZ7IbT5YZH4mpFypC8LCpyCANkhMFsR2KSFSY9b4xRVDT1x/9mHSEfQn7qSXe74A0xSG1Cqobx6bo/fmkqpUJAIaAQUAhceAQUA3LhMVUlKgQUAgqBUQiQuNZ5Sdw3Yetz/4k1TzyOl5vDSQoefBzfnuRAqX0YL5gexH1TzShNJwHvCwfOFOmA7vg7OLbpeXzlr1/FwEjJWZh229dw53c+j5k5acgQBoRE/Ah9P5JOTsR7ihHDnS3Y9tT/Q/OMb6J2yhTUJHl4L5KDTILeaIabjMPuX96NVe/swivtlShNo/TAcQJd7YBTiiqZgfgJ9+Ovv7AQN84rhY8Miz5K2bMMnYFMiceBhjf/BS//5qd44nAZivLZLvdxdLeBTFbkMGTBXDAXi5fdjPsfvgaTs5JhpGpBDIcSTXke3+Rg9GbA0QTHiZfw5C9ewvvOG3HLN76HWyYFYDNJINrzKE4lVQgoBBQCCoGLgoBiQC4KrKpQhYBCQCEQQUCIcqMF3oFutG57GRvXHkJT8QP4i+8sQprfi+ET+7D3zdXYmjIfvbNowxYkAa3lIeMR7MaJdzdi+8svocVvxQ0/eQzVDLiaQILf2XoI9ZtW4cVf9qBz3h+htmI8pueRvOe9s4jskB56Uye8wYM4uHk79uraUJBXDX0ig1pFBQ/yTVUlgyUOhUv+HLeWbkPS27/Da687YFj2I9z9lQrUmPeie+ez+Js1L+DZJCAjOQFTq1I0HkarUxgRimaECUmffDOWPZSAnL1vYeWq42gZ/33c8UA5avLJKPndCHa8jvc27MGq53RITrMg4d6FKEq1w0zGK8oTne8cCrEzJk8jGnevxMrnV2Lj28S2cj4Wu4TxEEZLcR/ni6lKrxBQCCgELgYCigG5GKiqMhUCCgGFQAQBkWMYDQNwDOzA5sd/jJ36v8W8z92Ee+4ahwQS/IP738I24068336acdBRWuHuakTLjl9j1eO/xq+absVtD9+Lhz+3EMVmA6wkpv39LThWFIfQf/0fvL5Xjx3zl8P++ekoTzHARBuN06Q2z/QWuFp2oW3X01i714kju97B1Al5qK4cjxy2M2wDT9WqoB9Gix35s+5AxfgM6Pq3Y88+J8xTbsb85VOxLG8uOiaWoaXrq3j8qTa8lJ8LS8YSVKboYWIhUqcYSUr708cvQX5xMgpTmrF/XxCGyTdi7vKZuH4CJSqM1xTsHY/qgleR9Ng/4ckf9yCxbByum16GCcl0JqIxC1phMf2IAEomR1iJsw/WzwYIE0JuCxaLDXEZVFOLM4GeK3loN7U0sXlFp1o7mFnaHz1GrkcvqG+FgEJAIaAQuGAIKAbkgkGpClIIKAQUAmMgQIJYp+uDP3AcHX202RhXgoy0bJjctE8IBmEqX4T5N7uRd7wNL1NyYCSxrDN4MXSqAdv/+yfYsSUT1//wZlyzeAbymCfoCWGYxLI+Lgs5M1fg9s734Xjx3/D8SycxZc445E5OQgptSk4T8STCLV50HG5F/er1CBSlAvUrcbhlBgr7K5CRZIaFpLeYe4joQfOy4nZovuZdHp/mcUXndcI9PIBhfSpCxQsxvWo2unZvxpGOZmxpC6Ao0QCLKaZOlheQPA4HnG6vFiDW53XA7RzG8JCPdiOUvFhrUF3dgevml2NDz368d8CF8VTVmpwG1ikt4T+6nDTQ+F7jEcgdkEWjhIhG62eJeJiWTI/JSObHWo7SaTfjCymDGOraicOdWmFa3/RG2tPQ1D9cnjAkUpYwa+IcwKipkml1EN/gBTeM1wBWHwoBhYBCQCFABBQDoqaBQkAhoBC4mAhQMhAMJZI4LkZ+EYntt3+P3dlezJ50DTJNcZpdgr5gIQpy/PgKZRdxJko3vPtJqG/Fzi3AnrK7cXdVBebmiBcs2aMXElqIZxqu2ymtmDENuQe7gOcOYv87H+CGknlIyYgjFU+Wgobuwlro/Duwt3kQxxwP49H7GvDcyyvx1rv7EZ8wAbNXVMBio9V7DFGvYz6x6xBCXeQD8lu8cMlvIwn1rPREJBcArb1u9HWyhgreoOaYNCt6RPNo5WilSBniYUsfUYfykTHxwuMO8loCkqyUopCBYLe01NTTgo/G+l4vGZZIuSFKckwmI+IoBQpzEeHaRHIT8AzDraWlxMPggjsxDVZLGvJpBB/OHoCXgWqFqdLKY58MxN9qYXr44HUNMr94FDPBaKbhutVEnNWhEFAIKAQUAhcDAcWAXAxUVZkKAYWAQiCCAGUK3LWPh91WhjnTS7D+3eew+l93Qz94iGpKK3Df4jKU5yZA7/fBRCYgSCo/1HgCjoPbQf4DKChCYkIy4gyUKoTFFOGSmVZHQtxYUID4FNphYB2G2k/ilM8PKk9RqkHCWzgGZhrc/QEaTgxjoG4xqmaXYfreQzi08jAaiw6g57Zi2Onml7R/hPKX4iMUv5zyEKlImDMwsEw9BgcdcPQA6bUm2FNE+iCJtKRjf7AZImEw0MjdJFIIg4/pD2PPse145Zf1aMJNWDHZhuI88kHi6IvlhUJdOL7uRax77W1s69XDak5CqOxGXLdgGlYsLtUYpgAT68lEBPqa0bXlt3h29Q7sa3bDnGWFIdUKz/5WBDNoeQ4P3RU3YduLv8U77x5Gjy2ZWHugn/AQvnDLHFQZjmPfq/+OV4+40dhfhkmz5+JzNLLPpDjKxL5/WNfG7rC6qhBQCCgEFAIfhoBiQD4MHXVPIaAQUAj8oQiQ+A4FSMjaC1Cw5Ot40JqHwndexJO/+jkwqR/mk0UonzANheNmYnJ+mAcI9Q/D39WFPqnbFkfvVLTqIBXMok4Tw5ofXjN0djIo8emYwnteRwdaAz4UMaFV0upo1B7qRv02GqAnF2LczVORlJKLWZWr0Zj1OlYey8HWY8tgr7Qj10Z1K1EXY74zj7B6k95MV7muZniPrcN7B+vxfmcypuVmYUKxHmZyL2Ej7zNzhltroM2HC607X8AG3Q50ZFKNClSLCu3H/p1DaFz8ffyfFfMxryYTqfESr8OAoJfpt/0e6zYeQEfKtbhpgZUYHsSqXz6BNzvayKRcj6XTi5CWHA9Xdz0N9Z/D2lfWoXXSYkyZRxW39iNo++BpbKFg6FA2cCNlGTp9PNLLZiB31x40bF6LzfE34FuL7Ui1kyHSW2HOzIXr9b3InpyCgsosWAmEMI/qUAgoBBQCCoELj4BiQC48pqpEhYBCQCEQgwApWQb+CzHeha5wHubEOWChitCBPevQv+8x/HIfk457BA99swQ5ialITaD0QmJiaGIF3hPpw1mEsEYd8xaX8FAKbGYbaNmBTtpZOCgV8PM2ZQ40LndB52lCQ6cBibQ9mTIhC7b+EErGV6C0lkne3I3NO/rpAjceeayXmkhhLkeyawfVpeipyzfYjt5TbWhz7MDJzb/B61vb0IWbUZKXi6JkvWa3ojUzmi32m/0IBjwYfv+neP792Bs8z70Li28eh5qJuUgwmBFws+8WPxmpThxe/XtsH1iIZfd+AZ9baIPPuwnBHd/G6797FX85lIJxZRlITY+Ds52erl7+v/jP7Q/iL/78HiyZNhFZxzbhuHEDWtrbcIA2HghSncqQh6r5ubC6GxF0urE5NAuzp5UiP91Mba8U5E6Zj/LNySi+fglq5k5CGg3lBXbFgowaM/VTIaAQUAhcAAQUA3IBQFRFKAQUAgqBD0eAZCwJYT9tFIIJM1G1fAZ+MukYXNt/hv95bT9e2PhzvP+cF00tD+CbK6oxnnYJouqkHZR0aCpQZ1QQJYulXNo0MBaHl/etiTnIobTERnFJiLYWGOqDY8srODqQgAxTCnJ6exkY0APTjOnIO3Ezxr+5AfUbXsHxqbeipKAYNpFMjMhAqOKlM8HVdRKdq36A/96UgOf0ffA5vDjl/yIe+qc7cdtNdcgg36I/N/dBCp6etcwJKH3geXx5eR0WlNFegzIQ6pnhwFtvYNU/PYK/2zMFmdf/A25cUINr8uvhaXoZuxroPWx8JXKLk2jAz2aF6nDzTXcixf4utv3mTaxvXoSMglPo7dmKLdtm4LpvfBkzMwqQ43JAn5WKvFs/h6rdbWhqYGZCESITGKDxR+7EiajtPICC7zyHt26bAltmNsqGWjC44x3sT1mIClsWUilFiiLMmtWhEFAIKAQUAhcYAcWAXGBAVXEKAYWAQuAMBKjWZDA6MTTUiT2UNpRXlCC3MBvxZDKCSY/izrKDSMt/EpuffRVvH0vHoiWZyCvNR1x1OSZiG/Z39dHA2kWjcPuIMbZWPu07dH56xeo+hJ7edryHeMy0pCKH3qDsokpFKcuQswWb33ge+1frcGTbVuxdlUTinwyBrQv1e/fhCG0jDHvew+GTi1A7wYhioz9CeIsIRRSQAjDHpyBr2r1YOrUYE3JIxOtoX0E1spLqQmTbzdB7hGn5sIOMDKO5mxOyaByfh5w8MiDCf4Ro13ItVc2c+/DU363Hq72rUZwfj+kZbvgad6OtywWnlapRcRIWXoxf7EimkUhqUTLP29DnolF5Twccp5rQqMvG7IoMJNtNMJFbCZqNMCclUppCI3MyHSPMBBklU0YtMsu7sCjrK9j8+7UYV5EPC4372450o2IR1bqKU2AkAxcYYcQ+rG/qnkJAIaAQUAh8EgQUA/JJUFN5FAIKAYXAx0RAiF+dnhKK4Q4ce3s7dOnJsBRnIJFuo0JZ01CbX4VcqkrlOp4kg7AfbVSjGkqdjKSCVswqfAaDx7fiSNsilA5nodhKYp+8QYgEuY7eoIKUqAweeB9tjQdYyzSUzKpFmo0MAivVe0/B2XsYa94fj8K7pmN+ZR5tOCgnEcN0enqqq5iO/pZNeO3NeqzdfAgLqkpQVkFVJ81FlLim5T96lzIlJsM+bhlmLJ2CJZW0ExFpBCUYAZ4E6FEq1huV3IkeIrUJ/0l7mSPghZ9erzSvVkEyN0Eb0sorMX7BbJQ+xwjtR/dhoH8uXPoU9s1K5mEQA3TZ6x6mKhljg2gSDLsNOtq75BOE9AwyNWTAAjSIdyZYQNt7rR4NHzIQmhtdaYOwHzII/BCWys8I7OkFE7DsS7VoXfkGdmxKR29aKrz6xZhbnsFgiBLJXfoV7Yn6VggoBBQCCoELjYBiQC40oqo8hYBCQCFwBgKkfkWdyueBuXEnPjhQAUdGBuZnUwLAdEKIJyelIjeHocVpyZHItGY/A/zZx2HyslKc+P3reG3zUliz83HXzEww5AZVnpg06EZv6zHs2rAex49mIm7pPNRNK0eczULpRxDeriZ0HzmE1qLb8eDty7CY3q9MDo/WlJCO3qgce9G+PxkNe36L1594B80LJ2OwfBLiGYOEHACMVOUyGoTbkTbScJxqXn7ag3i9GklPvoP3NGbmjM6O/JBo6FoZ9CSlueKljYfRZIbZrI9IQDxw0tC+/XgT+obamG8RTGIMTqP7QH4JEq3rUL+vER0n++EqTUFcQMdo8r1w9DrQikLkptEDV5IVYhzvazuChv0N6KjJplF5HOyMH+KjGlWQ6mk+ie8hHrj0ZNrY3hCv21OSUT6HNizbXsB7L/0njtXcgwmTbkaejmMRoGSF3IfiP0aGUp0oBBQCCoELjgDfiupQCCgEFAIKgYuLAAlaHQn71G7s+rfHsfrpVdg7PIT+oUE4hk9g14GdWL/bgKRbF6DWnog0vwf2ghLMfOQnuOH++5D09NPYtup5bO/twSnJMzSMnmPbsPuVn+AXG+mZ6oYf4JEHHsXCHB1sepE0tOHIzvew7o0WZFwzH6mJGTC7PbQrITMhzEuI8TXMxTCmX0NJSCrK8Rw+OHYM6+uHMcS4HD7XENvFYIRexsqwGOgiOBxE0OWivQmzf5wo4QEPJROMu+FwUZpCFSyDj2U4BjA0yL+hfn4fxq631mDlvz6N+vgS5N+zAGW5uUi2JMNcMB9VVVNR8cEz2LvnDWxnnu7BfuxZtxV79rpQfM9sTKD73eTkSiSVLsDcvCPofONf8PqOfdhxkob4Xd0YPNGMPtqr9JoptXEz/gcZJwnOqGMPgpYcWIruxKxpdUjavRdOpxclNVlUTaNaXNTd2MWdEKp0hYBCQCFwVSOgJCBX9fCrzisEFAIXHwGh+qlCZImHp3A5vni9B/7BHfiv2h+hMdlIVaN2NDfNwPwHv4RfPLAU5TmJmmqV3piA+MxZmH9/KbKTfopta76LR2/4D5jJQWQx/kdLUwsKKlbgmr9ahcXj6lAWn0i7kmES2K3Y/uJv8Ktv/zvWS+dWb8He4z/G33zpRsyttrEtPhgt/di/9gW8/c/fw2/2S5QM4Pg/fAFvbvgyvnTvn6LmxPewa+sqPL5VCuDxb0ux/Vd34a5H78bnvzgfpfFW2p+QFTlLAiL2HlRhohpZ4+p/xetP/wMei3q+2nYDvv0YbUByxQ2vqEN1gB51eWRg4tf+Fn9x+wxMyLfQZS9jfiTXYcmXvsSo7/+I5378EH7/eDayqJbV6ZiB2++/G/9y1yLkp9nJaCWgaMp1uOuvumH8/t/jqUfX4CkD3R2XkOmIc6N9Xz/L/zn+/We08bj/O/jy/DQUpTDAYVBsRLJRd+81mHYqC35bNRYXmZFgZtgU4qukHzIu6lAIKAQUAhcPAcWAXDxsVckKAYWAQoA0utgjWGC1l2Dq0kwUldIbVn8nfH9eiQFRcSIRH+COfFFlLSaUpDIquAQxFyJY7CTMSMwtw4Rl9yKxeCKSWrwkkMOqRAE/XetmV6FqxkwUJVAdyedmHA/aS9AYPa14Lm78m3wspNoTxFA9tRgZidHlntHRg1YkZVPF674f4y+0iCGsNEBDdxtVmIpsyGKMDOTPR85NJroM5iCSafEFU3hP3OUyrYhRzmI+IoMtBDwDG8YX1GHSbX+P7y5n9HKRtdMLVVBUuUQCIwfT6HVBzTg9rWomaksTyQDQ5S9VrfR6O9JLZmDuPX+O9JoWdHlphE5gfPHVqKwjliWaAABAAElEQVQsR3VhMptAHJnWEp+Lshm349a/LsSkbkpZxP5DT7e7NGCP8zMOCpmhYALbTQYjzij1i04Z1cgkUnyfFynjpjJwYQ3SLGHVMrmtDoWAQkAhoBC4uAhE30gXtxZVukJAIaAQuIoRCAbjEBdnQw2jBQZpgI3E8bjlq0vO2GkPMn5HgO6hSKOfvs6kQS8jexdQHalwOqpIyMfuzmtG3iSyAyTQA2QI6G+LKGehdMYNKJ9FBkYjpuW6lMvyNfUiCQyYhLyJS1Ew+VoS4zIw8iHMkJyKJ6wvoEY7l3uRQ/stzBSJ+hEuInoz+i11kkEi45NTdyPyprFIFq1VES1Gyokc4fZJAuk7VceIjfA1YbfDqSicegOKp/FCJI+OGYIsPyDMg1xm4QGqicUlj8OUmyagTsqNJtfqlZojmen9Kxws0QKzyQOPtwP73mqBvfQalNTl895HefOKNFp9KQQUAgoBhcAfjIBiQP5gCFUBCgGFgELgoxDg7jqJZ9o389AoYxLbMXk0OjlKKMdcl1OhyOmNSpKThxjjiFLc0Vsk0FkR+YTTtLd2K7Z8MiRMw2JHpZGEkk6iipzriC3nXGmEUfGeo72j8oz0fXS5UgYNyWOTR9PGJpVzMg9MOkZfYjIzr6iGuWnjEtB10cZlF3b6SzEtLQuTEwmslK0OhYBCQCGgEPhUELhqGZDwDpt643wqs0xVohBQCJyNwFnLz1kXPkYeJhERw1iHXI7e0gj26I+YxLFpopej5Y2RPCxMGOtGNPOo74+TVGMgPiRh7K2PSnsGt3K6LSGRDpEh6trwMzz3zI/x3+vKAGMNvvbUnyGvNg96kepogR9jKzudX50pBBQCCoGLiUDYsYe2UF/Mai6psq9KBkRPXWKjycSNxatrsC+pmacaoxBQCCgEPjUEuNbTniZt/FIsfqAU5bfHwWDIQNXkMmQn2+khjOITvXoffGrDoSpSCCgETiPAfQ+/nx4GwyLy09ev8LOrjAEJaf7gHUNDOHbkIP3Zi+8XdSgEFAIKAYXAlY8AjdsZM8ScXomyDDE4D2DowHbs2BOge2LFfFz54696qBC4NBHQUfpaVlmFlJS0iP3bpdnOC92qq4oBCdFw0mQxoburE9/62hc1TzPWuDjqGZ9Dbn+h0VblKQQUAgoBhcBnhABtSrjL6KfRvl+LB0JJON8HRnr1imqdfUYNU9UqBBQCVyECeq49bpeLf078xy+fwcw5868qKcjVxYBwgmv2nPSi0tHRjq9/5x8xvmYGfF6J/Kt2wK7C5191WSGgEFAIKAQUAgoBhcCniwCdkhiMJvScasNzv/pXeNwu1n910aFXFQMiQysmhiLukiM7twjFZeOoiuVWDIiGiPpQCCgEFAIKAYWAQkAhoBC4qAiQATGaGJvIZkdicqpW1dW2D35VMSAjk4kDL0eAfht9Pga+4t8ZHgiinMpIhrFOot5SYjjWj5VvrLLkWrQ8Ob9QZUpZ6lAIKAQUAgoBhYBCQCGgELh0ENC2w+kuna7Gx/avfuk09SK15OpkQKJgSiReg1ETg0moLlEEFjsRzUVvDA8QTR7+lnQ0ZhxhVWUSRfJJgnPmC+c++5M10/uKVv/IzXCZI8G+zrvMkYI+w5MoTkSHKm8Rnu8zbI+qWiGgEFAIKAQUAgoBhcBnj4BGEwltN0JLfvZt+rRbcFUzIDoGrwr6vfBquncCvR56oxF6jSE4x1AwYm+IrtI8muG6ENnMQ7e+Ykx0vnxCOBYJg4H5GBiLdvBafvkQ/kPK5J9IZs633HO0/FO+HMbJy/heOuo5iofLy7MfnzJsqjqFgEJAIaAQUAgoBBQCVzgCVykDIhQ+afyWt7Gvcwfe2XsKtngbg//SL/zya1E2sQQZfhoIjR58MhuG7t04eXQb3t7TRe9ZHniGk2HNq8ace5ei2GyBUfw4fxRHqzEYlLzo/TCd2o6dW97D2l3tMJoN5D3IkATzUDBlHmqvm4ECXjP6ol5bRjfoEv1NiYfeuQ8th3dix0EjbJNvR115IjLiAxHvM5dou1WzFAIKAYWAQkAhoBBQCCgELjoCVykDEt6LD+ltsCTaYbf04MjzT+EE4T6VXw5klCIthYFy9eIrPuYgAzLYvA/H1/wdVr4j12di7rI5yE+1wTCS8KP3+XVGuoJ0d6N57y707nsbBwZCcBWWooT1GSgncDUexvG1jRiw9qO6cBZ91qcgI5HSGrqOvBQPRlehhEMAEPU1aSNVrhzH0Xviabz0SjGZqGWoyEtGZiKZM/5Xh0JAIaAQUAgoBBQCCgGFwNWLwFXKgIQHPJi3EBPnT0FKYR7e3L8aOnIgDYe7UJw1hNrZdphEBDLCWJDMDg6htZPMymEgs7AOpzJuxKLbl2F6TR5d+TKSbjCqR3WuCSWFmRDwtqO/9V1s+O/vYOWhCVj6vR/g1uVkNAKMU0ImZ/joW9jy/MN46kersPbmX+CB6+dh3kQ7jCTsLy0WJMxsGEKDcHmsomsFi1n6yOumZDJ31RhXEo/UFCNMRmFOzoWLuq4QUAgoBBQCCgGFgEJAIXC1IHBVMyBCEWt2GMY4GLOXoMByGH2H30NTqh1tdUu5c29FnBhQ66ka5R9CoHcDWk514ah7Aopy9XDk5DCQFVW3aBcioQx1Z1DYtN3QuIUYwptlGSx6dB3Yg72//yscGp6GaV95BHOnTkMpiXMjDSWkPbbyRZh658+RlP5LPP/av2Nbhg+JWTdiUmoQFoOOkpDI9JTyo+fRGTuWzYj0M3o/+s28WvazbkQSRNXIzuhT+F7YY5hk1CPk7Yanax12t86GNbUItZW0/ZDribNRPL8GX53OVHHJsFlFtey0PUvY/iXamNN1apCxhDOqlbaccYFtj7ZvVBHqp0JAIaAQUAgoBBQCCgGFwKWNwNXNgGhjI8SuGTpzOaZMpXRi/6t4d68FWXsW4tqJNhSlBOALkQHxBSiZ2IJuhxX+6hnIGN6PRJOJJVBMwp1/k5mesWLGOkQD9wAlGrRqJ2MhBuokykNuGK1H0du1A7vedJPJWYhlk6pRnWWDye9BiES1EOY6E6UGhWUoralE9oansXndJqRmVGL80gqYbRYarJPdEYKcDA2t38PEuEagsy8B1iuevGLaojdZNK9dOlGT0m6Ejd6FUTCy0cIWhMhEaWWyvZJOypHiKbrQGJUwYyCFMi8jCQeCZpjRie4TL+LtZ59CfekEzJlrhdnkhZ9YhSypsNszkaQnA+d3w+cP1xluFm1pWK5BLNNHGAvep/2MmNDoBTOTYCa1Mn+QbdFzjPhL/sSrVpAJgyN5w6WqT4WAQkAhoBBQCCgEFAIKgUsfAcWAaGNEUjcYh+Rx5chyNsL8UicOHGnD3GIzDGkWGk4zVkigA82HHQhljsO4XNLl7+wjEUyVKIMLnqF+tBxpwKBXCH9S+MYE2NJLUZQTD93ACTSebEUfVZT0RisK8uvR39+MBqQhKacc6TR+t+l88ETIbW2zn/FJqMsEc04+pSBUbdrbi6GTR9Hf40bHUQcGh1wwpWQhLikTxp4TGKYXL2/IRKLejqSiaqQnsUwauIeoziXHQP0H6OntR5/XAAMrCFjzkZthRLKxD43NQ3D7fCwvF3ZbPAw9xzHgtSGuoBQpCUH4mg+g26Vn/8kY6Sxk1NKRV56L1KQhDJ7cjwOb1mPb+la4jR+g3j6IjEAWkkvyYOjcC0dXJwb0abBmjEce+xFvITo6YSgG0HW0Hp3dg/DRFbKODEfInIW8/FxkZxjgcjSi/WgHBp2MDGrPRkJaEexDu9Hn8GHYz7YlZCK7NBeJVnrXGhEHaV1VHwoBhYBCQCGgEFAIKAQUApc4AooB0QaIhDGNp4NFlUhrb8G4wE7s2bcRA7Ps8KGUcoJO+Jy7sPN9IxIeyqWNiBsn1gF+qhTpDQ64+g9gy0+/jheORUY7dTkWPvAtPLgsDvrWjdj4Xz/CK4d4r/Cr+Pbtw+hrr8cp2FGRlAYD1bzOoqFFSmFhXjIZiZYUZGEA7oHjaGs/gI2P/QwbaYOCqbdjat0iZG7+R+zd34qTWtV1WPz9v8XS6RWoSCNhz4I9A+04seGn2Lp2LdbUa4mAnK/jwXuzMTnjKF747pPYLZdn3Yf5VeOR8NoP8Hp3HZZ+/09RW+RC248fxtNNkXwif7B8GY/+7CHMSR9Cd8d2rH1iK7rJuLjW/DVWrQEOLf8r3PC1m2Hb9TQO//xZvJK0FBPu+lt8eaENSbYQJSHDcPZsxa6Vv8QvXt52WlKT/hAe/MadWLwgkwbsW7Ht1/+EZ3d0AcW3YO7S+1DZdB92EvM9/gxkz/4y7nv0HkwsSEWiSEg0uUi0jepbIaAQUAgoBBQCCgGFgELgUkZAMSAjxCsZkMBElBX1IjT3HezZ9BZ2NU1BdnkFigMO+I4eRUteCZZw970EjagXhoWqSkFfIhILl+Ca769C1guPYEvLNMTPvAOfW5AHexxjikycj3G3fh+h8hAmrliMSsc72N64nnPCpNUsKkVnHpqSEfWMyIDospCUTA9YaMGAazE8Rbfgnh9XoGbVG3jhV1vR4gkh/87/xFe/mwPd0Tew64Uf0bbkWWyz3Y7EJdOR1t2E428/RgbjTpR97W9xR3E33K5dWPPTp3Hs4D0wLP8a7vt1NcqfeAbr1z6N/vRvIfNP38CDg40Yn9UEV1szdjZNxHXf/UssyG/A8OG1+OVPX8X+A/egNLMK+RN1uPefvXjrJ4+hbdl/Yfr0Wswfb4Ul3g7DtctgjRtCywsmGLVOkk1grBTHyTYcXPXPOKz7Ir7xD/+AyZVO9Jx8Bxt+sQYbVlkx5FyC25YuxPU/jIPlqeex5ncr0baPkqS6l3Dr0gbM2vE/WLNrH3bsuQlZ1jQkZwojGFbNOhNH9UshoBBQCCgEFAIKAYWAQuBSREAxIJFRERo5GLAhs3YS4LkBtZt+hz27GzF10jRkWVxo3v8edAXfR2JKEeLcIupgDv4PieqTmUxCURmmXXst+lY3YH9HByUcVqQyQVxfI3xuM4Zyp6IsJxupTbQZ8VK1iBYUmrpVpP7YL2lLiHYltN6mbYmerEocvHHc7adNRVZqFtrpVSohZQbSZtyHWTWTUZqdyKTjYeifhoYnHseuHTMwjupk8aGtOLhlHV7bdgBlM0txNHUIXl8z9m47jCEcwGDpZEy/IRkpjM9hwU2oqLsN86YUIzGYh3h9P5yDDnz+31YgpYLMBlXRWnQNyMGbGBzww+22wZqThrS8dMTTFMaamI/U3FJkZ4sNiA86ezLsaWkw+3o1A312BnrXUQy0rMH6J4/C8icTUDxpInIyPEiJMyD52gY8/8JKvLjBitKpD6K2kFglG4jSOJRMvwML50xBVQ7tUU5lInFtL3r7AvB6qTonYKlDIaAQUAgoBBQCCgGFgELgskEg1m76smn0RWtoyAdjUinic2aipJAyikNH0dO+G22OZhzrKEBpSSaS0+PCRuARylcMtiUgoahRJZReh7yCdLh3r+MOfT0GfCH0NrZgmAR54oQ80BMtkJYEU3YxT7yURpARobG32GLHHmKMrvM7EXR0YGB4AL3IpH1GElIkCrubkds9DliKSpBWQgmNTcdAhUPQJSYgpbIWaWQKBtqG4Ghrg3+oCQPBVBRMzUNOQRLiEwqQmrYI1z3wKFY8PBOzCwK0ofAzEnwXrOMrkJZbgew4P5JZli6+DEnFVRg/JQGe4+/hg/XvY9fBNgjrpKdIQ0/j8qDfp7kfFlt7wcBHxspLd8R+GocHeC/AfofDfrCDgtdQG7ynDmEbmQpbkhUGoxcuJ1WodJnIHVeJgjIyZ44utA974XD6KF0aJgtXgfTiqSjO1FOiEoKfsVusBgMsJmIks1cwVYdCQCGgEFAIKAQUAgoBhcBlg4CSgEQo2HCMP/GuJKpTEzB+fjFOrlmHnZtO4GRBGhp81+DW0nRkp/jIVIQ5hpFPcRdliEMoma5nq06getMPsHd1McoL70CgyQJTVgFmTUmFKUhGJZ1xR4qPMoThL3Gk5QC6BkrhDKQwxgcNz0lua16wSGCHhqgu1bAZDQ0taCpdgHGFhUgx0DuUVErPV2wo/0twQoof2HidncEQ0zJgN9CTl4sqY3298LtOweU3IPeah7BkXh2m0J2vMAviPEpHCYve0EtmpoeMg4fyCTEOF89S4Tbog/1wnDqC5mNrsem5D7DnYBPIy6CH1VcLtyWEvzBKI4yYnItBOZtHRkm7LveZTBJLcnhpGO9w8KSHcUN4NWBgveyDuBZOTYE5PgtFnWYyGmRwtI5K7kg/gyat3VrF7IDmAUsrVApWh0JAIaAQUAgoBBQCCgGFwOWCgJKARIhkMdiOMgBxSQkom30dimtt2P7y23j/tVaYy6qRbEuAVdJpeYQIDg+zRoOTKBY+JJOik6pZM2Bufw+7312FXT1JsCWORyFd5xrozjfgr0RSQhUqqella92EXfUn0TTIgkQMIuVqZQdoqN2FjiM0Vm8GVaMmoKKmAkajgbE0WIl2RIj/SJ6QuLD1eNmGIHKy0hGXnE6bCynWiVOUiAz2UjWK1YSZD3F36w+7y5Xu0E2w5nKX5UZZBr1zP5q3voQnv7MPpuu/hz954v/hq19fjmqmsTK9cBZh5iL8rTVLXPlSokIvveF6Iu0cKTWeXrYyMpBPBbXBDiecw2R6xEUx+yDSlICP8UISU5CSrqPqmZQRaQ3vj2CjVSrXYxqg1aM+FAIKAYWAQkAhoBBQCCgELgcErm4GhNv1eiGmSTTr2jvQT/e3bqpUGeKyEF9+L6oqJqGKo2hMqcTU68qRmkljaNL/OpFAUGLQTzezfq+bvylN4BUJRGjImIH86psw2bIfW3/zPPpsdtgL82HmPSG0Az4jMibMxIyv/yVqEzdh47/+D7bu3okGtkPUlaQ9rvqN2LXq7/H8K++j67p/x6J5yzEtz8TI7CKd0GhxfjBx5NAzZHvv4XocXPlf2HtqBsoZmb10fClsubehOtuMvmf/Cds+eBv7evTwsq8G43601O/Hjo09lIAEYbJmwNnVB9cg5RsaQ0BtqcZjOLlrGw75aOhdmYfcsjykp6fQdxfx0BgCMg5kmsg6IGRIRk9fD/w9O2jjsQmb9/gxNGxgCBGmoeG5nuk1/iq5gHYjk6lUBXSufB776eL3pNEIr9OJhi0bcLiDafPInBlNiP//7X0HYFzlle43XTOaUe/FkmwV9yZ3jI0LtjEOJgZDSJZAQvIgYUmym92XXbKbspv2soG8FFLJS4AQQgIEHHoxYMAYG/cuy92WZPWu6fO+c0cjS7Zkyxiwhc9vS3Pn3r9+/8Wc7z+NbcQPxkqtj7l7n0z8FC2L2c4fdmj0Kx1rUQQUAUVAEVAEFAFFQBEYMghc0iZY5tqNqHy7Cus2bMSOitVwvZKEjjZqHLJLUZiajQI6d2cxn8ehpBKUJpvgbtyA7RVbsWX7u9i15V1ushvv5NFfoWEcCqePQyYTE5oi9MUYMQZjV67Ehu92YnymB1kpYuAknIHCctgPmzsDacXzMfXaIFzP/w3H3noUL7ZVMBt62BDuOyrXM0pVCK4Vd2MFycrogjR4LEz+xz7EmMlE5/TOPVtxbPNjWNNkg8dlRu3uLahcOwJFy5dgwrh8OnbbYU0pRenc+Rjz/I+x/YWHqT1pxvGkIBzm42gLJrMnJ1pf2Iod2/ajqqEDW94qgys0hY7tw5jHJAX2TDdH3IaK1/8Kc4UPHRWbGY8LCGxehTfsLQiUpyLLOoyaoWZUrX8a7/iSGa0qh+GME7H77bdRvXENdlXQiCrtryhNvxZ2RwbcmWMx/c6VCDzxKt550UHsJiK9pRZH3+lCXNkCTJ81DA7vXuxZtwbbN7yNvaEcuDc9gz2edJhbN2HzW69i9zEfutY/jlzXAphDJSjKZqJFEhEhZ1oUAUVAEVAEFAFFQBFQBC5uBC5pAoLO42g8yOR+9Sbkr1xm+F00H6pFnbsYBcyjkVEyFdP+VzHyHONQQOHW3noUtQeOoKYlFSU33IZS+i/4Ok5gX2USI1KNQTr5hZhCOT1JyCqbitGfH4YJIwqQ5WDUKPo8GEXqBBzMiF6McUvzUVycjc0b3sXm7ZtxiIqViOHUTl+IZddiwtLZKIxjJKgAzafCUf+KaCcWBHzH0HJ8Ow76rHDQmRu2AhSsXILLl05FThLD4NIcy+RMQP7sm3DV3Q6U7juOqjoSiFozfJ25KJ2diKx8P3Y/50bGtNuwbKYfYXM9Dh+tx8RRuUgfMQXFcwO4pX4DmuqqcKTKBUfcGMy8tYQaiyY0nahA1YnLUcSs8BOW/xMi+6tR1UYCZx+B8pI2HD4QQodvDubc6EDYW8nkgnSmbyUWuWNRvvIfmVxwFDZv3ou27etxnAkUwxM+gwWXT8O4UQ601K5FTWUECSW34qqRFsRZGT2ruROtBwli0nWYeSPts7h+f0sVfWgKUZjl6AZXPxQBRUARUAQUAUVAEVAELnYELmkCEilYjPHll2H4fHGMFlMemlDZnfS1oE85TX18mbMwaX4YE+gibmHUpXDRUszIXYgpknjCqC2/mV2cJkM2G02F6BRiok94+/4TqN18CGmTF8CekUK/D+ouxGwpVuQyHBBdBuKKF2FKwTxMkEzjsecRmiLRCcJmjsDsp78GDbxiz8SMKxLuRMLohci98nO4doqTCf5YR8IB01zJJuZJATphiEZAphlJQ8n8T6NoDn0zmDhR2sucrTTbMlsiGPk5+l7QgUOUB2JKZrI6SGhMJCkupA9bgsVfmI8gm3AmUTMzM53C2Q/MJFFcs422ZwVXfA45s2UOgpMNdmKVdVU5wxJzTJk5/1ptxNXGyFZ0PAdIvC7/BApm0gHdeM5OzMz8zjn5vcQkYQ4uu4lmasRNnps5L5vDivBkzpUOJoKUzNdso4M/x6Nlmmo/iIcWRUARUAQUAUVAEVAEhgIClzYBodBrddBHQwRvQxDmllFql0hUhjkP2YSdh+0i7orDecTM704K6BR4TxZDdI9+pdO0xXoEdb567KstwaR5TmTE0+9DiMnJBr2ueNfigN3KpHt9KshgHDPm5S7iNgmRidGxTHRkF3MjqzMejvhkeBKd8DB0blDCW8k8e9p0D0PCYbazLgeI6xlDHOaj87bFOw2CYNQ2Ft3dBx+bSUYsCZxbbMbSpKcIRoKVcAc3nLIAam+i8ybhcJKU9SZdQnJY2eiC9y3E3cpoV0Yxbp7Enavr217ayUBWyZ3SswiOdbJNz7T0QhFQBBQBRUARUAQUAUXgokbgkiYghgDL0LMSEcogILJVFHBPirgi+Iq7ebeMToH3ZBQqqcyHJAaRrno0H9yECkZ2CqMG1S0OmEZNR7qHKQSZL8MgICc7lYY9RYgARf6e730upI0I53R6N3MMX912bD2wBps3bcK2jR3ozMvFeud0jC1OQ1qirScqlyyg93ASXle6OZcicr4xNyO81VlaMvqV+Kf0FGnb50bPkx5FUJhz6m/ZxrhCOAZof7KnXlenrLfXE71UBBQBRUARUAQUAUXgQ0SgtwT2IQ47xIa6tAmIbJYhvMZMk/rfvdirJFGYRPvQp5CAhINdaD+yETu3n2ACvTRkT5qN8vllNGWiPRZ9QsyMBHVKqz5dnPkLhXHJ2RHqQLh2Dyo2dyHgWYqr6MAeimykb0YZhjEbeVaqlSZWA2lazjzCpfI0RsLe+15cKkjpOhUBRUARUAQUAUXgXBEQOUPSIWg5OwJKQM6OkVFD9BQBn498ojvJXu921iSkz/wMPl5On4YQzYcccbB7vZLrvHet87s2JwFl12HpML+hUTE6IyESEzK7LYT29vbz619bKwKKgCKgCCgCioAioAicFwJ2yoB9zMXPq7ePbmMlIGfZW/E9sNLRubmxDi88+UccO3QganYltlmxImZb9A+x0hvaZESxonaCjuq9asRqnscnz+1pimVjMkIxU4p1HqEzeyhE07D3d7DzmOfF2JSaIZK1OAezxBMrvzjpa1EEFAFFQBFQBBQBReB9QkAMZFz0q11+0x3IyivggbTIGmpzMRC8SkAGQqbXfRFeA34/1rz8HKZPzsTE8nJDEyJVYq+W4STd04Z3o3977rw/F9TDnEY0Pqix3p8ZX+heBC8LSZtoiH7xg19jLkMbz71imqEiFShj+3eh56njKwKKgCKgCCgCisDQQ0DkPzsjFlXsrcBDDzyMRctvNjQgKmOceS+VgJwZn56nkqE8EInDtddfj2XXXtUdDlYF2B6ALtIL+YfBxn8Y6usamA1+J5YsW4ZPfvp6nkxEHfOVgFykG6fTUgQUAUVAEVAEhgACEn3U5XLizTVv4403thsWF4ZsoQzkjLunBOSM8PR+SB8Q5qCQ6E0ivIovSLQMXgMh72LMdOq9aEj6aD+iw3bP4ZQPDmSMdaY6pzT5qH6Vfxgssmd0CpMcIrH9k+9CTtRO8/3deeMdNf7lVXL+/iKrvSkCioAioAhcjAgY8gXljBB/AgHJOm1IYBfjVC+qOSkBOYftkAC9IrTGfqJNo9K+xJ8yfDP660/anHrfaDY48iLjnVZi7fkgNu5p9fqpc1o/sRtG3dg4UQky1m+sylD8NPaKJKQHG1nnaXs4FFd2kc3ZeH+659T9GsnHR+EdusiQ1ukoAoqAIqAIXEQIqEzx3jZDCcg54GYIscw2LpnP+56cM5OHkbV7gM4kjwdNuCRjd+8SoRYl3B856V2J+cctbGg20n33ecAvPNWnU3WUn0jGcGZlP30QI2pWfxymd28RSoqScZwRgymhi8aAa+oWJHvXG2rXIgDLXvVA3/1d1tF3D4WYDLy6IStIc039LavPegZTZ2Book8sDNZgjoWBFrRNfIf4hmo0wrMhp88VAUVAEVAEhjACImHE/gzhZXzoU1cCMljIRUiLc8DccBh1e7dgd1WbQR4QZiZzTxIKxucjhc7OllOldskd0l6H9voa7KjqYq6OMBOG25gJ3IPcCYVIi7MhTk7o+50HBTpzJ5qOn8DRgzVoJxkxhGQmRDQ7k+FMzkFpfjycdt5HAL6OZtTsO476dh988p8DM6e7c0ajMNsFj23gqFwR9muLtKPx2BHsO9gGe85I5GQmIs01cJt+pzuUb1Jm5vb1ObEXrEVQJ9wGGTsTQbkoly5ki2vi3+g65CWTe/w0yEH3S2fUkfuy1nNdM9sgyF91Duw5bkdNm5nOeMx9k+BFQXYImcmifboo0dFJKQKKgCKgCCgCisAFQkAJyKCBpyDlcsFc+TT2Vb+MFd/f3N0yBZh+PX71ly9iYZIN8ZEgEweKVMYikhe1JeFjW3Hk6R/j2u/uj96X3+5P4icbv4x5LgecDNUWZpvuVt115JskMWzC4Y3P4p5P/wwvdT8xPoo/juk33Ypf31YEt8OCkNmLjoYdePF7/4FfvdSIqu66i+9Zjf/8eCISk71MXNh3hJ7uwn5EWvdh66qf48a738LsbzyFO5enYP4IsWkcoE1P46F/YSIuIb8JrZ1EXE7sey+Z321xjHDhpDM7tUO9H13UK+dEIyQGgS4TuhgJkFGhe8iVhIp2ubkuG99P3g92mNFFs1WpE1ug2R6BU9Yt7GWgIsRCNGZ+/trpxmP3JuFnb9oBZwBYVo0/3OHFVaniLzVQB3pfEVAEFAFFQBFQBC5FBJSADHrXaaLU0YFQ6QqMXTQdj01+F89+5x5s2NqI7d4qVO4AZk82weOgIMc+RVAV+cxCm6aq2nbs3LEfedlZOIapuP2zV+LaRWXITXIhQUyoTiMfMqmodBcKpqD48pW46/4kjPvjL/Hn1+rRvvB23HnLjbhyQgKS40k+eJwdiTiRkDkeS7/9HTiG/QarD5TBPP8G3DkvBfkJzBXSL/mQWQZhqluHda+uwa8f3C0Dw2olGRoykrYx5ff2SyCmEG6rt6FxfRLufdqFRq+YovE+1293EteuCLKmtWDc/FZckQ8Q7ovfNI3rMlPj1XQwHut/n4F1zFHZEIrAwU0NBsLoCnTi+q+0YtIkP+Kq7NjzWDqe227HcZpQebg+Xwf3v6QJixe2YfFEauyIRb9aDHlHBEM7mcukVtx8dwSFLybiwdeokRsRIMkh85DnWhQBRUARUAQUAUVAEeiFgBKQXmCc8ZLClomZ0MOJuUgtHoVyRyd2Fk9ETftbOLJ/G9Y/tR7zSqbC7WYWdD+lLhHOKH3ZWndhZ2UFnlibi7wMP45lj0PJlCmYMiWdJ8cB+CWiVg8BOSn4x5ymIyEH3BkpmLJgBhIDG7Bh2/N4w5SGnJwcjCugnwbNt4Ii5IVtsMd7kDc+E0lpYzDSMw7lN0zCeI7pNIU4Tre02FsglDWJdOnMRc7EiZh9TTWa9rwCnmFHC6VOMT+SJkY9qc9rY27GTal2cs7yTUrP3FlHuu+vjty90MVkCaN2YxLW/SkB7x6MoHlJB8YnhZHLOXe2WrDpF2l4Zl8YBVntyHFxXUJMuCZDGDcIXQwEWWhsrd2rknpy2f0pOMhPn7b8LsXASOp19ykf8iiKnVGl51e0vXyVGmxkVIx+9FSSJ9RcORKCyJ/SjpoXEvH4nxyopZnezDvqcfWYAApSwnCQH1gcYaSPb8dl7Yl4+Tk7frfJjzv+TyfGjPShML3bfMqYW+/e5VomGV2cif4fSPOhNMeBxqQgAk4TRhSHEZ8kz83GO2q0kLmy9F6XsZ7o7T735VYfrOQ7f6Rt7/ZST4sioAgoAoqAIqAIDC0ElICcy35JmsuQH0FvFzpo1+J3FaKkrBPx6XuxY89b2Hp0NLKS4pFrDdCyRWxX6JlRsxsnauuwPXsqrrC9ieFJDkMb0dUVQFycnfbyYsUikhnJBE2xgoZGxEJ/BP6IwMuegkEvLE4PsifOxajRJCDMZ3Hk8H4cn0gfEmpYzKIBoVQW8XUh1LgPdSiEp2gExmV2GYJogMKomf1ZrFbIEmQ06TfCkHFBmumEPMUomRaP+W37sOGHr1DAY1/iu2K1wxGzwQlRi0KyE6JAaeM9s3Qk4W0Z2lbMlkQ4NArbWWxWzp3ExLjBJxKajvY9IUqU0XvddS/QB8VqTpgz6bDh8CYPHvltHJo/1YB/vq4J5WlhZHKeXa02lDS5EHiAVTMCGENLOzHBon8+cWFoX/mJrY+fQh6CtDyKuQBJHcLds94wCSChosBPjxsK7sbWsl0oQPw5HZPUpyBv4MPvIanPsXqK1GEjK02jonEGeEMKPwLsIzaucY+diPmVM92PUUsakO63YtPrDjxa7MXUhY342EwT8jwm+Gh2BmopCua2IqHNisb99CO6rg3Xf6IDZSk0v5K5sUMZU+ZrzM0YQH4JOeW4rGCYbnG8ukMOHN7MRcd5UZILeBJkXWHwNe9/XezQKjgauHIsvke912GstcexPTpwSN5X4mhwtZ656IUioAgoAoqAIqAIDCUElICcy26JzEcpUAR0s5m+Hf50lM8dg7FwYMuD2/D7Z2tQ4knGsDIKSUIk6Nh9aNNRVHcmYsLVRUhfvQEuSptyYhwJd6HxyHG0ksgERLi0UNhPSEVaogNWfwsam5vR7KUgaqJpFUlNSmoW7HlzceXlc9Gy+Um8s20y8i7LxtJ0JzwU70JmCvit7Wh+uxKWgsuQN2ECBWkxBmMhGQh0sM+mBrT6uoVVM53n6QiQmuoEfdiN+YrwJ0uUo2dzqJM+JQ2orfcaJmX2xAxqd+xw29pQd7wNbZ10GnC64U5JA6dskCUhLSE/ydmJOjR3heGjasZMHxgujM7ITsTHWSlgGiPIKBemyPAiSYdoJnTMg0oKza8N9+H2ea2Y4gRSQxb4CISVaxp/TTM1Xaya5cd4Ef6lLaV/b6MVbfUWdFA4llvy20ozpPQsahVYycy+u1rNxNsMHwV0WbM7OYTERJo3HbKgs4vPSUJMYvKUHkRiHPenyYKGRu4j5xaysW5CmO8Ce+6GyyR76DOj/gjH9bNPfidl5XvDepnUNtBHxUQBvqewHyEIfFORRmfw5Gw+pIO4r4sme9wXY69Zx8S5+uhA/upqMw64vLjh9g4Uk1lZ+Z7wEcm2BU0HOCbnQT5iKD1kDCFcdk8QLk8IScRNSFHlgThqAm1IWdGMGQVh5NjYrsaCmtbud45mYZ7EEFI9nGv32E21FrR1kdxRc+Jx0TeF/yIZmJLoNh7js3YSMc5DSph/klLDSKSWiq97lNREH+lvRUARUAQUAUVAERhCCCgBOZ/N4om3ZfQwJDjikPurtXjt7e1ouzKVAn8uBbV2hAO7sHl3EzrShmHBnAzUvMNs6pTizNYudDUfwNM/uA/PbG1BM4Vc2LJQdu2X8dXri5FyZANefOCn+OO+VOxoGIWv/usi3LByMpKpLhk/dzz2Hq/Ao+sOIKOoBvNW5CPRY+OJcBsJSwNe356AhKlOjC+JCosiwEo0rMZ92/HcL7+JpyvjUUNna4t7DMbNmY/PfmEGxqWTwrBizHRKhFNbRwUqtv4N3/intTCNciN92X/i6gXDcEXmWqz68ct47HcvwnPLnZj/ic9jBaXzdBclbZsDLYf34N3ffRV/3RDC6v1dKBgxERi7BPfcPh1TRqbw1D0qfJ4P7O9bW5F0KQjjkAlNdRTMyRYi1FBIiZAcWPLaseg6XvMUn24xBhmw8GL/miQ8+5VErM6MoI6kwB3vRf64VvzLd9oxmmTA3mbHgVcS8ZOfu3CQDiWtrV244a5WLFoUQuWP0vDmUw6sHRZEusePBf9ah+UjSD7WJOO//92F8Kgwjqc340s3dOCWaxgcgLDKHlodZlRXePCXbyfiRWoZ6jxg5lU/4pPb8bV72jClLAgnCWsfqVyWIhqE9BDc6ZTYt5rQcMJKTY0QU97nsyCJ0omXErA/uQt2mmKNIfmgwsMgKFYbtRp7XFj1pTS83WnGNrIQ0WY4k7jVXjNyltTj8oVN+MRkMwmoFS3NZvo4kYQlB5BDQpZw2I0tzybgXx+Lg58MxZTTihUfb8HnPkbtH31vLC1OrP1TCv66Bsj7h2qsmBHA1DwSLbITb5MTL/06GU8+7EAFx4uPp++Krw13fqud2ey7kEJfHWNPuBItioAioAgoAoqAIjC0EFACcj77RekwGD8W2VlBLC9/G6899hTW7i1C/thhGM3wueHd67G3zo600YWYQ3v6VRTCKFLSPIahd92FmLryM9QS3Ien3rbiyMTp+PrUZKS4zHAU5CN7ymKMPF6LhTdRcC/Ph5tCo9kWh4Sx12ACBbUFD76Ct+zp2Lp4BWwp6Ug9egBtW9/EG/6RWJCYhUISgghNbGg0BUv9OlS++wL+8Kgbpd+6Df+QvBO7X3sd9z3lR/Ykzv+KJCTwBD0mvfJwHUF7PvKnzcEdP/LjqV+/gi0Mzzut1QVbURlm39yEip3P4I1NtTi2hGZmFJLNFhvqdm7AOy+sxrq0f8HVX07EFzLrcWTfu/jD7ffjmXGFNPfJxPjMU6Xk89mA99BWCIcsVcydcnxI8QQwPOzClhcz8cPdHZhxazumzPIil9GjbMQki74fQsjkGN53xIWXXkjAM28A7Yub8JVrI0hh5LP1L8bhO/emIKUshC/f1EnzpSCyyttw67/5sP53GXh9YyLu/6Udm9/0Ib20HVO/68XorW58/dceNDnZ3uzHyPF+rPixHyceS8U9f/dg05QgJjKY8ggyiqSWOOx6PQH/70EnDmS04ZPfC2IktVG733LiG//XjfUHOpGZFcBIalJ6K0EMdMRObFgASTkMifscycYxEhB/iL2K6ZMFrUE7Xt7A/ub7MGF2CPFUwYh5k8Vuw46XE/D337vxGz7/1Le6cN1MPyzUGG34WRpeYdCF/XNMmEpCYphDkYA0Bcxo4Ps2rtxLrY4QXz/yFrfiq/lBvHhrClZtsuPYZd3aEGJqqbWhZosNz60P4fpPU9PBf40snTbUVrrxJ/rlvHKsC7P/oxV35VvRfsCJH/5LPDZW+JFW1YkrkqiBYX3xf5It1aIIKAKKgCKgCCgCQwcBJSDntVc0CvFT45ASj7ELizDpsafxdkU9xp8Io4z5Dxo2b0RjZAFy0pgjJHgIFjnNpulNhA7jNlcayma64Wxai6qWQ2iIS0RmYSqcFEidoBlLVi79OApw2ezxGFOcAid9RsIU8sKuXBTl5GLSmH14ZeO72FZ9LYqz4hB/ohUN2/bCNXE+PFlJsFEyC3SLZqLZcKUX45qvz8SUGxdgtseDJN9hPPu3ozh0LIhOniaLSUysyGXQkYHMklGYZT+GrU/vxlGx1TfRwd45DKOmNWIUCUXFOgtNjigAsoHJ0oi6o1vx1hOvYtPskRiRY0Onh6GB25vhxU787JVKZA8fRgLiNOqLUN9ryNjQH8qnhN017JUSfBg+oQPLSuLwyKtuPET3+41uK65r86KM+CWPaEcBNQeZ4i9BU6T9r3nwxL+5sGdFC276RCPmXhZBaqIV7o5UHLk3Ea+ucmLJQh8yc6jdKPYjMcOG5lUp2OUwoZaEMMsZxARG05qbT1MqBhfIgQPBWqA6MYglk9swb3oQe0hWCuld0kXC08RphqhBqdnoxqZnHdhl78D1NzZgBce1H05CBaN20cvH8CEZCExjqfFBhmqmSRT7bauhMB/wI8Tv/nrm7djqooahC5MLghiRyJC91OqZaEpXsy0erz3oxt+fAubc2Yz5Szsxa7IXgb3x8K1Kxq4dNBPLDaCIvh4WMfU6wbXShOwQyfhCanfE/yUY70cGSd6s1Aj2Dk9EHm3EnMwtY7xr3P/GKisajvFiFAlZQQRpjMvQuNuJXU+68dYBP6Zc14gbl9MZPhyPNyucJDfUjpBhsYcP5T3RQRQBRUARUAQUAUXgg0FACch54GpEhqJHrC0tBbkLl2BB+dN4/q292D+BAvtkP9ZtOAb7qOEoLstlONcDxum0ITrxV5hO3WKhX3jZfEw9+Dje+OaTeGTZJNw8rxC5FRWo2r4XLZNvQFKcC/F++olI7W4zqdySAkxYWg78z06evldhZoINHbVevHOoEAtvyUBZtpO+GGQ74mdAYTKcMh3lH5+M0a3NqK8+iP3NtTjSAiTQdMtmhNylEHhKMTH8lTiYB6h5CTFSl5w0C5GJhOkoz/tBelxL+N+wcfzNh95dqG85iHe3BNDlWYUXDtrBA3kSEysKrluC3NQuJIYaOQolVhYDB+PqAvwyBqcfBBdVtrQZn3KSHDyQhM0U9sN7E/D8Q6n4b6551GeqcOe1nbim3IT2Kiee/mM8nkMn/nN5G1bMo1kUSUKnN4AMEplZi8PYU+XAdppkFZEUjAlZ4fU6cPSYmfc6cMPnT+CL1wcMwmZvsOMI/SKq6F1zza01uO1KnvQX0kzuiB2tbRTiSdmuonlWKVFydNnx3COc0y7O5852jHTGo3q3DVvXuvB6fQTLPtGGOcWMdkWSFKZbTr/Acs/SSDiGk9huqrLjEP10yjop/G93YM3jFoz8lB8pRQyqQPNAk0StanXgjYeTcN8TJsz9Sj3+6WvtyKNGI45tOunQ3sZ3p5XamZmZAYzL4JCcc+d6J6q3APVlfmTl0zyKJlZiPhb2Eoe2OByso5ZsATVDwyS3De/TmXzP3jiQo2P0ci+mZEc4hg0b36b24544eL5VjYm51NYcc+IV1ntuqwUli9oxb7wP07JpJsa1XkgSewHeWh1SEVAEFAFFQBH4yCCgBOS8tlIkbArh4QRGSBqN0WNzsP2Btdi6xousxAQ8WXElli1Pw6hChtrdxYEopxunv4aUKDb4VkTSyuknUYnLC/8Lbzz0EqaOvg511Sa0eN2Ye2UGkpLsJCvdp8bsgJwC4YJiZE6ejRvxE7z41PPYU+ChRZEDq03jcBWzrGeRKFD265FFhTiYTHU4svMp/GbxT/DH7jUnjJxhRHzqDwIOc7IDWWbPd7kyvvW6x9p1LehkxnbMmYG5d9yC68Yw0zvjvAaNI3gKtjY6obsoxbJwOhdFITczSEjulDaspGnU1QTNtoemP+lJ2PBnB3bfl4bH0+sxjKGM8444UUnH7NyVHSga0UXcxIiJhVB0dFhIGG3wur1RTOSBPI9YqekwoT43hDg6X0sx2rTQnOu4YBigA7nhy8/7dH73O7H7BO9P8yI7j+ZxJDih404cpNP683to63RXPh4wevHisrvacNfPWkGrLyQnhmGj5qJ7W4waJ3+RCJDoJDO6VxYrtLOvE5xbx/ZE1G204fURLbibGothDJ0bpERvJoEKHXXieDOjYlG/kl7AudBcjTkJ2b+FhNSK6jdJnpJJahhBK4PTlYhd1dUkNJURJF7O+1kkZ2L6xbmZ6CsSpjN5VVuQIaL9KCgNGqZfYobYRCf945xbEvHNoobNUxeHOposPgH+s/StbKwyFkSP+/Ed+MkfqnEHNUVp9JeKE6LEcQ0sTy5UrxQBRUARUAQUAUVgiCCgBORcN0q0APJHPikE8a8hxNrsLkxdvgj7/Jvw/b+/jIi3FPuLPo689DSkmQKo7hZYKTqxhbTnB6WoEAlDweh8zPvsJGx6ah3eeM4Fl58alazLMCvehkQ6ClPR0FNE8PKbUlFUMAqfuqsEe1/aiEd/14YR8/4Bk6jlcLmcjBAUJSDG7HgMbW3egi3r38UjT9fAfe8v8GBxFQ6sfhmPPxA0cn7IXIz5yJqMkaI3jHs9I/NCbssfWTeldyFDRkO5QY1BJNRCkTUHHcEMRtdKQl5SAF6edEejhsk6GKlLYs5e8CLkj2vgVCSPipnStSeeGiF+tyS2YQHNhB7MTsQ3f+zE4Xr652xnRLNtFI5bg8ilxJ9EUyFuS5TkmawGATlWxe90IM/igwQRvhstCG6Jw/5DIaRcQQJTIn4XjLxFDKqoKdlF4R9J7ZiYz+hZjI4VZt6RILUTDTSHyxjJiFCMjmVhRK7wCQuaq8Jwz2vHZ25uwQxqHDxmEhoK7QUZISQQX1GtnbZXMYwFbi40NS2A7Flh1LXbcaLGgb+tFaIRws1f9SMng3gIP5J5028ofJRrauCNq/00UeM70h2FysRQvV3VcdjOaglLfEjNCdD5nBG9umzYs9mOioYgphR6MY79kC4Zjvw+OqZX0/djN9G6Mi+EtBxOh8QqQGJ1rMGK1tmdmDHZR+d27gMji3mr2dDehU/+oBlzhodIYkm+4wLILyRZ479WYsYomg8tioAioAgoAoqAIjB0EegWLYbuAj7cmVPyof2IxcakfwwxaqtrRiflv3ZeO3i6nzV5CX0jxqCkpRpbN5kx99pS5NCvI46SncNhYzRcRhVqbGN0LD9szJURzX9A+/zcEoyYvhxjTXvwwk9/ibfqGHVpZBnSaA5jp7Ql8n1PEXkzYKH9fSFKr1qKkWn12LrBB7cnB0uY3NDltBr5OowmHC9CU6rmnW9jy5OP4febE1F05XRccdU4TBiVhYQm+hIwTK7NWA9zdzC/h8igkv9D5me1ODjHRMTze3tbG/0gfLBTcrcfrWU0paPY57LR1l/MuJhfJKkEqdmTUECn87VPPEVfmFrs7WB7i4/C/n7s3HoMlXs6jJPrnrV82BciuJIghChI17zjweodJhxtZbJIIYI8aA/yZL2Lpk+ZzJcxozSARJItWhcZQq+F2cS9/jCzexMznsIbAj8Ff1srzaaabdjMuoFcLzUJYaSyjZ/RpZp22GmCFUJOMc20CihgC+mRd6DWit3vsBLD/47wkIBQMeRlFK4T6+2oaw5icjlNlQo5T5KBxiPULGy1wsTIUpkjmzB9ZgvmXNGBiZwfI9cSX9FunR1IOwV5J/Ny4HgctTsJeOl4EB3l7Zg2nKFxuZ6g+HFIPxTwI5y7v51EitGzkqg5EbImvkuWFhKiYzasY6X0EuIjz/gnSHOzg4f5MyqI7Gw6iRNnTsto52034yhxOCFtGMkqRZzTuS7zUZKtWrYeQc1IMUkyCUgLI3TV7SfLICFKKGrBhGlNmDO3HdOn+gxix1hvRp+DWO7ZAdEaioAioAgoAoqAInDBEFANyDlAH7HZYW6vRcvRg3TCPYATRw6jZW8FAlkeOBKykZs0AWXDd2JBKbBu5HhcNTMNuQltOLrnAHZXHEUt8x201u/HkV3Mjp5HYa2YuTUYItfsyIGnYCrmLpmAV79zCGVZThQXM/yShY7nIsj1mSOFNkkKyGN4a9lMTB+xFhtCEzG2tBgTE6iFoGQscnZPI34hb0DEnoK8RC/D5O7E1o4q7DvYgWCSD63V+7D3AE/b24/j2L4GdLCpuboShw4l4Hgq/ThsjIaVkQD7nl04tDMR2xLiYNtfgSM88a+jkU7D4QpU5mUhntGxCsc3Yf4Vr2P3I/fh+cmpaG4vxezURq6hEht3l6BomBvDZWpc0IAn9jL3D6hI7grJwRIgYTjwdDJ+S6F6xTWdSJvMZHkUsqmfoKM9I0Px+f6jdAR30/GaJ+9lpdSQ8HTfTZ+Z5kaaT3Vya5iYMERzpKMb3KikgL2Z8c1WLvAijxnG4zlOQ4cZBw8xvC5NjCakMgKVm2MLW/WSsLRaKZDT7GmsD0k0PWIaDdRQY3KEBKS1w4vLS3nyn0Py2ATmC+FYeXQeP8zQvlscaMihNoRtwIhTbc0kLfQDSc0PUYNDgtNLU9YbQortJJQ0o6KWB9Q6vPMnC+560IfyGV54qEExiLCog+TFIQM1kWTZXCa00kSqjRoM5BEXVmpm1Koju4gPTceyckkSkkkkSFxCPkbA4jzji5hvhFoZCWEshbfgo0lXLcmVqGkSaa6YyBBrQZ8FB3faUXuAWebHBpFBnw7yXXqVkHQx3DAabKjc6EBNAVDoZlOalwWZv+QYzdacKaKBoskZ1yr9a1EEFAFFQBFQBBSBoYeAEpDB7hkl5nC8G5Z9q7CjdjWWf+vNaMuvrOGJ7Szc/uOf4875HkaocqF4zjy8HmYmch555xxeg9/+zz/ja3+NDXQYv/jmy/jFAzfgvudvx5ysRKQxtI87MxmTbpqPSTtaMYcC/ZQ0CsQUDqOiXKxt7FPuxtOhORuji5yYmTEarsxcalgk23isDj9Fyucc0i8fj4K6Y6h76EF8b9mDfECbH9CTWMoPP4cXNszG2DZmw353G9bKvZ/dhVffuROdX/skbp2Sg9J8ko7f/AYPrOGPPJ9TjtE7LBgeWIU/bt6MV+74Jh764jRMGjcSMz+1kgTk+3jgG1/GM1LXKLNx1+PjMG1KkuHEPqgj+1jT9/lThFZJg1F91IG3nkxnFvt6pOS1YFYyc1nwoZXhhA8cduHh7zmwl3kuvjCqC2NzqMnIYjhjCddL06mauTRfoi99Z0cc/vyTRDy5mjjnt+DqxTRz4ul9hJqr1kY7dr5mQ1VhB0ZSVVHEKpLZPELzp7oaOw5PC2ESTY/sNPeSTe5ilK0Th20IWEiIKKwzcBVMzEmSOdqPdJoiYQ37GxaPw7PbkZ5EwsGxDzBy192fD+Orb7di6vgA4mm+1a9Uzv5TGBo4nWswKnysFVeUMspUOgkEn/FvtMgFiYqZ9eyJJA3rSTh2muEtZm4Tlx1bd8fjofvEj6cDGWkhOEhUQkxuGKyyoZFak/iSIEmJBC2w0DRLNDP0a6Hjek2ldC8meMSGzxqaXXjwl/F4uTqAy26jDwjJHCFDMsle9miyjdUc6/F4VE4PYWQxSZrXhjYGB/jujWZM/34Hln6qE+kSJpnL7Zm7DKFFEVAEFAFFQBFQBIYEAkpABr1NPMH2dtEBfB6KZk3Hn8ffasj3tJin0MZM5YU2nkxTwCuYhjm3laE0nIaMeAfDqI7DrNt/jz/eSDMTClkiIEZosmJxeJDvdsAVpH8BBbVgix+dFS3IWlyOdCY3dNIon4qL/ov0wWHNDN1beM1duC2cCU8aZ9KPNGb4XzBXydi5GXj0L8vgo5Qdpt+JhafoFotEuWJfFr2CsQAADd5JREFUTicc9E2wdHl54s7OKdZFnOnIocBr5fH8sKs/j/+asJLhWymwytjx8YzMxYZ+LzqZMtyaVICcJArlpgTkjVuE255lyF9fBH4SIJ6v04neiZwJucyMzQmyjwtXmEHbZEcbhfdN2y3UWVjx9JNp8B5MxBvUDsj+yPKb6TDt/FEdHpzSiXHDCDTDyaaObcU/rrCj828JeOhX8dj7CpfPk/wXfe2Yf3cX/nuOFyOZa0PyGIp/TGfAhoMH2eG8IJPoUaDnfXHWDh+3ofWACYcTglhcSE0DzZ9Eig7z1fEeN9MEy40nf2XH/vUdNN1qwXUME/zZm+xIgQs//Fsafs906q8yrK25iWuh0/vKRzoxnFoRxxlwZfewMQ+NnRndUzK8uPPmLpQUUevD+0JJjCLbQm1GhAkErcNbcdmEOGxhmN9Vf8qBb6eY6gXRSnOw8HT29o4Lax5kvo4t9Emhs/zlCdQK8WXdtToZthomHdzehfKbWjGW2dc97iBKxhDDo248w6SCRzcF4OyMIH4RHc/XWvHCX9LhrfLgFU8rbprvx7yrWvDT6kR86fEk/OnXblS8TuxoDga/HxO+3YGpMxjeOPYedk9dPxQBRUARUAQUAUVgaCGgBGSw+0UBzdxFAsJ8GhnjpmPhGIpuItnxviG70SwqyGhVgcQ8FCQPw3BqIwIkF/64ApTNKMJoVpLqsSJtIgZjoFBvb2Xkq2NY9zKFrOuyUFCQYIS5NbhArMGpn2QgJjojJBZPpHAqkbgYaYtyXt8SnWA4kIq0vAz6Fcio0fn2mEAZE+m+aTyN/hLdixGGl316OMbMUhIw1jWqxxYS7Y4LYbQrrjVA0uFKyMGoOfnGeqWnWJUQQ/eGqemhjHvhCseOcAJxdI6fcGMj/pkRocQ1PEDTOBGg6QZCv4swssd0YNrVbRSu6Q9N0uDn+lw5XZjxsSZ8Ns2JjTStamcYXauTyQNvacLccj9mjSS3Ygf0xTdO+hPpD3L5N5pQOowhb6nBCLAfUTeY05jX4vIWfJ2jSbZ6utEYxMSdTZOof2eY4mbmDKGZl51YRUgSIx4fxsxtQZC+Ke3lDgY3oCalndGsIgGMn9CJxYu9yOB/xWYhkgNga1hXkXhkUOty9/8OYdbUIJi6hqZTvTYotisWEptkH8Zd0YxbHC6sr6IpGvFp6/SjeKoXc5Z1YvQ8G3yM5NVCIhGwM3lhQQeu/GwI+Uxy2NUZpi+NED12yPc7PpPrYuLKr0+yo4nz7mwMwUkiNPdaRhNjFsO922nWyJDRnXzfAuJsXtSGRbeG8R8j6fRPu64IcW4lqMnEcdHVXSii+ZWdmp4L+h7FsNJPRUARUAQUAUVAEXhPCCgBORfYeLJt+F/wNFZyYfQt3QK6COPMDRKkYGsI7BFqGSiYUz7sVSidkbB0NpxAfTuJg+kYqqqP42D+RNyUFU9HZranIDuAPHmyHzELo9QrQnT335PP+lxR8GeHvlOn3KdOf1+ia4hwDBHOBy7da+U0Ily/v9+BonUG7uODfyLaoBDzl6TktuP6f2rtSeAXI1a9ZyBaDDIPQ2HDXUeQUrx5TBs+NqoNy1hR2vQUXntJDIx+2CzE1PCZw9uwnKFyhRRIV8brIo4LZXSqJvGYShIn+TCkmyBN7ZIKuzDtti5MERLZ3SY2r3Z3F4Yv6cK/L+p+Jo26i5ALvmwDko9YvZDbh4IpPgxj+hijX9nQXv3E6glLFr2Vaww1O6OZd4Pf+6yVFRdxjrG1RufoxdUlbVgqc5G580cc7g3wGDq3YHEj7pC5s8T6ks9JnEvkxu6+pA1/hFh5ZjXj9hl96/e0VfIRBUZ/KwKKgCKgCCgCQxgBJSDntHk8kTakNhGmeTrbj3Am3cmz3qXPd2lEx/Nwez0O/OU7+MFP1+DVhlRgwvW47y9LkUSH9ohIq6f00bu/Ptes13e0Pk9PfhlsvZMtTl6dY9s+6z3ZywW8Esm4VxFhl5oHi0jbA6An2qk+rdhGtiRGGnp6YyXZ0j515WH3GIb24ZTn0oeFz8WMrqddd9/irh0rRr+sYIxLgZ4Rf/sWPuvP7K5vpZPfhAgZJnRCcs5SYnU5rT5F5iRZzmMlNke6zvRBsvfaaGFo+GvE2sintON/BicLvxt9cUBZLwPLnVZ693naQ72hCCgCioAioAhcAAT4vy8t7wGBXqLEe2h9yTahcCrSEotEVjrnQn8LU5yHvhV34WszbsMXmEchzp2E/OSoL4Zhly8C2Tl3rA1ORSAmIMfoROy7+FzItQi7gy7nuCdUBvVbul+d054NVF8qDtTmtE7OdONc5n8udWV+A6zVmA77OtPj06Z8rvVP60BvKAKKgCKgCCgCHxYCImFE/3xYI34UxlECMuhdFK0HIyUxxbPkzeg55T8XATY2FgUsk81j+JLkMbypmcfkEUrEAS/9SChpRowjZlbSct4IiCbDZo/mOjHTLii2f2b6OkQZyHkPoR0oAoqAIqAIKAKKwCWKgCFnUC6UnGgWMXHQMigElIAMCiaRVen8SqfgA5UHsWXzdvoSdDtUvBcCImMKvyDZCPccbZPg0D7GOJGXZ++1X+lbSw8CoqmyMVlic3MLWpqacPjQEe7fNjqKd9s/Kc49WOmFIqAIKAKKgCKgCJwbAkJA4uLiULG3Em1tDCbDYhwhq3xxRiCVgAxG0UAhVnIalJYOx7e/cQ9Sf/6XfpzQz4hz/w/5cvZ+P3u4SP+19e55ICDEzm634oE/rML9v/3befSkTRUBRUARUAQUAUVAETiJgJnWLD6GjExJy6alBUVr45CZz3sLeSer6xURuOQJSJR/0OzpDEREolq5PYlYcfOdWPLxT1NTQW/eMzXQV+uiREA0TPKPQsx/56KcpE5KEVAEFAFFQBFQBIYYAsI0JL+alfm2spgWIer5OLC8IcKINDmD8DnEEDjX6V6aBKTb81heFDHPEf+LqO3T6fBFXykyNRcznI8cz/CiEl9Uy1BEIPbf+Tk5ng/FheqcFQFFQBFQBBQBReDDRcDgFBHmwgrQvJ7BhhjqcUB6wQdW+o1YKINeqn4jHykCIjEIzlRiTyNi/89SU3UYhyp3w888F1EtWfT3aX0YLES0JLEeTquhNxQBRUARUAQUAUVAEVAELnEEjCBFctJ5RpGR2hKaajXUVtNHtYFVz2yJI5B+1ETQjxQBGdQ7zxdCtBgZmZl49Hc/QpzThbCkrx5U4Qs1AEcZVHOtpAgoAoqAIqAIKAKKgCLw0UVgkEzBTA2Jt6sTXfyJi3MRD2EsMdby0Rc2hzgBiW2UJDWz0PHHZjj/mCWLWj8lYolqMbKyc/Hz+x+F3+8jn2BCwZ4N76eR3lIEFAFFQBFQBBQBRUARUATeRwRi8qf4FY8oLus28WdWX5b+6IfIqmaG+RUndytl3p50EO/jnD7MroY0ARHwjXCqROyRh36PN15bHSUVZzDyFzMq8f1wOp3Rzetvlz/MHdCxFAFFQBFQBBQBRUARUAQuSQREYfLuO2sHFV1V5N4A3Qae+PuzGDfyziHtGjAkCUjMF0PIh4vO4QsXLkT1wZ04uGu9EaEq9ry/N9lgnHQOCjGy1SC1ZP11o/cUAUVAEVAEFAFFQBFQBBSB80BALHlM9AexMCm1OK2ftOw5tVORX42/tPKZM3U0CoqKDAIiMq/8DKQRicnEsXqn9nuhvl90BEQAPPXnVHBiIAeZDLCsrAwPP/wwq0i7U2vqd0VAEVAEFAFFQBFQBBQBReCjg4CQCXE9kBKTmQdenQjHUYJipCMYuOKH+uSiJCCi2Yj9nA0NAV4yUGpRBBQBRUARUAQUAUVAEVAELgUEhITE3BDOtl5D+8GM7ZK1PUZcztbmg37+gRIQWbCU2OeZFmOAw/o7d+7E/fffj4yMDNq5Bc7UxGB9sXZnrKgPFQFFQBFQBBQBRUARUAQUgY8QAjGLoMEsSYjH0aNHcfz4cYO4DEZ+7l1Hrt/P8oEREFmojUlWBjthqZ+bm4tbbrkFjY2NqKmpMQjG+7lY7UsRUAQUAUVAEVAEFAFFQBG4FBGQNBRf+tKXkJ2dbWhC7Hb7WWEQ+VxcHuTz/SwfCAGRSdbV1eHQoUNn1WL0XowAs3z58kHYs/VupdeKgCKgCCgCioAioAgoAoqAInAmBGJKAb/fj8rKyjNVNZ6JU7xkavd6vWhpaUFKSsoZHd7P2mGvCu8rAYktTEyn7r33XuOn11h6qQgoAoqAIqAIKAKKgCKgCCgCQxCBL37xi+/brAckIDEyIRHBzhQWrPdMxBlGHMJvuOEGtLW1vScTqp5xe3es14qAIqAIKAKKgCKgCCgCioAicN4InIvviAwm9UOhEIYPH26MLc7sBjc4i1uIyPQDyfUDEhAxo5Jsi7HGg52stJk5c6YxwcG2MSrrL0VAEVAEFAFFQBFQBBQBRUARuOgQiPGBwUbekgVIG+EF/fmP9EtAxBejs7MT9fX1CDNpn2hBtCgCioAioAgoAoqAIqAIKAKKgCIwWASEfDQ1NZ1W/TQCEmM4jzzyCORHiyKgCCgCioAioAgoAoqAIqAIKALng0Bv7YmJhKOPfkMcyNevX2/EChbWcsrj8xlX2yoCioAioAgoAoqAIqAIKAKKwCWEgLhkCPkoLy9HcXGxwS1OIyCXEB66VEVAEVAEFAFFQBFQBBQBRUAR+JAREBOsDaeOKVqP3mqSU5/rd0VAEVAEFAFFQBFQBBQBRUARUAQGi4D4mMcCVP1/O3T34L8HXzYAAAAASUVORK5CYII="/>
          <p:cNvSpPr>
            <a:spLocks noChangeAspect="1" noChangeArrowheads="1"/>
          </p:cNvSpPr>
          <p:nvPr/>
        </p:nvSpPr>
        <p:spPr bwMode="auto">
          <a:xfrm>
            <a:off x="63500" y="-136525"/>
            <a:ext cx="66675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200">
                <a:solidFill>
                  <a:schemeClr val="tx1"/>
                </a:solidFill>
                <a:latin typeface="Arial" panose="020B0604020202020204" pitchFamily="34" charset="0"/>
              </a:defRPr>
            </a:lvl1pPr>
            <a:lvl2pPr marL="742950" indent="-285750" eaLnBrk="0" hangingPunct="0">
              <a:spcBef>
                <a:spcPct val="20000"/>
              </a:spcBef>
              <a:buChar char="–"/>
              <a:defRPr>
                <a:solidFill>
                  <a:schemeClr val="tx1"/>
                </a:solidFill>
                <a:latin typeface="Arial" panose="020B0604020202020204" pitchFamily="34" charset="0"/>
              </a:defRPr>
            </a:lvl2pPr>
            <a:lvl3pPr marL="1143000" indent="-228600" eaLnBrk="0" hangingPunct="0">
              <a:spcBef>
                <a:spcPct val="20000"/>
              </a:spcBef>
              <a:buChar char="•"/>
              <a:defRPr sz="1400">
                <a:solidFill>
                  <a:schemeClr val="tx1"/>
                </a:solidFill>
                <a:latin typeface="Arial" panose="020B0604020202020204" pitchFamily="34" charset="0"/>
              </a:defRPr>
            </a:lvl3pPr>
            <a:lvl4pPr marL="1600200" indent="-228600" eaLnBrk="0" hangingPunct="0">
              <a:spcBef>
                <a:spcPct val="20000"/>
              </a:spcBef>
              <a:buChar char="–"/>
              <a:defRPr sz="1000">
                <a:solidFill>
                  <a:schemeClr val="tx1"/>
                </a:solidFill>
                <a:latin typeface="Arial" panose="020B0604020202020204" pitchFamily="34" charset="0"/>
              </a:defRPr>
            </a:lvl4pPr>
            <a:lvl5pPr marL="2057400" indent="-228600" eaLnBrk="0" hangingPunct="0">
              <a:spcBef>
                <a:spcPct val="20000"/>
              </a:spcBef>
              <a:buChar cha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0272" name="AutoShape 43" descr="data:image/jpeg;base64,iVBORw0KGgoAAAANSUhEUgAAAyAAAAERCAYAAACDycNJAAAEJGlDQ1BJQ0MgUHJvZmlsZQAAOBGFVd9v21QUPolvUqQWPyBYR4eKxa9VU1u5GxqtxgZJk6XtShal6dgqJOQ6N4mpGwfb6baqT3uBNwb8AUDZAw9IPCENBmJ72fbAtElThyqqSUh76MQPISbtBVXhu3ZiJ1PEXPX6yznfOec7517bRD1fabWaGVWIlquunc8klZOnFpSeTYrSs9RLA9Sr6U4tkcvNEi7BFffO6+EdigjL7ZHu/k72I796i9zRiSJPwG4VHX0Z+AxRzNRrtksUvwf7+Gm3BtzzHPDTNgQCqwKXfZwSeNHHJz1OIT8JjtAq6xWtCLwGPLzYZi+3YV8DGMiT4VVuG7oiZpGzrZJhcs/hL49xtzH/Dy6bdfTsXYNY+5yluWO4D4neK/ZUvok/17X0HPBLsF+vuUlhfwX4j/rSfAJ4H1H0qZJ9dN7nR19frRTeBt4Fe9FwpwtN+2p1MXscGLHR9SXrmMgjONd1ZxKzpBeA71b4tNhj6JGoyFNp4GHgwUp9qplfmnFW5oTdy7NamcwCI49kv6fN5IAHgD+0rbyoBc3SOjczohbyS1drbq6pQdqumllRC/0ymTtej8gpbbuVwpQfyw66dqEZyxZKxtHpJn+tZnpnEdrYBbueF9qQn93S7HQGGHnYP7w6L+YGHNtd1FJitqPAR+hERCNOFi1i1alKO6RQnjKUxL1GNjwlMsiEhcPLYTEiT9ISbN15OY/jx4SMshe9LaJRpTvHr3C/ybFYP1PZAfwfYrPsMBtnE6SwN9ib7AhLwTrBDgUKcm06FSrTfSj187xPdVQWOk5Q8vxAfSiIUc7Z7xr6zY/+hpqwSyv0I0/QMTRb7RMgBxNodTfSPqdraz/sDjzKBrv4zu2+a2t0/HHzjd2Lbcc2sG7GtsL42K+xLfxtUgI7YHqKlqHK8HbCCXgjHT1cAdMlDetv4FnQ2lLasaOl6vmB0CMmwT/IPszSueHQqv6i/qluqF+oF9TfO2qEGTumJH0qfSv9KH0nfS/9TIp0Wboi/SRdlb6RLgU5u++9nyXYe69fYRPdil1o1WufNSdTTsp75BfllPy8/LI8G7AUuV8ek6fkvfDsCfbNDP0dvRh0CrNqTbV7LfEEGDQPJQadBtfGVMWEq3QWWdufk6ZSNsjG2PQjp3ZcnOWWing6noonSInvi0/Ex+IzAreevPhe+CawpgP1/pMTMDo64G0sTCXIM+KdOnFWRfQKdJvQzV1+Bt8OokmrdtY2yhVX2a+qrykJfMq4Ml3VR4cVzTQVz+UoNne4vcKLoyS+gyKO6EHe+75Fdt0Mbe5bRIf/wjvrVmhbqBN97RD1vxrahvBOfOYzoosH9bq94uejSOQGkVM6sN/7HelL4t10t9F4gPdVzydEOx83Gv+uNxo7XyL/FtFl8z9ZAHF4bBsrEwAAAAlwSFlzAAAXEgAAFxIBZ5/SUgAAQABJREFUeAHsnQd8VOeV9p/pmtFIo94bEhICAQJEx3SwDdi4dydONk42m81ms5vsZnez37ebbf42m+JNsTfNcdzbmmAb00wH0buQEBLqvXdNn+9570hCAoETBzsknAujuXPvfcv9Dz9xnnvec44uwA2yCQEhIASEgBAQAkJACAgBISAEPgECxvHGEE0yHhU5JgSEgBAQAkJACAgBISAEhMBHIaDT6UaajStARl8wcqXsCAEhIASEgBAQAkJACAgBISAEfkcCVwgQ5f3o7OzE4OAgRIj8jnSluRAQAkJACAgBISAEhIAQEAJwOBwIDQ3VSIwIECU8lOAYGBjA9773Pbz77rsIDw+H3+8XZEJACAgBISAEhIAQEAJCQAgIgd+agNFoRH19PX7wgx9g7dq1mrYYESDDvSnBUVFRoYmRBQsWQAmTYXEyfI28CwEhIASEgBAQAkJACAgBISAErkZA6QeDwYDe3l7s3bsXPT09I5deIUCUF0QplXnz5mH16tUiQEZQyY4QEAJCQAgIASEgBISAEBACvwkBJUCUpmhtbcWzzz4LvV4/0uwKAaLOqAZutxtOp1PbH7ladoSAEBACQkAICAEhIASEgBAQAh9CQOkJk8mkaYrLLx1XgKiLlCdEgtAvxyWfhYAQEAJCQAgIASEgBISAEPhNCFxNS1xVgPwmnco1QkAICIGbm0DwQY1Op+q5XspvTj8y/AEd9DyungDx76VNfdbptQc8ejYZaTm0E2Acnnb96O4utR67x2t0qi+tgRpz7OngJ86RA+nUSMG/Q4fVsUtbIOBnYKDq79KxMXs8odcmPHw/wT61+xtz4egPwbEvAeBn1b8aa9y5jm4r+0JACAgBIfDHSkAEyB/rNyv3JQSEwMdLgOJCpxtEW+VFVFc1o9OrJAit6ohspEWakWLpxMVAJlJibIi0Dhncyug2mGBxdaCtugTHqvs0ARKcKH8d6xxIK8hBemw4Qtwe+MdIhFG3Q8GhMxjh7u9F24XT6IuZiJDoBI7po+gJihrtalr7AZ8XnRXFKKtpQI/fDANH1Gx/JYR4kU5vgM8Sj8nZGchIsMHr086OGkzt6mDoaUBtVTnOt6obpdjxmBCVMQFJOcmI5TiGy5tRGOn7mtHdVIkz9YNwetnOz3t3JCAtn+1CzDCqsa4meC6bgXwUAkJACAiBPx4CIkD+eL5LuRMhIAQ+MQK0mv1euPqrceHwe3j3pUIUDY8977N4MN2E6WHl2Bn6KdxTYEe0zad5RHR6PwZ72tDfUILSvS/j6XdqhlsNvedh3TcfxErLdCTpjbCZKTR45nLbXn02GHVwDbSj5I2nUL3kXxA/LR4pCbyeCkRziGit9HQ2+NBVdRK7n34L+y8b7dLHpXjia3fBHpqBCKuBwkqTUiOnA/ys629C08nX8fRbl+Y87aGv4raUJESF6mHieCNJ29UEmPnE11mHpgP/hh+9BfRrvYUie8mjuH9KKuJtFph89PaIAhnhLDtCQAgIgZuFgAiQm+WblvsUAkLg+hDQvA96uHu7UL77Axw41ImY+7+K/1g7A3EUBYNnd+L86Z14uTgC0Ys8MBqUIFAvLzVLC4p2bcbRzSfRl7cYf/rjxZgWboWDfglnWy1q9ryAfVtfwsuVj2JB/gwsyTYgZNzf0mrZVSdcrhKUVwMV59uA0DZ4EyLZU1CwqAVSaqmTnh6XlEUP4s9zsnFnaSFeeK0U7jlPYt3iqSiIpIfi1Ht4dcdxvL09Fq3dHjxxew5COaif3gnqDm3TsR9vTB6mPfBP+MmyCuz51as4fbQCfW29qCzxYNY0ztMyNHCwCfTwoal7AKUVQHJaCi4Y5uGJO+bi1oUTYLaaYfZSfAwPMNRG3oSAEBACQuDmIDDuf203x63LXQoBISAEPgoBegj0XTT+z6H0TBHqDbdg8dQFmBQfhhB6H7yzlsERGQbb6VM4bDLCy8AKvVou1dOO6sK3sOvtD7AvZBkeWbgS81PiEWOh94ACxRdug8P2GRj3bMTLr/wKW9taoQ9fiYI4M2LoCfGOXq3E5U3u1jY0HvoA76m06jsOMz6DQmTRcmTRc2IcfTGNfHNoBOz+SPQ7TNB7vNCFRHCOsYhLDUWYaS0WNjWj5e238D4DM/JmZ2FOoglW3VjvRMBohdVmQIyuG2ExiYhKqkBdUTHO6GKwJLcAIVYrx1VBJPS6UHzoey+goakMu0uTEBrvA5JSEZmQjJhIOzxuijEN/XA8yejvYShO5KrnOcSwcBlaRja6tVrTNXxauYIu9x6NOT/ccNzrhk+O6k8dGvfay64ZbirvQkAICAEhMC4BESDjYpGDQkAICIFrEaD5TI+Gj0a5x+mC1z0ID8Jg8XsoGuIRnVWAAns0rAEa+BQPMDiZhrAOVacZi9E+FTPvnYX5k+IRSUM94PLAqcSF3oyQ+InInZaL3EmFeOfCWUQU5SJ7ThIS4izwei4pEIOpC+0UNDWlNqxZkIKyi+Uoqo5EafU8pKSGwUw3SNDAV/fApVFeD8f3wEOBoIK/A1w+5nW7GJehg9/OmIzEJGSnn0FZdzOq2/yYHqvj8i/N1h6BoAtwGZnXDbeH3hB9PCZOmgFjRx12VZ5CWWM+HGY9YkzsX/O8cHlYWyW6u3rRMGE6FnqLkRyiok8ADwVQMPSDHhYKMyNfKlg/uHGujFkZiUNRYopLuehEGjmvgvR9Xs5FHaF3x0jlZRhJLU/BwfNenlc96ozB8youRtu0QHsffJzApREZq2KkCGQnw5cNXR1swvn42Odw0Lzq08Q5jSxSU336fBSawz2Obi37QkAICAEhMB4BESDjUZFjQkAICIGrElBGbihzm6cgIykK9v17caLQimh7PpKiUpER64DdHst4iljMpZnsp2EacLbSID+B0oZuNGWvxKKUCZhoV3EhysinAaxZvvzAd3t6PGLTU+DY1oiju89hfU4YfAwOp+nOl7qQXpauUtTVV6LKNBu3Lu5EePgxlG8txtn9tZh9N5dQOfirnTHf2uXqjS4BlcFK/QluwSf2ylOgjpmZp91EwYFuNwUVxcsl9TJ0vXpTF6t29HB4wpA+NQuWLhd2vXgMe0+tR3qYDfGJet4Tjf9AN2rPNaJlwI78hYkIP3JxJOBczUVlDdPpDHB1NaGztQHtTsaLKE1nDkdMbBw5hmjj+nqa0NrWjqZeem04/4DfCnuUAzEp0bDRa4SuOrR1daGxm+fVzcAGe3Qk4lOiEEIRMtBcge7uHrQPajcKncmB6NgoxETZYNT0Agvv+rvR19GFOn43bvagxbuoOap9vwFh9No4IsLgYAM1xkBzJVo7OoiKKk99ZdZoxMZGI8GhAGqHtHf5IQSEgBAQAlcnIALk6mzkjBAQAkLgSgI0ngMBMywhCZg6JQeVi5vx4rHtaD63HdHzPo9Pr85DTlIIn6ozyFo9medL19ELV1kVGgcYip3hQIgtNPhEXTOCRw1BAzcQHg6r3YE40Mjt7EKHz4MBHjepa5VVzPG7zteiubgB+mnrETXJg+yGThTgAwy0VqBhMB0RYSaE0jq+vHttJK2PoJCgXKC3gJm8OjrR3sqz8ZGIjuFY6n+GcRtrPUCpBX8ShUW4G/koQWNVKXry7fAlxnCKvfSUlKOk1IWBzHTMmxGBpiIuQVOCSLsBds2+fa4+NJcew6Etz+JwxwQ43V2o0c/AQ3fegfXLJsJucKPrwmEc3rMFPzvnQYrVhNrqKCx7dBmWPbQMk+k96i/ag6NH9+NXRR5E0QPTXZuI2X+yEnelL0YKM4RVHXwPRw5twc7WFIQEetFrXoC1D6zAbUtzEac4sA93ezEqTx3Bz352Bq4IPTz0YvmYscvH79jXF4klf/mnmJfvQH64B97BflSd2I1dO9/E2f4JMPi4DC7ydjx062KsX5QOq/rC1c3JJgSEgBAQAtckIALkmnjkpBAQAkJgHALKyDQx5mPKbVgTHY/4tG34zstFaH/vNTx3wYLknIWYcstdWJJlAGPMmQqX8RRuN5cWsS8u9dEz9e2VmzJclVqJQnhoJAXIOZQ10APAZU99NJajtAaqg27UVPWjrT8SeYuSGZcRQGpULPKzgU0NZ7Hr9FxEFYQjJ8oLD70Emp09ajBttZNaNqTODHZioGQ7CouLsb9rEhJzU5Edr0cI1Q6TZw3rhVGtg7tcuAWvbgJS48Kwas67eLX0AA5WMR1vajyymO/KV16Kcm8YkqMSkRfiQSe9F3SscKMXgUumvAO9uLj9JyjuTYNzyU/xp2lOhJov4vS+Azhy9CS2McZkeWwJTpxtRGPMHfi/35qGSIqC8lc3oM/YT1+QC/7O0yg80YX68DX4u2/lI5xLzMrf2IhuE5e7udrhadyL4/uPYI93HdZ/fiHynPvwwebj2H8sAynpkxEzwcvlXVUo3LEJh09EIPOz/wcrJzFGpnwLzu7bgBebluOeb6zG0qmpSGJmsIHOBpRt+28UGdci4/6fYn1CNz0k5Sh8/zDO7rUhKjENSyfSm8RMZ7zLICj5KQSEgBAQAuMSEAEyLhY5KASEgBD4EAKMTzCExSKaKXPzuCTrLy0FcNcfxEtbS1FxwYkuQxQMrjwsmhKLWHYVYJyAin3gOp5rdMxzOnpOjIwHUSt63BaYueTJqAQP33U+NwzdF1HfZ0F3bAbWxYXDwVO2fMaOuGfj8IZO7DtWhiWZVqTznN6t2gWH0x7Mc2yPx4XOsgM4aqpBm7UDfaXvY9OxHmQvX4+li6cjIYQxFcGLrz5P9unzmBE+IQ7pyxci8YVKlFR1YPEMChfWImmvqoAztIBLwRJh9VdBz/78SvkoQaR3colXAyqKD6KobRC+AQbE97noPahFVfUxHD9sQlNiJeYW1KCjowYlAaYX7g3FjClcmvXgWrQzz5eKJjE6W1DfVIWzXOo2xRmOaVlRSLx/DdrpeQphUmBTWAbybv8cMsLSMbkgEfGDzbhwuhRFjYPoH1BZybjmq68JdZVVqDaswopJE5CWYaQQyoSzKx+p7UaEhMUjItSOCHM/Gt01KN1fhPMJWYh1uWBo72UftaitOYXTRWZEzpyHhROSYdGynl0dnZwRAkJACAgBQASI/CsQAkJACPyWBHQ6ehcYLNHU6GL2JxvishdhzcQ5QF0G7BlncOpCFUo3fhfPlH0OUV9eCWssTeLEeERZz7MgBgPWGQCuVmddEWrB+AnllejtY5C5OwXISkIiDeowJQj0AXhY96PxyF6cvwjUxlhQvmcfLlBU6MzNaHNxWVdXLeewGeVLYpCSEYFEzlPpD7Ye2VTlcnd/J7rbjGi0+2FIWYu7H4rDjIUzMZmB8Va1VkqNNyRcRhqO2lGxEAEGtltiUhA7dSUmpzyPM4xXacyPRVVCL46X+RE7MQnp6VGMf6m85BGgiIK3B97+86hsieGc3Yj1VKK+LsDAbgus8ffg/sfiYInSwxqRhimZF1G+eSeerWyH5YFcJGRMRoTDgRQGuHhtmcifdBTd+3fgu78chHd1FpImTEa0IxyJDBL3xhdgQWoveprbuGyqEBe99ahrH4DForKY8fZUDIknhOmDY2A10qfi7qcwssMWakN4RDgCfSyeOMjgfYVDx5THPRdQUhMOZ1wHnL0B1AwoIGGIy70f90yPQWK0RxNG4v0Y9Q9FdoWAEBACVyEgAuQqYOSwEBACQmBcAtpTfGaDcjfj9PFmJLDGhSMqlHEDjLmIn4FFa9KQkXES7587ic7ik6gYKEBiRCTCM7OREnoah2ua0dvTyYDnJD4BGpYgSiKozEo0djtr0NpUglOYADCmwsHocAvH9OhpDLuacaK4EfWnLoDVOPBPH1w2Q3soDzSjorkXOZ1+BnMHdcSwAFHiw2S2IG7a7Vi+fBoKkl0ckwuqdMw2xUxQRhet7WsIj0ujsZWOQfQ+B30N6UhNtCH52GmUlbkx6AnFsa5cLEmIRmosr6kOtlKCS/P+0KIPdPZhoL0fkYuXYMHaFZjrcMLGGirBLL4qKxWrpFM8xWEQg91bcPitDXj6O2w/7Qt45PbZuJuB7SGOPCyYtwgW/T4Uvv46/vs0z8/5Mj5z2yzcMy+G4qIP3b3ncf74QTz//a3kFdwiF6nijFwmpZbBOdIo1OKQ3FSP8nM1KHDEw9TZhva6HnRGZzO4nOmIuYQOfaxK39WPLsJJn7cWS2dPQZ7dxRPKk8I3ZvIyUPQQYfBzcCj5KQSEgBAQAlchIALkKmDksBAQAkLgqgToAWA+WuiqK1DLon3hvlSa4cq+NtB4jkVqfBoW3DIdJ9+2KhOVRmk0g9anInviXkw6X4jiizE43jwJ+TF6WFRQuxqIdTf8TOfbUdGAhopBROdPwMJVUxEeFaaledW5ejDIDEzl3Tm45a8fw5/mJSNiKPWreupu8rWjrWwXfvndLQzMLkV2bALyFyRxSdBoq5gjce46GvhmC5/+c7lVMHuUmqN6XfWOgyfUBeovly+pXZXhyxJqxeT5MzC99gD27zyC8ngKq7T7ERvFWBZe16laqmu1tsNjMCuXlZ6eHg9fJhioF0JCWAtF02O8Rrsvfk6Yibz1efjRgiaUbn8Vr295C6WZJhzMYoaxOD3C0uYjN34evj+9HGU7nsOmne/ieHoocjKNmNBXiA+2nkHxYBbW/Nd/I9dahP1vbMXhHp+mg1RxSL8uEpNnMVdZ4BCefelZ/PRYKIxdzQgkzcb6z6zFrOgIhHkoooIuE0rEbiYG4FfvNMHM705lL9OY8Yf2/iH45LQQEAJCQAgECYgAkX8JQkAICIGPQiDght57EUdeZXYrvRWrVuYjjQHWNv0AOp09qG2gkEhcilSTFTE+A4sBxmHSilsxq+0lbNixGbtTUhB65wzk2EOYsYqFBbub0HLqfWZY2oEd1vVYOXcplk+MRBSL/+kMzCjV04iSQ6cxkHoHcnKnIzctBAZVG4SbMqZNhniEm/1YOG8HfIePoSQ7FWVTU5AXTc8GPRwGo/JyUCBxjnoa1No7tYlfZbRiN0pTXWsLsI1BpetVnpIeiiGKCxezPpksNoSlzqXRz+VSp46h2J+H9Q8mIiYpHCbdINMVs84H4yK6O5kdi8vWTLYYWCKnYWKqHW1nduF4WCji7XMwOzUc4ZZmNDZ2obLUipy0ZhQ3UqCFZ2Du5ByEm+ag7MQZNDBjV6uTAf1dlThQRgEUlYH5rJ0SaVuBqvIXUdndiybGZ9jL9uPcpl7U3T4Hd+VRIPqaUMxUweZuzp+1PMxcdqVDEy6e70BDZxrW/c1iRJGDwcf4m6h4pOUyboTV3Y2smQJzNI9Nw4z0TTh58AMcC9NzKRgFZTiXipnrUVPNpADNkZiUR4+Qacgrci2Yck4ICAEhcJMTEAFyk/8DkNsXAkLgIxBQdj89Cz5HLOJTGRbdWMxaIANooIFv07PWR00VjvVMxprbpiGLNSTCGS/hDbEhJmc+5q70s8gf63ac34N9MYNopQAJp3Hv7GhGQ+F+VETk4Z7FKzAjKweZdi8Nfidaa0pw8dRR7D1wHt3TZ6Omrg3hBgdSGQeidENA58ZAby+qL7Zj0MfaFmEXcbL4MBJTIxHIy0G0uwL9DVwidbEN3QMM/Ga2rOIzfhi7w5ExMR6hJgZ2B7XMVWDQYzHQiubqSpTW1KGirgqBIq5NYsX3vqg0ZolKQ25mIiry8lBsy8OsjHCmuW1CTXEViisusLhhN1eGnceFU1YKjumISk7H1GVr4dTtxrb972JvhJcB/A5EGJvR4bRhIJCJjN5KVJ5gkLczFd7eOO0evYkrkBKfipwwP0yDVTh3sBytujToBmK0YoGe2NWYmJCAlHCKtvBIhGZ7YeiowoVjFnQNVqO6uR+DPRcpOk7hqC4ak9NZQ6S6GsXVIciZGw47VVgIOfh8nVzmdgg1ARtis1IQlxCD0LhJmHfnKvTtPoXjByliTH1oY9peG+fc1MvUyY4I5FyFnhwWAkJACAiBsQREgIzlIZ+EgBAQAtcmoHkKaKUa6bfgEqFlc3wI8dXj9W/+O3410nIapt93D9YtZmrb6BB4mP5KK+DnD0NGwUpWNmcV9E0/xHe+uxvvj7RROyvw+LeZjWpyFqI9fEKvMkcZBlB76iAOPfs+DqlLPvgZSgZNeHjJPDzC4HY1HZ1hEH0t53D4pe/izWp1EbfSfdjCgPcefAkzW/fh/NY3sb0jeAqFv8IbhVNxYMkyfO1LUUgz0ztCNwgdKeNuqjifsacalbt/gaf+ty54zdtncbrJisW3JuH+yXokJlKMTTIjLpCGVM7K0VKMo9tfw/febxjqsw5bN5SgtMWJR75MgTV/Kab1e1BzcAP2vVCCwqGrZt39Vax9JAKmrlCEOsuwd/s2voZOLvoKPpOTi2lR9OS0mWFzncQheiQO7Ro6v+xr+GJWJqakBDAYNgtpJ7bjws6NeO6IOp/GQomd8PXsxpaft2HLqjvxzKNxiEsyMX/xVjz/j1uHOhn9Nhn3/8sXMJ9LsXLsdmQuXoOWDg+qX9mOTWf40i6diPkP34s7FzHrGD1C2vKxq3Ac3bPsCwEhIARuZgI6rvvl/3DKha/+g9Shr68Pf/Znf0Y3sgn33nuvdvxmBiT3LgSEgBC4kgCXLbFgXV+fj7EdTFDld7GQXx9rYyjLUxnyXKpkdSA2gtmvuPxIC2kY6kTVwYB7AH1d7VyqFYwdUEJDLaNiFQnY4xk7YTVzKZCqJ6GWRnnRx4KE/b2DrH4R3HTmMNb/sCM6bOgZEq/xOgfQ3c6lURQ7Q7/UtVgPUyiXDzHzlNvZD6d/tGVM0WG2ITImTIsTGX1maJgxbzpmierrZXD2oKp0zhH40lvssNijEEm3gcnbjc5+P/oDVsSxKrjZx6Dt3j56HhhzMdxTgIHaIVaExTgQauQSru5u9Hb3875ouKtrOD+TLQxh0XbOuQ+9DFbvd3E8rQP+MLMds1RFhXKZE4PM2zv6MOhm5jB1Xl0UwpgNno+0B+jFGER3ay8GnCwsSOb04XDZmYpdUUvOzNDz3mOj+3HivULUduiRtaoAkezG4OdSMwvn3Xgcu597Hz1L/w7z5+ZjRTrHYQWSvvYu9PY74aHXShuW92Rmql4Vq6Pqt6tjsgkBISAEhEBQWyg90draiieeeAKvM2HIgw8+yP8/6YEXQEJACAgBIfDbElDGbAgiIykutMDpMKRkxmlGuZIR3NEMXd9QfMXo3gOqwp+RRngCK5ZTsGgPf9hGyQalX/ysVuhjOqhhb0QgYKJBngAHK5SrfoMmLs9zYN+wsuE1ppBIFkSMGhpdjTh0PVP7BphPSnlggqMEzwX3aahzPM34V4evsQUsFAY2LpPiNcHrVf+8ed6Pl8LBb4xmvAoQzbM+zs1vikRkaBSih+5xZD4872dNFD/jYqyOONgjKci0HlVmLVLgPWnnzazKzjRejE/nvIdnPnzfPMjzccnqfoeJq26UOFJcVF/hbB+BGAVVe8CmvfEibjymo0Dx1Z9EWXUv+lOmYlV2DuIYVc6QePj7a1FW3obW6gGE2LnMKly1VffLlMixSXBoZdSD30Vwzrxf9V1rncsPISAEhIAQ+DACH48A4e/loWdwHza+nBcCQkAI/IESCIDFuUc2OkGCNvbIkWvt0Ej28HWtS0ZUgRIJH3Kt+o2rnuxf1QK+6olrzWDsORr3PoqNq845QC/MqGGYVFf7HDTTx3YV/MQ5K6P9ah1e1t8VPVzj/LBc8TKD1RUbxYgKqNdRBOk8VlgD7awsX4xjB7hsjBrDyExmns5GVB3tg/32TzHAPQ4TYngXWsD/b/JdXDGiHBACQkAI/FEQCGZNvD638rEIEB2fIqksK7IJASEgBISAELjRCGheJwPdNRMWYPaMCwjseAM//NZbo6aZjIzl9+Iz987D9NQomOklYqGPUedlVwgIASFw8xFQvzu1JbjX4dY/FgHiU0+WlItbub5lEwJCQAgIASFwIxFQXnoWUlRbUsEduDVvFRYze9jw/1iqropeLZNz2GCgm0vVO1HLtmQTAkJACNyMBIaFx/W07a+fAOHvZz3TUvYyFeSGDRtQXl7OIEC1HpcnZBMCQkAICAEhcKMR4P9PRqsdZlXfRD/8f5USImppmBvOARfcXCYm4uNG++JkPkJACHxSBJQdb2QdKSU+7rjjDswumA210ul3te+vmwChU0abnJdPi06fPg07UxbOmzePa6RHLZL+pGjJOEJACAgBISAEfgMC2n+ialnBFddSiPA/WfF7XAFGDggBIXATEVDCQ9nymzdvRlNTkxbjrf1mVL80f4dfkNdNgIz+LiwWC+677z7cc889cLvdo0/JvhAQAkJACAgBISAEhIAQEAJ/AAT0TGM+ODjIzI96TYhcr/CKj0WAqPy+6qnS8OsPgK9MUQgIASEgBISAEBACQkAICIEhAsqOV8LDr2VZ9DMXx/VLxvGxCBA1b82tPfR+vdTSEA95EwJCQAj88RHQlgGpBzfDt0Yn9xj39uWfh667op06PnQtOxjTxXDX47wP/84eaTvONWpy2p+ROV520dB41/yd/2F9qBmrv7/F3C+bhXwUAkJACAiB60RA+7+Bv/PV7/7ruX1sAuR6TlL6EgJCQAj8sRPQ6VmZnIF+DDsICg8+cQr4vSw/YYCO+3wGNabORpAHLzYYWW2d1btVw5EtWMxPFRkcVZpj5Ox4O3ptbKZP93m0yu3j/Vej49MvA8dTY40ebaQ/7SkZCxOqQoojB8fu6PTsg2Ndqw9VrNHD4O9LYmxsH/JJCAgBISAEPlkCV/mt/5EnIQLkI6OThkJACAiB60NAxwxMnsEutLW0oJcF7zy+AAxmK0z2GMSb++HWhcClt7PSuEoQO7SpYnp+D9DXgvqOfnQPeihegmcDATNCI1iJPC4cViUFrqYGRvrSwdXZjkGXE3DEw26ioGFV8jEb+/YMsGp4ZzM6BlgY8bLT2iCmMFYOdyAh0qKJoisEBPvwOvu0Ptr7WaiQ1cVH7kcNphqYrDDaIpEcZYWF8xgu9j5mLvJBCAgBISAE/qAJiAD5g/76ZPJCQAj8oRNQNrde34/2+mPY/L2ncbhFh3P1VYifdjcSFz2AryYcR4M5D9WRc/DwVKZD5BLcAK3yAI35QF87PGffxLtbTuBH71QiPSUEblYId3VOxpIn78Cdjy3F9BCKATXIGEt/LDW1xrfxdCHOnT4L/51/hSUpVkQYWP9iuBHb640m9NaX4NibT+GXhzzoYSG/UL0bXvcABr1GahwXDBnrMH32Enzl7slIirLx2CiVovVhRndTOU6wj+cLe9GKUISb6NlhH043K8v7nDClLkH85OX4v4/PxoTEMAToTRnSVWMnLZ+EgBAQAkLgD5aACJA/2K9OJi4EhMAfPgF6AGj8N58+iEPvv4Wn90/Cl/79dnxuYiICFCH1J36J1/bsR0Xuv2D+Ei6rUjesDHkTjfeL57D71fdxenc1rJ+7H3/3cBZy3V6KGaDz5Dbs2fVP+J/Oz2LhosexenIoMqN8cHk53hghoj54oDNwrOYT2Przk4hKa8GcqGREhqs870O6RYkd1nUKjZ+I/Hu+gW/k78KO7VvwQvNK3LruDtyV60VU/RZs+WAbfvVSDfTue/DgrdNRMDGCdTSGvDZaH15YY9Ix9a6v4evTdmPP7v34+eYQLPzs3+LeebFI7zuCQ1texndfqMGPTD48vHYm5uZEUZiMEjK/9Zeu2nL+fOmHvDrqvmQTAkJACAiB3x8BESC/P/YyshAQAjc7ARrEOl0bGstO4txhN9IfvBdzCvIxOysKnqRopBnr4e4vQRkNcK9mNFMw6Azorj6P0gNvY/NrZ3Bs7mP41owFWDA9BQluH5dOcVVWhA++3nK8s+N9vNaTgVj7XERFxHA5lkqLPqxA2CH7Uh4GV91Z1NcVYw96Mb+oBE2LYxBhtMHiVkX4gl9SIOCDOTwGiWE2xFsrUXEuEgm+NCRNnIkZs4C4LD1aOwew4+D7eG9LIjKzE5CeHgWHjrWghlSP1kdYNBImhSLBVo3a8nNwxNkRNyEf0/ITkQ07PN1NmLnvNWzbkoUJ2YnIyIhBlJ5Vy5V40P4GJzTU5dh/QZpiGr4/nuLngN4EQ2AQRnc9qrriYLKEIs6hYlRGXTe2F/kkBISAEBACHzMBPiuTTQgIASEgBH4/BJQAaWT8RhNa9YlIS01l/IUZOjdzroclIH7J5/D4p/8KX1yajNQIPsGHj9d3oWTPLmz69na4brsH//DX92JRRgKSBp3weT1wezywZM7H4rufxBN3xsC58W/wyp7jONfs1gLcR+5TxV/QsPd62nF+ZzmaLgxgSmY/Ws59gG1lTajpC4oZTfcMNQowxbqP/XsZ3O6jR8SrfeYyLOoUV/I8ZE27BY/NBSZ278HuskYUtzNOZYydT08EA8x9HgbXa3344WZjHwPffR43BiMnIX76ajyyHJjp2oVdFxpQ1MoO1F8V86IFwTM+hUH3Kt5lpGu1T9ePnue17FlDn9Uxk86FweYinN31S2w93IbyNgoSqrSRtiNAZEcICAEhIAQ+KQIiQD4p0jKOEBACQuAKAmppUBTC7EkIaz2HfRveRXlzPTq4VMqjxT7o4UlfglkFk7AqiwmvGHMRCBSjsasae5GKuOQpWJRgRqzFz2xZykinYc2XWi4VEhmO2OwspHHM4m1n0FTRqMV0BA1vFZ1Bgx398LiLcbDcgfiMAjxy+wT099Xg5U3VaKrsZ9wHrx6tQFTj4deoXa1PehtsIQZExfGEsQ6N7W44e3lGO8ljQ5tm+o86Ftwduo5ZtCwmA6LjbDCFtOFCuxODPeqKAHwUZc6BfvT3D70GlfBR98E/PjdcAwOcex8D6d0UNRQ4g/0YGBiEu6sMF0/8Gv/wjY04XNuOfo8TAwzYp09lzK0Nz0/ehYAQEAJC4OMnIEuwPn7GMoIQEAJCYHwCakmRPwa5mblYedsRvPPaTmz8ZSVO5K1B3uTpWDMrAiFmBpHr1VIoGuI0rgOVF9Bae4GLpSYiPCYJNhrseprSfnV+eKNhrgsLhTkpEUoPoFplrupFOy+J5ked6o6pdD3dfWg6dBAV+jysWjwLOaGZuOXAO/jf/afRdHsqOnXhsI2SLcHuL40zZP5TFCmVEkDfgAdtzWovE2kxIbCFqxsMtrraT+20aj90ndPlQWvzAFyeZExhH6GRBrj7OlH6wevYcboaHX4LM2PRs2GfgpX3r0RBhgddJ7Zjw9YqNPX2wkEvTGpiEiwn3kL5oAU9zm501p1HNSfQX/hL/OpYPM6vXoCFDyxFrskIO8dWYuTSXV1tpnJcCAgBISAErhcB8YBcL5LSjxAQAkLgIxAIBEwIS5+Fqbc+gK885EXt9q148+mf44cvvYBfPf8cNhxqRNMAU9MqbwSXL6G9G67uNo7EpUQUJyob1pUbpYExFAZbPBLoAolHPZqdvWiikU/twY1+CCOXJg124+KBdkROjkfU1CmIic7B9FgXx3gOJypaUNpi0oTB8AjD78HxWJuEtUsM5hCYKYJCWs+ituwENh4FLrYkY0ICYzsiLwmLYJsrf6oMXAYuOzNZKFj6qtF+oRDvHANONychMyESSfYm9FfvwbZXf4Lnq8zos4Ujxn0Y+195E1tONHKONlijYpCaNoCqLVvx4n/9DO9sO4Az+nTUdLnJQIfM/GzGlwD28GQkZeUgNT4aERRgjIDRJjT2vq6coxwRAkJACAiB60tAPCDXl6f0JgSEgBD4rQioRVie8DTEzQjFYzHhiEurRumJQ2hvfh7P/BiIvDWU2atWYF5uNDJslA6Mf6DLY2gbchsMfxz9HrAwID0cjkga3jVe+OgVUU/6tY3B54b+Ogy2luFM/xRMz03FRBr7oYZkTF09C7M/qMKxIxWYmDYF2QvtCFdFDtmYYSNBT4HyWOhtaGmtQVPZMZxgLElEw3YcPXwMF+wLcet9q7EoNxEJXBoW8FzDvOc8+ts60V51CqdO1KKj/ziO7N+OwvZpWP7IbVg8NQVJJiecHD951V/j/8xZh1lUEnH19Ms4t+NAeQ+qyKVg5mLckRGC9vJ69G7sQuqEKZizZgliBpqQGd8KZ8dZNL2wF65Zd+GO22ZieYaTWo5eI95GUJANg5F3ISAEhIAQ+CQIiAD5JCjLGEJACAiBqxJg/AYLALr8zDqVuhprHg5gzYx4nC004P2iInRu+0881dSO++6+C1+7LQyhXDakUu0q01kFhY+sXbq8f2atCngZD0HhMIhExITYEUtviZ5xFipVlqe2DJ1Ht6HQshjTe10INDSgnVmyDFlcPpUJlO7Zi5KcBNTPWQIrPRym4TVS2jhc4mUIY3AJvRDqNTL2EuStW4EHHluGvAQHrB6OdVX9oQLw6WHBCRz4xV9i3y+GO5kB66yluO+xFZjJDFghHsaz5N6J+ye64GTxQr+3mfVDzBQQeoQqQcTsWFpguxIUg3WwTbkX0+fdhqVJbKdPgyXUioutp7TZB4YqtfvJbaTGyfCw8i4EhIAQEAKfGAERIJ8YahlICAgBIXA5AYaC67kMqqIJ3Z1GzJ6dBaPZBF3mYmTHZOP5WRdw5J0teHnjMdTnZeDCuiXIzc1ETNp0dtSNwe4OBmAn0cZndcLRG4WGbqAdLno4yluABkc0olhZXcV/sAGzQPWhrKEW+3ftQW11K37VuAvbIkMYR+KC29WMsxVgjMlFtLc1MmtUAMmJOphVAcQRh4sKdO+FeerDWHXrGtw11YgwC7NiMWLEEhrBIoShCFHXXlV8qImwj4BKCzwdt3z+C7hvbgxibW5WWLdAb3EgRVVxp4tCBcsbjH4YdRU4+Ma7OFVUg+pAOxpLq2DKpBIbmpO6UnPTGI2Mb2FcDNP/apXheTgYo8LT6hLVp3Yj15wcL5RNCAgBISAEPi4CIkA+LrLSrxAQAkLgNyHAzFbdleW4WG9E0oIc+ioCzAAVDTvrZcyKjUVMSy0qNr6JM60NaGFNi6ywPCRGpGAO3kdTbQmKuqYgJNSAcB3T4w5Z/DqTCZ7WLnSVnUERBQjW5iAmKU4TBerpv9lZiYamVhw6Owv3fn427Cq9LT0NAR29K3438tMjcebUUewtLkPayXrMcaQg2mGgl4aygcY7fRcUIAOIiE5CrFbDw4xIK9Ppag4PvjODl/+SWhlDQWkA1YcmBiiGQmMciEydiinTkpAaHkzpq5alqTS/ysGj93VioKUEhYeOMosV/8tKykYmPTjOumYMaAJFCQp2qrrkS7VVGIaH0AYf0hoq8J65eilQGLvCSHw1X63tmBnKByEgBISAEPi4CYgA+bgJS/9CQAgIgasRUAHkDKww9beg82IXdp7NxaLsVGTZQ2BkwDmT0rIiuRWOnBzY6VmIY8C60ZuEjCmzsHztIWyuPoVNhdMQvioXeYk2hHAZkrK1vT1NqDp3FifPtMOX8wA+u2ImMlMjaHx7GJPRj9bzR1n53Iqwx57EI0/MQbKdmbZo8CsBoqOw4NosfPBOLIr++wTKDk5FVV4UIsMiYVWdU6wYGYdi4HvQyqfY4Fy9rO2h6oEo63/cuHh1iuJASxVsoAAwsg9tLZlSDqoPtmcdE+ogbVNDBXidr7cBjUc34J1XehH55N9i/fJoZPdsxkstnTjIdMUGI5kYDfDxZTCYuZyN8S7sx0CxocbSNg6hNhczbMHVxqxabrS7InlPOqb9Dd5G8Ar5KQSEgBAQAp8EAW0l8ScxkIwhBISAEBACVxJQy4H0IT1ofP9FfP/xX2D3uXLUMJ1sZweLE7adx67jRdjam4zMjCzkshifjcZ06sLFWPzgFzG5eTu2PfUMdp09i+Pd3Whvb2e7dlQfeg/vP/9d/OfpCOQ/9AWsnsaq4lZVQ8SJnrZibHnlbRyvMyEuLxc2v5FiR3kNWOhPxZXQy+K1TUVsdAbmGWvQXroX73LZ05kWF1PjeuDqp2elpx99ThVgPojB3i5097LeBsWPUh7DNv+Vd6qOKM8JRYbqo7sfvYNUG/7hPgcw4OJnrY+gcNBTRAx09qLh7CH0+EJgDRlg+250d7PuB6u0+1096O/tQGdXD3p4ndNrQltpI1rrq9FJkeEdmZOqeQK0NFSh4+IeVFKAbTvrR8+ADtRB4gUZ/8uSo0JACAiBj42AeEA+NrTSsRAQAkLgQwhQfOj0AbjCcpH751/B3dOA43vfwA9eHaSxrYrvtaGkLg2f+sKdWLkwGxam4tXiF3RRSMi9DY/8WwJmbvoh9r73HH68PQrpKrSaQdl9DPzwZn8W3/jGWsxNiEZiKK1sPY30hlJs+8UL2Ly5HictGxHX2c7iGA/g/ltSkB3P+hp6L+NKKnDgxTdwkEueNns5/4uHsennrfB0fBW1qeGIuPA89peU4NjpGrR2v4dtfbXoOj0ba+5biHlTWZfEzUbjqRAltJhut6vqDM5tfQkfnD6HU+er0N8B7H/3GfYxAyvWzcGalVNgZx+qiwBdKraUWKTdfhcSz+zD5p/+CNUfMLi9twX150tR4n+JDo2DKE7ksrLeSpz8oJ6B9PXY+o4DTfWL8eS6PORlx8FqnIK8PKDy9Jv4cWkM7rzjViy4E7CGUv8or82Qo+RDvi05LQSEgBAQAteJgAiQ6wRSuhECQkAIfBQCAb8DmVPmIW2SDykJbkQaKzChoRs+M5dD8c/SsAmYkZeJ9DgLn/oPrU/ym2Cxx2Hi7IVIYrG+hNpuNPYw6Fo9zVeTWBSGaHpMsvPTERvw0Mng5/IoM8wh8Zi8+AHELXwQj6maIlxyZY53INxmDLZjgT+jKQLp+fMRkj0X859grRGe8bv7YYqN05aDWW0rsDBrJeavp+dE52OsBj0RpiSkRLJ6ueZJuYo1rwSFij+xRyFx2lIsSF2KeaoPCrAAl1+5AjFITIoc2weXZhlsSUic+iAe/8u5WNnRC4/OTC+NBaH3fgo+j8ryRb+Nug/PIixc+QRn6+V5pullO4ed3hyPEeFxU7DqG99HdhcLJQ6GITYlHVNj9bBSFGlOko/yxUkbISAEhIAQ+MgERIB8ZHTSUAgIASHwuxJQHg0b4mJZ4IObiqGYODdVK5p3qWcKABr2TsY2jMQ00Jj3e5w0tg2wTJiPWZnjPMSnce13ueBRMkZpAlYQtzrSMGNFGg1+FUjOjSf09Jio/pV2oOXOAPgE5C5OxCQa/+wiuPE61YXmlUASzw0Ffquz6px2gtdTjAw3CTYc/ZP3StFjjUxE5gK+Rveh5qgCxNWx0X2ouXkYD2NKw5QFachT44xsag78rP6qOWj9jb4v5d2gwPC6YA4LR+KMFUjk5IIM1Th8je5upF/ZEQJCQAgIgY+bgAiQj5uw9C8EhIAQuCYBZUgHLwja8UNG9GVtRsTH8HFldKv9IaEwruE/fI3WRo2jsksNd6Da8vOoj8HLmB3q8oPKuL/8uuHP1zo3fM2od1WLg8mvLtvY/xXHhi4J3qTGKJg+d3RTzir4d/TBy+6LHahrOE+1Db8H4Y1tJp+EgBAQAkLgkyFAh71sQkAICAEhIASEgBAQAkJACAiBT4bADeUB0dzo6omdegwomxAQAkJACAgBISAEhIAQEALXhcCwB1i9D+9fl44/Qic3jADRM3qypaUFJcyuornGg97yj3BL0kQICAEhIASEgBAQAkJACAiB0QSU6AgJCcGkSZMQGRnJODmteNPoSz6x/RtGgCivx8WLF/EXf/EXiImJgYmVfFUlXPGGfGL/FmQgISAEhIAQEAJCQAgIgT8yAkp4GI1GNDQ0ICwsDM888wzi4uLgdDp/b3b2DSVAFCAF5Pvf/z7S09NZtdb1ewPzR/ZvT25HCAgBISAEhIAQEAJC4CYloARIaWkpvvnNb94QBG4YAaJoKAESHx+PmTNnIjc3F4ODg8xrL3HyN8S/FJmEEBACQkAICAEhIASEwB8cAWVfm81mWK1WGAyGG2L+N5QAUUS8Xq/mEhoYGPi9uoZuiG9HJiEEhIAQEAJCQAgIASEgBH5HAsP2tRIjN8J2wwkQBUXFfSjPh3pJDMiN8M9E5iAEhMAYAipb38gBlU1k5MM1dlSGv8tP/6ZtR7dTnXzYgOONNbqP32RcjhP8O7rh+PsE8GEzGr/hdT469L3cKP/BXue7k+6EgBAQAh+JgPqdeKPZ1DekABmmq4CJABmmIe9CQAjcGARobNNTyxQZ2nR0Qw9K9DTB+RvrGlP0sSo3K3vzCu0qZbHr+KDFMFrMXKP58CkW8lMdqLHGH00d9cPPJB4qwcmIMNCMc21QVgA3wMDVreO3Hx6IjdkHpzxKYF0ubIL3rKdL/0ZYLBvweXm/fHBFppdufPh+5F0ICAEhIARuFAI3tAC5USDJPISAELjJCdAIp81Oo7YVpbt34dDB86h0KlPXA2/iIiyclIalEUXY412FiVnxyInywOfXaTaw3miCpascdce34vWjbWjudXMNrurQyv4SMP+JtSjITUEcs5H4r2bGq4cx7MfZ1YnK3RtQmzAHUdlTMSvCp7VQsmJk0/lRfXAT9u7Zh0pvJExKGQQ4Ty8FUEAHgyUUPnseVi2bjSX5caxATlGkpjNKjagHP7VHt2Hfzh0o80TCqMRKwEtR4wW7GbLt2UD9NYcjbtqdWD0nDblJFnioWEb3NTKvj2WHAkhngtHfDX/rMfz61wdREZiO2beux4J0L8yc9xg2H8scpFMhIASEgBD4bQmIAPlticn1QkAI3GQElHVuoNfDjbqTm7Hx+Wew6WQoUm6djThKhsD5A9hftA0lg+/hZEEB/iIpmXzcbEKBoutH+cGDqCzch1OHC7EjejKS7XbE0msy2N6EhjeeRom/DsXL78bqyTMwPcGnJeO43GhW3g6jyQ236zyOvPYUtmX/Oxauz8ScmWZwkKCAGPpWlF9ETwVgHCxB/dlzeGNnB2BehmV3TcPkkFp0nvw1XisqQNEXn0RX/2KsmZ0IM1WKN+hYGflu9exX77yAlnOleHlbI4/PQO7t87Eg2QczxZgPNPwHStDRVIany7MwKTUSeSkhlGSXz36ky+u+oySg0duG1tId2P3r1/Gf/7UdF/K+in+dfjfmpmpf2xg2130C0qEQEAJCQAh8JAIiQD4SNmkkBITATUOAXgOdwQP3QANObNqCrYcysfjv/wp/8lgBEugB8BRtReGmF/CTzYB9VgAmzbthgM/Vg56mw9j2wnfw9sv90D32JD77tXW4bWIcovwGDLRWoXZpFF575zV8/0g/Bv40GlG3JiGWjhEz+71kxqs9IwKuNnTX70ZJhweHD1cgJbMc3QV5CFNeCIqH4fVUdJYgZd6d+NSUVCw4/Bpqdj4L7+e+jC9/4U7cGluBhl3ZCP3lr/CLN36NrgEdcrPuxoQYZkahpBjuRC1/TSy4HY/mJGPpyTcxWPo0Li58Eo9+5tN4LN+NUOoe+hdg7D2HlspjyCoMR5RleM5qvpzUx76pcbiEzdeL3taLOFlHYRQGpKaEwmpU52QTAkJACAiBG5WACJAb9ZuReQkBIXADEFAxDiZ6FFq59OgQyqrq4Jr0CCbmFiDNZISJhrp/+hqsdsQgL/XH+KUpBG66Eow811lTi/3P/Dtef/kUBh74v/iTP/8UliUZEcu4D78ugNDYVGTf+3d41BSK7qe+i41vUQSkfB2fnmJDup0+FOoBbSkTbWkdDerB+jacf2sDCmvb0Vb/Do5n2nDk4clYHGKARXliRox+NtAzJoMvoz5AoUCRRHlhUPEmESmIWPA41hWdQTuXhP36ZBg2Vt6OB0JtYHfwqLE06moZlYpPUbEivMdBzkcJMb2Rxaz8LBTLfa7b0jlyuPwqE38xSc9jBrg9SglRiCgVxMlrfXGfn7RtbEwfjw+fUGeHr9euvHRubBueHNUfdD54TKlIu+XT+DrnEdq9H5tbuVRshIXWWfDH6HbaEc5vlE7S5qyOD89jzPVjrw12qH7yBoJ/hw5d7bpLLWRPCAgBISAE1GM12YSAEBACQuAaBIIiRKeLgtUWjpYNp9DwWCnaFuYjnua9IcCg54TJSFr1DTweiEaEg2LA0I0B11mcL27DKfsj+JPpM3DXxBBEGxi87mFwuBpNGfjWcKRNycCkeQ78+tRFbNl2Evck5sMY4YCL8RbKhA9QPJiMNWgcrMCJohl4+PZoJFFAbDlZjGOFbZi9IBbWEJ0WLB60p/mT0ed+P2M+VHAHtwAD11WAtleJBnMo0pNikTqRJ9o7Ud/gx2AWpxPKz6M9KaoPBqGrPlQvgeE+VWC6l/PSRI6Z928A9QvH08NgpOgxcnxllPs9XP7Efb2J4kf1wP4YQOJVa73Y1kCRxlVel6RCQAXpc45KLBmMbMPL2M6n7mOImd7I8Rg9r86pQQLqnE9H340N9nAbQkLsMAQ1kLoguHFonRrPrPoMCgTFgzdHscjvgvM3qnkHOyUnLoNTN2Cg8NR6GBrHy7gedT9qU8qJy+gMRgsFmlrypg4F+/T4/JyTEnDBS+WnEBACQkAIXElABMiVTOSIEBACQmCIgDJYaZD6w2AxTcGyGRNQ+PJLeO4XTnQ1zEFq5gosmzkRMzMjYQiLRq7fDc0JwPiOnjPbUUiPCebNRUZGFj0MPgx6lBmuZIXaaNjSkLVmJSMhZwbiXqvBaf1x1N/LeAp9JIO+eQkv1NEY7z1P78uBwziWejv+8QEXwqJfw5Zv78Gp7adQN2MpQkNDYLzkvhiy6ofH0QZTJjWPUziwT5fbAxe9GrS8YbGotOfBay6pgeC1yvugDGk1F53yhjAQnrWstFfNoaNopGiwFcxBht8Lm7EOZ/YdxYEt5RiMNMOedycmhrphuvgGjrRFoleXgTmLZ+CWhakwdlXh+IbNKG3qRRufg2mB8ikrsXDOFBTYK1BxeBN2VvtQ3x2F/AVzsGj5VERxrNqdz6PofBmOtZrYxghfzAzMnZmPtQvoedIEkvIEXdoCFE8mix8ddWdx4p2tKO7yosOllmolw5o2Bw8vn4h0SyWKTp7Cu7tq4TMFEJW/FLF2roM79T7K+wIY8IciKnMa5t26CtMoLo3qGzRbMNBWh8o9r+BoVT8qugCrPRamlHm4d0kmctMcGOQ4V3hvLk1N9oSAEBACNzUBESA39dcvNy8EhMBvQiAQ4NNzUwwmzZiL1V+qRfmmd/DTf34HWOnH3/d0wuJOhTUqDXFcOmWmQa/rccJdUYtWCg44bHz6boGLD8iHNEVwSPWBlr8/NILGawwS0IDzncySxWxTfbT62RU3hlkbPWguamAWrU4kLJ2MsBwzckqO4z7sRENLMYpb5yORT/9j9cp7MFZ0aF3wh1pOpcSDKTCIgfYaFFc2oqwYiJ6XgIwUfdCDMdpyH26o3tVSJMZ3uNprUV92CkUmvxZjUfTeNtQnJyNn5mykMihdBdx3t53GgR/8CBtVu/VWfC4zDPFlL2F/jR97z07Ew9/6G6RO45Ipby+aS3dh5/Pb8V6Pujgec78yHbmTKSBM7OfiQex4fjO2VNyJv/rpZMzwuIGGCzh98AAOnqnC6X49LIYG7Dx5Hp/9kgn5eQVaLIzymIzZeN+e/mbUFO3COz97GWW2GHisTegcSMQFcxcyokMQkd0CZ/sZbH/5WRxo4Nd1dz9uSaMoPMMMYE49yg8dQV/+I/gKvVyx8+OQwCVv/k4mECg9jiN796OwhkLJ3QqP24Qj/P4yEh5FcmI0hYqKqZFNCAgBISAExiMgAmQ8KnJMCAgBITCKgFoI5deboZt2Dx6Ji0BMnB6P//MuYMf38dSOLry75s8x+76/wVeWhWFiAg12zXMxtjaGcjKMa5IGomC3xSLe1g40NqDF48EAhQTjqTkqBUigARWVg6ganIDlq1IREWGBOToes5YA+6tO4c3d3cgNi0ScSr6lAj449uWb303h4RrAwcAAAEAASURBVBzEYHMFWvb+HBuPHMEuzMHEiGxMSzbBYeX9sa3ydlyxqaVFYXGo2PYUnlavkQvi8MB/fBs5XHKkY/yH15OLuWsfRNQWCyK+uQXvvvMP2H3PP+GO+7bj2xEb8Mw//xuOnKnBvtNmPJ6fgzv+5u/gSMuC71ubULHiS/jXR2diRjY9OZiMnAe/jUfbsrB01gLMXj8fse0VKHzh37BZ9xDyPjMfX5raTzgn8PI/fgOF+ybj1QUz8XAexZ+JjDnd4U3P+JWGU0ex6/XdOHH7f+Gp+/MwK6cBp/a/h/+4/1v42vcNsP3jfVh15xfxnXgHfvH3bzOV7w9wYfUXMf+br+DPqKwaNnwbb/39T/DBKzmIz30Sa5Ij0Fv4FnZv3orDk/4R9z+ajIKMKlws2Y1n73gKb+1bhsSsyViYojxc4wEdnp28CwEhIARuXgIiQG7e717uXAgIgd+KgAFmeySs5oWYuz4ZG7Meg/vc/+L55zZj0+YP6LWwIHzwHnx23XTkcZlOgE/t1aqoYKCDkjBX2RgjYeQyK3MogzDcjCHhUidLUHpwvRZzTVWdxMV2PmVPnY0vxjgQbzHBv7wAc5z3YMK/NmD75j14YmEIJqQnIJQxFGMVCGMoeKT58Ct4xX0YhaZmdJ19De8em4Cln38IDz6wHJPCzLCqOI9x1YfqjtJpsAWpt3wRq25bjRUTvbDS41Hy6w/QreujMNOcJFymxnontlCERdpg8fcjfu4Xcff6u3HXLXFIDqQiiquarIM+OOnMAO/QGpGD2Xm5aFy2Ef9aX4aiHg9iPSGYZGiCy3MOjbaZSImZirywbrgbz6D4QiP2lr6F+qrTaCl0cdAq7N/QjuMogm1lEe7KYn0Vo42xKIo0DX96knRdZ1BXdggn2pMxdU0uEtOTEBkZialZXfjzz2zFj48W4oOy5UiZxuD8KBvMnmYk3PI1LFx7N26bFI/0cD1i505G4+cjcOx8FU6dceOW8Gq0dpTiyJZjOFjxIgKlkTgS04qWxnPYypEHth/H/aumIJASoWnBq37vCoNsQkAICIGblIAIkJv0i5fbFgJC4DcloOIgnCyw14XTZ3oQHRWLzNxbkD6pAIHZ6YidsxrT9h3C9qe/hx+cdiMlJwaOgnBYaVxPsJ5BSWsX3P19DIBWIeu0i/kaeS6uvAtddWhrqUbFYCwwawKyTBZE0oj26RnE7WrAmZ27+bT9EPYkdiHvv0oZt8Ggd2sjGsvaUF9bCdQ+h2OVUxGdmYw5Fi+GYsBHbk6NZQ6PR3xiGlKiE5E+/RbM+FQ8ps7Lx7TpybC7WLlDEyAjTcbuUJhQZyA8fRamL70X6ws8sDMOZE56Bho9LtYEYS0OBo7rObAKB1dB5jpfHxzTl2D61OkoSGtEe1eoVhQwjH2peBPFwO8LQ9zUOZh773rM+/fN+I8Ny7haLQJpjlaUbHobrrlfQ3JOBqJ7zuNi03GUdRgQxYKNWblxiKPHRq+bgMefXolHjfw8gcKHS99UEUQt4J03raN4C1QfRVPxLpw2rsb9SeEwcd5OZzgc0RMx/7Y52FzOuJq6DizuSsR0uk4C7m5E5s5G1pQC5Ia7OE8/QvKykL1oNcJ2teDIoTr0JdehtaUeZzsmI3tSAtP+OhBjjkds3EwUzHsCnpAM5MYHv2MRH2P/KcknISAEhMAwAREgwyTkXQgIASFwBQGakCrLld7NTExNOLG3BBkz8pGQFQOjkxmU4gowKzUHMbERsB16A7pDJ3GhizEHjkzETZyBHMf7eP9cGVrbpqHDl8tcTW5mVqJZy251LG6op/Hua65CU0UhDthnImLaBNbTCIGZ5538E3BW4nB5B5pb21nkrwivvH2Qljvb+5j1yepB8gwTak+dxJnydqRO6Me8KQb2S2/LkOXLXExaJqfo6Wux7uF1WJ7Rx9HVDIKxIrpBF3xKYIwooisAaGqBCHj/nNEAa26wknuAhUrs2dkMlmcmK+Vp6G1As5uxLPQYBAUG4yTcA3C6nFrgvcqgpaakfmpT4wSVT8gdlY7w3HlYOXU33nnnEOrnJqAiNYCjh+MwaX044lNYWb2NQowizkUPS8rih7Dy9jlYl0xxwD5Uli0dK6GbLJ1w9jfA7XZqWanUXahxAi7+ZLS9l5Xg+528SZWpiyLJp5ZqRUSxXTTi7UbYbOynU6kWHmcfbs7bxexaTI4FXVgoDOERCHd1odXVD397D1ydPTBMnYislZ/FQwsSMdXhhpPXqw70FIgqFsXPTFiyCQEhIASEwPgERICMz0WOCgEhIARGCChzWZUKN1Ywm5LVCttsZr4K4dIpzQiORFLMBKxavRhH+qJgobFu8sXCbl+AuYtzMf+HP8OBY0l4Zd4MrM2iER1Kq5a2qUpT6+7rQPmJCyg61s5sTzNxxyOLEBETyjSuNLr7WtBVfAAXmlOw9tu/xLq1eUjSDHfVXMfA9xpcPPgC/vbx/8HODXvg8Jlx/8SFcDAl75UbDWwqAz1fSoAEJxDsZ7yrg+2HxMJQZ1pGrKE++MalTmxJ8eHrrkPLrufwmvse5C+MQI5WFTG4pGs4i9aY+Yyyy32+CMTHT8W69Yvw/pkDXE5Wj45Ft6J/5gNYY3Ygmaly/VyipqcoCzH14ez5ZjRN6UV/Qoi2DMxIYahqj3j6KIoozFSwvda9+sFJ6hLjYJ+QgbATHag8147uSaHwOsycNpeC9VGYeBORmRyK+FjeS736UpQwVKKGL3ahXu6+AQz0UHDERWLmxHSEOAboSXFC39/GuI8WdEyKhjtC1V2h50fnpt5RrJnZi7VSZBMCQkAICIHxCaj/iWQTAkJACAiBaxJQBqlaQHUBr3/9h3j5lb04w7gNF9PYhjBrUxuN8P179+GoNwNTQyMxgXUrQmNSMOdTn8fKdbHofP15PP/jN3Gwoxd9IWbWq2CsQl8r6rd8B6++/F081/coFqx6GPdPCkM0Ayx0xh50tpThgxdfREvsfEyfMQ+TohyIdDjgUK9wvpKmMqPUPVh/B7CgegdOnDyM/a16uOlZMfMpvJFz0+pbcNYGxpWoooJ6FqzQKdHElV+aoX7Ve1ZLpVT9kaE+uHTJyPYqViXYL9/N9NS4qtFdsQXPvdqAJi7BikvncRrfBtbr0Nqq69nORFcCd4N9sP6HmpcSMQGKOn04xdrcFZiRp0PTGxtRXOFE1poM2B0h0DMg329LQ2j6nciPM6Ls5/8PO3a8h231QL/PwPonZairPYOd29vp/QBCbDbtPrV6JCbWH0nMRkTKNMSd2I3Nv3gZxzub0W61ob+9Fyd3/gTH+5IwKTwK2RQPalNMVM0Qvbpvtjdx7pV7jmL/a6+jOTYbqxaEIzanACkZS1Dg3YqdP/su3j9VgqJeZjozMq+x7iQK95fiQkkf56F1KT+EgBAQAkJgHALiARkHihwSAkJACIwlwMVDNEY9CXPw6W90MGj7IF7/1xMUC1y+o+9CQ10LtrU/ia99/Q6snJIIO4vW+UMY4zCZsQdfj8G0uTtQuO0ZvPFsOc7ySXoUvRDOzhbUv7MD3se/hf/3jduwNCsHmWEeGsCMNdn2Nva9+x5efLUJHfM2wZwQBmdXDm6fxaVfqmCergt1Fy4yu9NmHD0PVHUXo3FTI346wYGGW+9DrvMsukteQeG5CzikbmTvS3gB9SifmYlb75yN+BAGvau4j7E3OfJJeQAaTu7A0V2v41R5KQrrmKDrwEZsMragbYcPFlZm97FCvHGgDG2Vp/CjqtvwTEobXGeP48UfbsThE3U4Ub4RMyazrGBHANWHt2HHPuB0zEZ44i0wti/GQ0vTEMnaKH4DYzPi5+D+5ZO4xCsDbUnTsWqCHWFmLk+jQIHeDnvKTNz6+c+gquIvse/VH+DpzkqcSTAgPNAMT1Iq7LGRaPofpvXdxXEbNiLm7Qy4mubhrgWpyF10P558ygnj338H//vTHpzbkQIrv69TJZ/F43/G72sqvy9fJ9Mf8/ZNsWg79mvs8l9AfyGXYNGbU7r7BNpsX8YX/upeLM+0IjwkBNnL7mIaZCc6vvQTbP+VGXVn8jAtrI+ZwHrgm8Q4mRk2FjTU5MwIU9kRAkJACAiBSwREgFxiIXtCQAgIgcsIKGOfh1gtW2/kUqv8pZiUy6U+ncWo+MwvcCzWxriAQdjTbsHM+9Zj7dIpSIuzMt7AAz3jDQIMtM6cvQJJ0XZEmRrQvu8k9uztZV0QLwuEJ8GYch8+teZerJiVhaTBQS02hD4MdNY0oq3GhZT1dyGl5yzqawpQnpUZTO+rJqT3wdVbi7qzhWibsAb5k82YMdAKQ80JlLeug6OrBg1nDuFoWx5uX8fCf95a1Jw+AqMtDLesG47D4H2pextv43Fnx/9n7zsA46rOdL/pRTMa9V5dJfci2cYd2xhj00JPICGF7KZtssm2vE1eNrvv7cvb8nYTNpuekJAAIdQAphkXwL03WW6SLcvqstrMaPrM+/47M/JIlsEEU4zPAWtm7j33lO+ce87fTzNO7N2M7QOTMHX1jZgZ8cLf8CzWHaarOWlreVRnMEPvrMatH5uNqQUWhA934dRmB0pvvgnp54I8D+UwTrVm4OBWD7JW3IDlBjfCXXt4AOEsECKaLBHaqJyInomJsxcywlQa2orGo5Klm8ggaf4pdCY3kugvrbkWK+/+Czi3HMLuEy9jW10MbTum4tb/crH/Rux5NADbxBtw/ZRe6Dv34UDrFCwfLMDY8ZMxj+13N7Rhc2Md9uxcD2M5DxtcfDtWLZ7MczvsPDyyJ86M6XnAIHE6EmxE1wHRHNFgLf96LF29DMvmj0eexPilqsVVPhGTltyMm7/ai5wTrTiy9Qiagnn0OZmJT/2EIZXLyIC4/Ryn0cBV1xQCCgGFgEJAMSBqDigEFAIKgbdEgNqPmJ02/eW4bkWZRjSTGsZ3d94Xp6BJumrnPdD/wEjTJ1+AzIVQ1pLEGZnaEFPxNMx64IeY/jm5JuZcJLxpCiUchZ5naOjpDE5jJHmCzst5mPeJb2LO3XSWFiE6c2tmQRJtiiZUGvsQyULhpJvxlV+uxpdSNBniA6GnrZMOnwA+eTe+yDqkGq0M3hM/EGmjTp5JNFHujkziT1Gx+G78JbUHfzFUBnNJGWyBxjhIu+QeL8do9mUSzUzJHPzniq9qjJTUKU72bDKiN38hER6XVzXne5pkMb/Q8zr2nKc8IjLlHiydJHXE77EJvCe/BRPBphgLPv1tXHM/MeXFOIq8zQrEtGzZL27V6pD2CF7yj12Fj0eGZJUswB3/zFPKpTApVDqfHC8/Qx2nsV8yLqGzKP3kL3H97Tfh89ewWTJ+MkaCG/1GtMS6wkEbXAVzcdO3ZmONVmC8NVK3XszNvAwTLB1XSSGgEFAIKARGRUAxIKPCoi4qBBQCCoGRCJDIZvSkJEFvoolQ/IdG0fJ7dIgAHvmkTvOdMIPBo+L0bzIDf8dIhUfjhSauMlIT/SRMklnIe43aFyZIfDeExJUkDuU6GOgIL7kkCQEdZ2ok1hQdEHguCd2t4zeZK866sAwJN5u4+lYfep6cbmBI4PNljJY70UaWqLVNIlJJu9lWrdmsSNokbYtfkDLk4ihYUZtilh1J7o3SQGFcjDwDJc7cxTPEoYkzWTqJsSvVSE8FT62cxD3ib+Z9aW0SCbI1WqQqjZnRsOM9DqmR+UwWBhpgZCwDTbDEX0bKigxrFEsZViazMJskifg1fDzj19VfhYBCQCGgEDiPwEeCAdE2m/N9Ut8UAgoBhcB7gECUUZPOFxsZ9VhzErFCFY9MQpRK+NeR15O/+cz5p5iX0vbR8p4vO0EYj5YpWebFPofVdbFMJM9TO3vxbCPuJLQ25zsz4n7qT/Y5NR9NrZLwnu9nav5RcBGqP1nGqFjE69CYgtQB057jg/xff/pN1B3fjp+/+hq2HAaODPwGwWgXLN6VWF2TiwKXEaL8EE1Lsipp1QVlpjb1EjFOfUR9VwgoBBQC7xSB0dfKd1rKB5P/imdANNU4I5aopBBQCCgEFAIKgUtCgBqS+Mnv1HKEe+BtasT2OgfKbrwFlYE2BOnU39C7gjZYZthtFgQkWtcwbumSalGZFAIKAYXAe4ZAhEIV+XelpiuachfOLxAIoLu7W5M6yv4gmneVFAIKAYWAQkAhcCkI6LLmoOSWWXh0dYRaDfFpoaZDQg7T/MwU7EVLm9pXLgVHlUchoBB47xFI0rli+WNlcA47Q49fqemKZUAEfLPZjMOHD+P++z+FbsZ17+/rulLHQbVbIaAQUAgoBD4QBLLBeMAolgMitURJlhwS6e5Al5uhulRSCCgEFAIfMgQKCgrxne/8T9x7772az9uV6IpwxTIgMhfEIjfIkIgNDY34u7/9GsaOrYDfH1Cq8g/Zi6KaoxBQCCgEPrwIxB3VRfdxPom3R9x/JNXv4/x99U0hoBBQCLy/CMgKJW4HYvnzi1/8Gu3tHe9vAy5zbVc0AyJYJB1wblxzPebOnQ2Px6sN0GXGSRWnEFAIKAQUAgoBhYBCQCGgEPhAEBAth4HmoV6vF3v37meEPsbwo03Wlaj9EACveAYkOQuCoaCm/QgEglp4yuR19akQUAgoBBQCCgGFgEJAIaAQuJIREA2IQdOABBEKhYfpbK/Efn1kGBAxxxJOUBx0klqRK3FAVJsVAgqBKxsBTRpFSdWQQY+sS+yS/BMH58T/wzuZyD9ckiVPxNczWdcuNQ2Vkah3tOfOtzFZ8FBrmT3Zxvh6Otrzcm30MhLPSoPZJ/mn9VkrROo4f5/f3oeUMK9i1dq+EK/+fahXVaEQUAgoBC4zAlxP43Tu+7N6XubWX1DcR4YBuaBn6oJCQCGgEHi/EeCp2SaLhWpyHiaY2CNikRAYxRWhmB4WnnQR4UGA8RPOE40TIl1v5KF/JliNIzYWHoAXDoYQ4kEU0bdgKJLdlM3JyPp1EUrHGJ4xnMpXJDJJHoPZqp1cLod1C58gSXgGLcmFWARBSthCLGDoeuJ28sNg5iGFDIGuJ4uRrEbHk8Nj0QhCQUaU4unmcuq64HC+Dt5n24K8H0leTBb4HnzGeDCikSfN83/WS6kh+zPsPMH3oE5VpEJAIaAQeG8QSC7SmijnvanifSxVMSDvI9iqKoWAQuAjjACJb73Ri5Pbd6OxsQOt/jhZbiqbiyk5wARbJ3ZEJ6OywIlCh5ysTaKYGgE9iXhzfxPOnqjHuroejZjXSHqeZK7XZ6Nq2TRMKs9Bmj/IwwzPb0DDkCQxLydzB70etG5+Df15E+EqrUCZJXyegUjkCfnc6Nj1KuqbetAaMMEswZ/IcAhjJMS53sywjuljMW96OarLnAgExc44tTbhKKLortuB/Yfq0RKywcS+I8aDBGMu2HMrUDOnFIaWAzhR34QmvxkWOZidRysGo05klozn/XLk23iKu3Biw8pOrefdfOeR5jzF3DTYgNMnTmJfkxHOCfMwo8yGbDuZuveq2nfTZPWsQkAhoBC4ihBQDMhVNNiqqwoBhcB7hQCpaEr+fX0nsfkPP8Ezv96DN/MykR1yw7L8O/hchQ+hjIN4LO2v8ZlrM1DklKO1yXzow/DwHCPf4c3Y89rj+PpPm4BsE/INEbg7rRhECT77sy/gbsd8jDVYkGGNJhiU4f0gPU1tA6MC+rqx56d/gbqlP8TMVWRACskUsZ4kna/T6alR8aNz/2vY9PQz+Nne1HIKkId2+HlpIONz+N//sgZ5mdVwWvTkEejomMyq8R9R9DXV4/Uffhc/rk/e4Kd1Da69dyWKJ+fCdHIPNv/qQTy4O+U+rsXtf3U3KmeWIC/NHGdAUm9flu/SQDJrvh60H3sTbz79I3xtbQ2WfW0a/neOHbkO9iTMPPxfJYWAQkAhoBD4YBBQDMgHg7uqVSGgEPioICDSdNoZBfq7sfuR3+ORp9JQ9vX/xPo/W4QCagXObfgdNr76BL58uhwVtwWocRDKVyKX+PjMMWx4+Ck88r0tsH3mPvz3gVtQazUim4ZNntbjOPnH/8TvH/o7/O2ub+H2667DJ+fx4CnzaLQzJf7Rc/B6tmPngTB2684gs4zMRH4W0sTOShIZkSjNnyxpLky+9x9RtfIm3LPvRfzjv21D76Jv4Rv3LsLSjJNo2fgwvvQfv8S3f8y2DwJf/lg1XDajdkifpgkRTQoZmbJr78bfFeXjrjcext88ehKtc7+Ff7p3Oa6dEIPFykau/DyqZ9bilh1P4t8fOoGX8u7Fv33iGty5MA8mswl6sUu77EwAB0NPzcpgG/ynXsLvfr0Jj/y+G+MXu2AVpchlry8OrfqrEFAIKAQUAu8MAcWAvDO8VG6FgEJAITAMAeoYqMnop1/Dfhw6cgLuBfdg6pwlqMrJoM9HDBmLb4TdaUH21u142WJCIBSlv4cF/R2tOPzsj/Ha2o3YMPt+/PXylVhUkEftB2Bmmen2SXDc/hUEjY/h+794CH8M+FEx7k5ck69HpoEmXGzFED1Nojvc1YOOTa/ieYaG73plJ6rnjEHDdYswiQyIfsjmiMyD3gCLMw2miAtZ6fThoI9KzJIOlysLORUTgfm345ZN6xFb+wpenzIG0xZMxOJiHdJZp5iMJZPRmgZ7cT5yKguQrjuKbrMT6ZnU+rio7ZH6zOkwZWVodQjPVVRSidziUmSmy/lNcU1Osqy4s/rQL34Z4QBPpoclpqQR95N3mCkWDVMd5IK5cD5WrvQgFjiKx1ovYrwm+YeVfL7cIWd+6bN0m23QErmY8ygkK1afCgGFgEJAIfBOEFAMyDtBS+VVCCgEFAKjIkCnaxovhej0HPD6EQn66G6eDjN9JUyFVRhHjUBe8Ri4oiT6bSSGDQGeWXQS2367EQd6FuGOLy/GmrkVKCTxHKMjRpB16MwOOMfPwcJlDdi17SX8x6ZNeGX+HFQtKUJujhmRJFNButhg7kJnTwv2b9Fj9cpK1J04iC0HJmNG/XSMm5ABuyhIhtpNR2xxUE84mQuhLY7jEYYyD+psMORXYV51NZobduCh1rM42BzB7FwdMugakqxSKHDNyZ3MTdSeBgtDQ5rIyIRCPEE8RId5jVYPQcc6gnSgF9o9225lvw0Ih0O8nyD05Qa1KTr6wZz3v2d7iFuEdmPx22Sg6N8i2os44S/XpQ8jmBhhJMhcGdgmHRkQo20Saq/rxqD3OF75eZQs3YVJ2qPl127xeZYrvjlSmVHTHAk2ccZLxz6KIVpM85Xh54XFqSsKAYWAQkAhcIkIKAbkEoFS2RQCCgGFwGgIaERpjI7YxlKUZTnR9MTz2DPZjLqZy1FsTUe+U49IRils6UW4jpGwhMiNhbvh9xzCvuPAkdkzcXdZCSY5KbkXwl6Ic6mIRLhI89NKc5E7YSyw5Sz2bqxD/4wMxPKszMD8GknMD99RtHadxMHB6bh1VS5cWbvw4O+P48CsNtxWkQ6bnSWmqkz4Mx7Okc9KSvwWNkWiWjkdabA5eN0bgG+AV6WqkSmpCRAuQSP+yUSYzDCbyYBEiQq1MkaTkbiQcJfqJR//13rH35LEcT4aZh19nXD7yXTIfT6nt6QhO93MZ40I+b0Y9PTDE2IZwhwwYpjeZEOGywqLkeoiKVdri55+H30YGPTDHRAzsQh0Jj+6Iia46CSfqFKrV2N6eC1Is7n+wQBCbK9ohmKmNGSl8bCvaBAd/fQjYdkmJzU5zBv1eOCPmWDLcMBuY9u0fseLU38VAgoBhYBC4J0hoBiQd4aXyq0QUAgoBIYjQOI0FrXCaq3EioWT8Ildj+LRJx5C/8ktyJh2B/7qjmmYWGInsW2CScTwtEfStffAt+sAXuLPtJJCODMy6CweLzaVUNbpDNAV5iI9rxBVOIpAdyfOUlNRRYLbQrpbYxzIiLS/eRgn3qxDaMH9qFgew/yAAa/+fiPaGg6jwVcJs80KpxDR8Sou/MuyNJk+mZ4wtTenWzvQTlOu0pmZKKD5FSPuanT+hQ/Grwh5H+VzPq8bAwN+TQOiMSCeQXgGGYaYnEVqv+Sp+DkiEfQ0HsbOP/wXHt3ejbODUViypyK9agm+9+cLUFWRibP1u7HxV/+MdW1ZaKF2yWwphTmvFl//1hrMG5MDM8MUS9sjZFSaXvktNryxDY8eDsJqItR5aQi2HYDBugppUme8ufzCgAG9ndj/9M/w8HMbcMSXBXtaNgaLl+MfbrEhP9aA7/3HdvRG/Ci77c9RSa2VfsMf8FrTGNz+4KexsnYcygLkiISzUkkhoBBQCCgE3jECigF5x5CpBxQCCgGFwAgERAhvSodz1o347JdCKHrpcfz7Uw3Aa32IHs/BxNnXYvK1d2DFmBBNmUgui5mSx6sVIlJ+Pc17EvzE8IJJ4MaM2UhPy0EFunGws51hb4PwkFuhQRO1DGL61YfGo240N9npXF4JR54RFZn5qGFEqw2n9uOVw6uRPd2ArIwQ/BEyP6PQzGLiZLTYYQ+dQe+Rl/Hc3jo83VyO2iX5qC7W0/GdbZY+jvKscEGRmAENr/wCP259EU/a4yZXmpYh7Ian8zBOdWXApTnfCxMgzAg5MZpedezbiD1vvIaDmXfg5gfSUJDVhro92/Dk957A83On0RemA20HX8b3H29A8ZfvwyfyT6Gnbjf+5fEmTFm9FOWZeahMNyHY146unX/Eb3++DvuLp+KGbyzFuEEPena+hF11Hmwp0iFXkGUn9Iwm5j5zHHUv/QQ7AnNR+6lluCu3C21Nu/H095/EK2X3ombuAtx8Vyue/tc/4sl//AWm3zQPtdfcjqrcs5hIb/bsIU5m+HCpXwoBhYBCQCFwaQgoBuTScFK5FAIKAYXAWyBAspqmQ8in38FKI3IraxiKth6BxvX4xe+24ZV1XVjUbUX//Cr6epSgQjQhJMAlDdH0F3AgiQtRmkOZ7PQoYV4eVmjic3rhBmgypAsMINa6FYc6LThdNA9/PTGLDuoGOOZNxsKvTcC+JxrxxLP7MS9vCsbkZiRsmLRqE3/IPNDHobNuE9Y/140O2xl0734OT+yegCX33Y677qzFlAwDI0ixf2ReLpbEDM1RNgFV0ydhQjY1EmxejNobg78N3Y296HH7mSOZWA7P6EDsLE4f3YEXH3oGraunIz/LrPmPhANuWou9iV9tOI7JGZmYWL0YX/2/SzFh1VLMLziAI+ujeOnx36GpJYwBrx7GnAF0nTuAzc/8HpuNd2LRmhV44I6pyPN54J4SRl5WC+o3SagASWR9jD3oPXcY677/NPYvr8Ki9Cw6xfPQRT+1K/4D+NXmm5A1Ywo+u2o2Gl/ai6b+mZg2bwVuu2UmXO4mlOZlw0FbsPDo3Fiyk+pTIaAQUAgoBN4CAcWAvAU46pZCQCGgEHh7BIQw5yF+UR8GusOwWUtQPH0CPlkxBYH9epz1GvHDF7Zjx39vx5uH/xfKSm9CYSGdqh20a2LqpaO2ODqLCZYQ6fJviNQnJa8LDyIQ8KJfYmO5clBEUy6HOEbztPVIXz+633gO9WfKsSezEAP7DuMo/S7E9yHgKIW19TBaH3kOx2/Jw2zqADJiPOVjqPD4V2FA2t/4Of7rDWkNYJtYi6Kaa3DLrUtw/eJxcPrpTC5e5SnPxXMm/9Jngv4WRdOuw6q7VmHlOJpgCX8hPiD9B9G4tQfHTxzFKXHw0JIUFGR0qnp0eTqwoy2IyLN/j7/7ZfyuPascpTOmIzvSjZhtCiZcMx3ls3l44qnTONFwBke7g7Axq5xuriNohlgP+nsP4vXNPuQ+sAizqiYij/4aQTrW2ydVoKBhOopeCYHsGrElAxJugdd7DLu6gY5X/g++93i8XhqcoZpRvxx2Nwyes8ScJ6d7m5E/fyWmzZqLObkMDZBXqfUtLB1USSGgEFAIKAT+ZAQUA/InQ6ceVAgoBBQCJLTpNG4w+DHoa8b6V1pQPb0KkyYXA/ZsmGo/hW9MW4ZVazbgD9/9Oda+vgn7e2pRMTMPjto5uA1v4LWWFvT2nEMgmglzXEyfgJUEM30Vom3H0Hy6Hq/QC2R2RRGKGFGLVlyI6r3ULJzCM2sb0dzeiYC5Ht/9JzI1IpnXiWN3L9zlpNKb9mBPw21YMJMhgcWxPCWJOZSYgFXf/yN8876FWFjG6F1RmoPpjLDaLLDSv+LSBP1C3DORYYr/J7/lSvK3fEsk4T94BkisrR/ergHox92Im/7n1/CJWTnIM4U0R3TRoNAmDHaGLfYNnkHrqS149MGt2H7qDM3I3JCzD53CA0jjPIw+1jqAPkMuMgv0SHORGSSjobVbGKF4SC5mTqQ+D0Lt1JqgEgu++2/4yZIJGGvzac+I80pEZ4XD5cHA2WY5W5KJbZV+cZzj/WO1ybLUp0JAIaAQUAj8SQgoBuRPgk09pBBQCCgEUhAQE6XAINx79mF/aT6jM5VhnPh5MJRuetoEzJlCcfstE7Dzv33oC/vow1GNEuds1M4CTu55EZvqxmHqvAlYnEPSmY7gGm0toWdJ+J6rP4WGrQyXNXEN5twwC1lZDo0wNoTOwd9ajxc2zcCy/3cdvjh7DDL9Qc3UKEoGwjx4AmcPvYxvf+c1PPfMHtw0qRIz5uXEtRMktONEddw53GjnOSCZ2cjJFQdy4YLioXojI4n3lC7HiXFhMBLkONsapWYgqpUdJ/y174kykk72GnMhBH3QS4f3HpwKWBlsKxOZGXkoSOPhjBHqKugTY9CFoO/fj81/fAkP/rQBRffciy9/phe9B7fgF3uaYRHnfzIqMQnzG3QjoGtHZxcw6KaJWmGYPA7vS9PIiTCr1l9pfkzCANN0rRWnMODLgMPBerPJlETJrImGhM+YLCH0Sxv5nJwkrz2n9ZRlab/UH4WAQkAhoBB4NwgMk7e9m4LUswoBhYBC4OpEQMT1DDXLU88t0bNY/+QGvPz6EbQw8pSBoZjMhiAG/TQhOtePo7llmMgQs8UhOnZnlGDB176ARcuBN57dhNe31qHRaEYszQZHWhqMgT6c2/MKNmzcih3GW3HDzXfipuosZNgkTG0QA11NqNvZAstneTjhgmVYVjsdtTUzUUOuprZmBmoXrcCCZXfgtvnA2J3bcbipHUe9FhgYFtdssfC0cmo4qGEwihO8+JWQ8mYsK4SCQZofxSNXXXQ8hTBnyF0Lw9eaGSLXzyeDDJVltVphs9ChXUyj5D5/a3XQAb2lf5B+JGFYzQa6r9CcLGcWioumYGnzDtS//iq2NHajyc/Quib6gESOYw/7Vv/GQTTt3YeX9mdizJIaLFk5FbOmFiOTDbOYmdfMML9OFyx5FSixnMPpTRuwe98RnAo6GA7YApsvwFDCbriln/xtZt8N6RVwFMzGzSyjbcur2Fx3Gsc8bA/HyWRuRH19Mw4d8sJiYUhhngDfPzCIUCDAdpExIvcho62SQkAhoBBQCLw7BJQG5N3hp55WCCgEFAIiXhceBGGJyPTidhzjWRIv+NpRRmxs+k4c33sQr+4twJp75qOmIAcFQZ49QY1D9Q0fx2pvOkI/eApHn/w1HratwkwS1VkszNN+Gk0v/AgbwiWYeP9dWDPvGtTkUMOh96D16B7sfuk5/ObXx+FZNQcNp3uQw7i8Y/LJYGhipSB6u3tw8oRb06bYsQ2PvfIC3MYo7qoZj3z/YfQ3bcOBA01oaW9DX8NubN9ih6E3AxOrCuDk+RqifRk9iQ4gBndzPQ5v3YhDmw/heHM3WqSMzTx8sS8LY8dlQ99zEh1Ht2Df7mY0t3Wi17ceW0r8KDRUoXJsHly5MzCptgM33bMev3nk7/GTzDAap1RgdmYXBsPncKK7BjOMPDBRL/qgXpzZuwGvdHrRsbOZcb8A95HN2FQYgH6mA7njr8GK206j+d//E78PNlLzcRvmZ/hh8ezH/p2n0NSZgcCBTTgwYQHSp1aiYMJcfOyvZ+N3j/8rfvJoAGebZ2JhjpfYNuPEmRwY6WeTpzuCho4wDnpep+N5FLPJME2tpJmcSUzjRkdGXVUIKAQUAgqBS0NAMSCXhpPKpRBQCCgELoKAiMVJkTIMr2XcCvzNz+lUPnAGP7j9a/hNsQs8CQP+7AWYft0n8fWPT0dVmRNBRlGSMz6iyMf01feiJC8Lm59/BP/wze/iOWoTdDqWoc9DtG8xPvWre/CxhdOoNWF0KTp7x3R9jOr0Btb/6lk08uyR4FPfwM+D/4ZW3wJ8YyUl+RJdy+BDWx0J9h/9FE825yFWbodp/UPY4fNBH/0zzD39GA7t+AMePF6KUlcxTHU/xw+On8Ke65fhO/+D/ilkgnRDx56P6LZ0l6ZWXQc344lfPojftZfDlVGMsmMP4SeNLGP59fj6X8yBac/LeOmhB/GDxhKUUbNT3vsMHv5lG855P4avfDEDTmow8mfMxOL7/xI95x7F80//EL95PoaHBopgzZ2FL/+K4Yur58PuaMfyn/4Sm/71BJ7wFyI/IwJXbQ56t/0Q3z51D75z3zJ85dZJuPaBT8LNaFuuF9fj2X/djT+Sb9EV5yMjbEFx5BRanvkGnqt4BhlZeVhSXog5930FnQOPo/23P8CzOwvxTMCJzrYqfOP/jUWuy42ff3MjzuqLUBl5EWuf6UK2Kwt/f58TuWazZt6VsMwaAY76qRBQCCgEFAKXgoBiQC4FJZVHIaAQUAhcBAGdHPAXE1OjUixdUYCMDP4OTMPfPD8HPpoiyWnaMDlgY5Sq8UXUMpCAp+USk5g86WFJc6Jw1lIsK5qIMXfFQ9hKmbEYmQC9E/kTilBIEyITmZIoYznFYlmYsuIeFE6/AR/XTlbnVWcRfThc1H4kpPMM3Vs8ZTnu/udpWMnz8mJCLdOjWm9xwpmTg/Sa+zHl+tuwKiixoSTR0VrvgDU9E0U0NdKL30b8hnZ32B/2R04NL5ixBPf9n8dwY4jtZAYx34rq7bA4slGa6YR+7k24p2I+62d5ifsRnR2OzFyUiBmZlGPIRlH1ctz1rSos9YbAprKxvGdwoqgkC1n6TNhqPoHvvrASg+xDOGamyZg4zjMvM4dN2cjNobZFb0NaVjWu++xXMevWz2FATjaXshi2WDw7DMzMGFaw55YgP4cP6tPgzJ+F6z6Tiym3fBrUozA/T1KP2JFXZqO5VQgzfr2SRzxKKXRMN/AgxyweGEmTLBlPxXwQFpUUAgoBhcC7QEAxIO8CPPWoQkAhoBAQApXUO4lmOwoKSMoLd2HJwtT55dqtOEKSh2dHMBRtiMS9RhxrN8ho0CkaPGgwd3we8s/fSAAbdwaP0icjQqpXI6vJ7OSUj0deRWpmlkOthDiNsyY2wgwH/U3S88tT6koWKYcXVoNn842SWIZEqBKm6W2SPb8MVYXs4wWJjIiE3C0ag6zisRfcFRw0Z3VmiYZ1MFmzeWZKLkqHtUf6zXyMGuzMqcCk/MoL+6GVLIwa28z6YjELcsdUI29sgvm4sGZtDOKO8qyMzFDeuGoUjOAmJGqW9L5k5GBIPcT4EqAZrWZ1TSGgEFAIKARSELhqGRC1iaTMAvVVIaAQuAwICCGcKIYULA8sHyXFqWwhcM8nXqN2IiL/zl8c/k2IZD4Ufy7OJIyeN14+C6TDtzACw4s5/0v8Ki6WkmVc7H78ujiUX7x85hGG6KJFpNTBUMMRRrIaNa90m+Xw/7dJUl4cl7fJyNvJut8KR57ZeLEGvX0FKodCQCGgEHhHCIyQg7yjZ6/UzFctAyIRX1RSCCgEFAKXD4F3s6ZcwrNDWYa+vEXTLyXPWzx+SbcuVx1vU87b3D7f1EvOmHjkneY/X5P6phBQCCgELicCl6J1vpz1fRjKumoZEFHDixZEp7Gdw+WRH4aBUW24/AjEX3CaZyi64/KDq0pUCCgEFAIKAYWAQuAdIJA4sJXEqJ5nH11t6apiQIQANdEpsbOrG6++ugEBRoSJRsMcc6FIFRPy0Zz88bHVMTKQ0WTheIu5x6i2MR/N7qteKQQUAgoBhYBCQCHwIUPgvCRUaJMlSxaioqKUNMrb2pt+yPrxpzfnqmNA5NCtnp5efPVr38SkmhUoqxiDcJixTpRY/E+fRR/iJ4XpNBgM8PkG8caLj6B4fA0mT51B7ZcwnPLv/CLwIe6GappCQCGgEFAIKAQUAh8ZBOK0SV9fL7a/9iQef+wXqKws+8j07lI6clUxIElADAwhKem2uz+JaTULEeShYIoBSaLz0fpMar36+3rQ13EK86+9EUtW3X5VSRk+WiOqeqMQUAgoBBQCCoErHYEYQ4rTIqe9BWFfH89vSroEXOn9uvT2X5UMSBIek9kCqz2N4TMZC1/TgChpeBKbj8qnhOg0msyw+P2avsPA71ZbWoIBURqQj8o4q34oBBQCCgGFgELgSkFAgn0LA2Kx2sh56BNWGVdK6y9PO69qBkSLB89Yi+IX8MGZ4igi+PJM5dFLEQ2IXh8fY/munZUwNOajP6OuKgQUAgoBhYBCQCGgEHjvEOBZRxR8R0iPyNlDHxwN+t718O1KvqoZEA0cTekhkZFStB/8Lk7LcmCWhMqSqfGeJNYhkQ/kBGEt1v17VtF70vorplAZ2/jo8q82tonx5mnTEnhCG3rBPianVmtDfsX07aINla7qeeAd+6RN44tmTOQThNh3bR18i7xX+y29QU7BTmAqy8MVCog2N0aMueYWNaI/2rsx4prW55Edl/k2It8H+VParZOx4n8y/993v05tXRnx/hGzVNhGw3Y0zIbG5TJjPFRustLLXH6y2A/bp2zteq6N2npP2WPqmHzY2qra89FFQHv/uAho9Im2eF59M1ExICPnNydElCeIhbw9CJtdMFvtMOm4g132RMYm1If+vgGEdE6YHRlIMwtxc9krUgWmIpB8x+XTb8CAVw+3T0dHdTqE2SNw2GOwmrkpJfOlPnulfOccigzqEfDrELZGYLcAJro9XdAn5uMZcAj2GxEQZswa5Ry8Ujr5/rczRmZuoMPIgAaMpueMwplBzNiMK+qVlTHnchbqNSHALzGOucMqBFm8HyP7InNm2LxhBs1WeRT4L8g7Sp7345KODQz59PD26BAgR21OiyI9k2P1fr3TxCjsNiAYoHTTFoZN3r/ETivzJZneFi+WI/vBO3omWfhbfSbK5cewuZsc5+TnWxVx5d7TYbCHc8NNwo9zPz2bJrqJuX/l9km1XCFwZSKgGJBh4yYMACMmdbeg4cUH0T350xg7rRYVNvEfkOX63STRpIg8jhs6txRDzANf2zpsfvo5nE67G2OvWYOlEwGricQjN8p3W9u7aelH/lmhRAK0uTzqwO7tNjy5z4SS3BBM1T24cVEIU8aQKA/FN/9RsRCiTG5wkEYdp+R9yTJqhlFLvTwXtfpi6NrnxLF6IzqmnsPySUC+i0QnI04PtYdtFAlxgIToqRcyUe/wImeqB4vGikYuRRPCH+93Fy4PEJe3FB0p9JDXjO1Pp2PbyxFM+pQHC28JIJvEiyllvC9vrZe5tMSYh0gcn3kxE8diAWBqP5ZX62DjTsDDyLXEbNqgy7iLtFgb/2Qf+XmBlixxb0ibqJXywfwR4tlk0qHtqB0bfuzAmYAPFdf6cMM9AaSzf+/HXJb3qmOPEycPmdA3rwsLqmLId5ApkojvTGyiljTmgvheLCU1N1p+Nlzya/8u9sDbXU+MkzTggjFMPJtcH5Kfb1fkh/H+EAMleKU2UDoVMeHIm+lY/xs9spd7sOJ+HwocFDqJJmRY5tQH1XeFgELgvUBAMSCpqMZoEmXqgD94GMdeegYN/hXILpkGfTHXrdR87+i7bB8UP3MnN+roiyBSR17SxcKIeE+h+Y03sKFsKczVtAeU67IIyiMqvXcICL7ChOQGUVJkwthNVmxt1iGvLIYQB2eYOd7IVnB89EZqS6gxiEX1iIgZTup4iSaBwy3EGA08L7w/srzL/FuUdfoOO04cMaCuL4Rr8gAbtRqaCUrKBiubrdFnhL/RhjcPRpG3PIKyrEQGYiNSQZF0R6UPf/rkv8y9+4CKS4xvNKxHa50FB88FkddPXNkcGebU4f+AWnhJ1Wpj7jcidDo+5vrqCObmU+MbMGHv82k43sx7jigMHPNYWAe/N4zsyT5MXRFAqZ3asW4LGven4fVD1AIlGHQDtbYGcmBmYwR5M7yYVB1CvoXPX1KL3oNMrFg0IH6vCfv3WnAKQVhnUbDDuZyY3e9BpSlF8v0ztdlwvE6PXZ1BXJ+jRxrxOLLBgaO7TfBlc91gG0XLnl3ix7wbQsig0IlWuOcT7xs5Js1HLdi71ww3By4W1GPQ4EdmBZmpJRGk2WLa2nLJfRJcOE4mluNtt2L76za0dLFMXpdksMZgK/Jg5iw/JlfEmSVtn4rfvnL+EhAj12dZu2Kjrb/EsqfFjF1dOlS0AasFa8l75fRQtVQh8JFBQDEgqUNJyjHQdQS9TZtwtBOo23YIM+dMQ09pCVyyQr3lKhXfWIaK46LG/ylVMcIQ7kLQ70b7YDFcTiNs3DyiOjOMmbWYft9XUWSpQn4RzYBI+A1f9EeWGdegxOtgY+L/s6Lk9fP535KIHmrkVfglPijccbnjl/kwOWJA3wkLjtTHMKEyCmsaaQGRhhEayZqaxARHHzSgs8WEjnM62It8KMyl9IwEhDY1+EdHAq+z3YyOXhKoBX4U876Fb1nyvlZeYm7I9+HMy4V1JuvX8qU8l7w+7JPzQKSmnfvsON0eQfZCD6aXc4MllTxcq8b5YozC32bC2S02tFcMYPHkIMbl6jSzkajHiDPNZgxQJJ5RFEBhZoKhGlbZiLbznsY8J/JctF8EQsPiUvMz31BZKf0fujaiHKl+6F5KfrmeTFI/bw2lofxyPXkj2c6U33pTBJOv88I8PYSxM8JwMr/wscn+DBU44ktq+XJrqI6UfKl5hu4nyx6lH6n5h4oZJd/QPamXhFmg24Czm+04m+fB4hl+TOK646c5SoQU20CDFfX7OfakhnMXBDAhi4ypgcQoidaeZhKsdTbsobbwNK8X2XSwUNLfd8qC5s0mnEAAc/6WjMqkIPJT0B3ZzqG+JRqWen/oXqLf8jv1vhTL/4cl7f6I65FwDM7sAFZ90o1upw9lE8Mg/zRMiDSsXJY4VHdq6Un8k9dG1JO8PPRJDClXovbRjjMDEWTO92BqqZhfEV8KoAIeMw68YEI3e9EHrg21wNhVIThZLqGMd47f5R12E9cTr6TjmRfN6Od4FM4LYdxkHbIjzMD7WvuTzww14C2+cA3wtVnQfiwNLU0mbNzHdSuDS6AwoDyXNdxgxobtevS79QgPcuy5FpopuBgmfEjpfyp+o2KXaEpqPrmUzJt6PXlN7mvXU+qRa1oaORbJ66l5yXAgYEDTaa5dgSjXZz/y2UcxQRUBDO9yP46ibMog7r43hozqILKEKeM9eVRLo9ST2r7R8gzdT3l26FqiWPWhEFAIXIiAYkBSMNEZwuitO4Ez657CsXQHImeexbGWGmQPFmKm1QABS9b80ZKYbmlS78RNsgLcSCgd5LYX6NqNtqZjOBD4POZMtSLdEaak3QZL4VLM/diS+BPa6siFMFkBVzBxhBcJazJpUZySKzfr4+24BHboWtx8RiuK1yS/Sm+BADce8ZMYdIvWIoTcfDINDmJKABmZeWiwNRh5TcbC2G/GsZdd+P7vdVj5jz7cTommgw+Q5tE2OP05CxrWp+PfHwau+wc/7uZ9O+9rDAALiI9NvE0yOprZSvyntvmONmTnxzmxQSfyX/BB4iQ0YMTBPWyPPYxJU8hJcR5pmrXUzKxEGKWuNiP2rY1h0rfDcOVFNYmqnlqdcIsdWx9Ox5N9Xnz6yzRRoJ2RYDI0N1mWbLCp812Kl7YPYZXoq3Zd7gkBIJ3ndf6vpYvmT5bDXKn1aGUnnk2tO7UcLX8ij3wM3UtcEyylGfIiC/4j8yc1RUOYJ58j1WexB1CzJoBZ8iwLkWeljLdKyfq0OhMZh7UpUU4SE8kiWMUnUxyrYfnlVqIPqWXKc5JG5o1fjf/VkXnu7aS246UYxn0ljKJxEURCephsQdR+zI8cqgls+9Ohm0zG5MZuXMv5My5DBy+f2f+7LGx4DTh3cx/uud+LqWTUbWTi23a4cKA7E+6mEJlx+sXQ1Ii8iNZ+wSfZ1mQ7hto3Sr9Hw176KP+SSZuDCdCT5WtjqQ0m8RJmn2rJ3HIvln/OO/TeiaYymZLPpZY71K6hTPG2DxsX3tPGJplnxKdoH4P9JuzbTfPOggCmzgxxnoiWNIYpy/pRXO6D7kgmuvP0aDjHvCY9evmKytohe4s0UWNo6Zt2iuZbJ140Ii8/iv6OQcxePYDrV/qR56cmXdYmJlmjRm23dEzw4D/5kBTq0+PMG04886ATu21kFj/fhZU1Qcwo1yPKNdC/xwXDM0788acGrDvSh+9/jcxkgWiDz4+h1JVMo75/yZuJTxn7VPzkcrKM0Z5PzhWt+dL2ZH2JNowsK1melo/A6SPEvcuKbb924Q/1Iaz+tg+rybSlU1VJhR3XMBaoD6FqYR8mzGf5LPeCdY2YSv3yL5mk/Ldqy8h5K88NeyZZkPpUCCgEhiGgGJAhOCIkqI6hoSOCjsH78KWPt2Hnnn14c9dJ5GRUYdqCIp4nwWUpuSgOPccvXG2iIvpKLlv8Lf4esqUYfQdw6M0nsf7NGLJuDCAYs1MaI/fldpJJiC93wxY9rmrDq4qXqW0IUja9h7VyJBMvnn9WypRLwsCcvyrVqTQcAUGno8OExo0GpM8cxMS8GNJJhIW4W5Eu0IYzjnf8uSiHONJFM5V+kgqllEjSt8JCB16REtJ6j0NCYp/lhXqo9ZgbxNhqSj9F+ib3Zcj4mIyNDFZyZIbGmF+SRG3yXrzWxPPamMq4Jq8O/5SoRn7W3bklHU3pZBpmU7tDk6pRN20+2rfLibOHjei+awA3jYloZjMMBggdfWPCrSZqQsIYNyOEkrHxCjXCL6VKbdNN+R2fc4n2sa3afelTIo8QF6nE27D8xEWIL8ms5WeVSdwln5SVzJ9SpfY1eV3DRZ6X/IlPDWcpK+UhLeK2/E5cH5ZfLgtgifpYzDC8Ja88J8RTapm8etEkcyY187D2ylOJtg61WbJL4VKX3Ev8Th33kWUm8zHrBQS/XJMk2g/3AUq/d1jQttqNVeNDqEwTjVl8pdJ83+g0fY6dN5uDmFgI5FDzpfPSTI8mRYdOGeBZ5MGCBXxPOOdtQgSzUXlj6DN1jwf7NgZQZaMZFiexjKV04e3miMwHyavhKs9cCvYpwCfnhVQm+Ah9OWze8VoqocsqtJTMkxyXC8aEubR3NZFf+0iOxUXGXt6/4DkT2je5cNrqR+UMH6aTcacCif3jw0LpEjMxw62YFEWgQ48t7Qb0U9MeKWYN0nfpAE3HggedOMN501hDv5WTVEOUBVDpjKCInZR1SVtvmFXrt3yw6KHE66lR5SVqW5BCiaPP5GDX62YMrhnAXcsGMI/vfF56vDN6auQt091YQiZF50/Ds8czsOlQF1alhZHLOZKsb1g9iQpHwy7ZlqF3bUTe+OTgRbZVupEcP9lCtd9yKQXn1HVTsksamjPse7Jd0WB8/Q0Msm+1nI9TaHqXXJ/5zJC5rDzD8gXykWnku3VB/6TNMm+TbWcBQ/NWCktclzYl2zWyDvVbIaAQiCOgGBBZ8biCxMIBDNS9jpOnY/BMvQFVS87B74tiy8O7cSq/Aj3z85GrN9Gcig8MLfjcvI0WmjU04OirD2LTwQ4MhGwwIQ951VWoubME/Rtfxis/XIejMCPL93XUP1KAefffiuraCoTX/RgHjxxHaMIDGD9jGeaNpS21SGDMPpw7sQ2H1j6Ng61e9JEoNLrGIn/SCty2chby83twdMtabPvVDvQV2JA+6wGMdfhgPP497GwvQ0+4EnNXrEDNoslwcaUU9b50U6XhCOiod+87Z0QTyaB0VwjFjenYs86MdQdYI+kfAABAAElEQVSMKCpk9JrxfVhIKeZUOmb3dJix8eck7hvNaOnn1tVqxgsPmrCuK4jZd5PZmB7BqYfScbaeBB4ligGPCWv/y4KN3gDmrQnBlWbEoaesiKTTJGDyAKaNDaKwNQOvHTSgcUAPV64PmeVu3HlDFFmMrhSkWYQWoJkalTdfcuBQSwS509y4fnEEWbQHDHOzTm5wskkaGeaqr1ePrT+IouCfg5haE0YaqR/RvAwlftdpFJEBh7aCZlZhLPi7IIrIeJkpOj5z2IoNP3Oig74hZ9p06Oxy4ZFmOzJDftR+ZhBTp9C+nxoShAw0JUnHltcs6KMDp57mXMaoD0vvZZ7JDC5WZ8dzj9nRy7qCIBFT4MXSjwcQOuDEvt/b0USproUyybKVA1gwmWZvrWlY+7SdJoqUFucMIr/Si9tXROg0bMbODWnYsMECe0UYOXO6McVohbXZiefrOHb0U7Bm+jCplrjQnMV0yoE3tlmw/qSBGEZgKnBjxZIAqvleRZk3TOnojnVpaOC7Xjrbjdlpdmx+IQ1HWqlNpMbIbvPh+s/zPWK+Q7/iWLqiyM4KwevRo6XbRO1YFLpcN5YuohakOq4xGsI25Ys2HpYYvLQ1r3s8AzvPkNEjcWkmTibjIK77tA9jq1ifh/rRDis2vmLHnuMmWF1B0qiDWPlAELo6B469akNzRhQZM/qwYA6J2nw9/N1G1D/pwp4TZrRxcEXib+YYmDiXjRkBTFzai3kToUUzSxJpYjpoorS9sV6HQ2+EMe+f2P9iEp1sc0hby8iIcA30cmzPcKWwsR3FdmimQeL3EuV86HUDLeEo5vBMnTRS9bKmBImpIYMmV7VhfJwmO9nU9umFiGSboiFq4p53YtebVrSLzxRNXfShQdTe5Mc18ylcOWXD2idoqkSTH501BJvVh5WfDsBw1oYDjzvQmknzr4wwenoM6PEaGMkqAmuhGzddH0B5CU3J+M6c2ZiBN7eQGVo6iHmL6VNR78DadTbUk5DOyvVDn+vBrZxHZUVRsOlc5tkGmsQe2+jAzldsaCI1T0tY6LI5F2b7sXIRWXB5l8w6dNE3asPP+L5TmzMouyQ9yMdNY+CB2wIocBJv6WdiH9CeoZ2jd9CAbQ/yPf1OENVcDxzy/iXmhWizQ8TASx+OKS4zAv02bKFmqaeNhHE+K2WdBpbhZl9f/xEFG7dGMbs2in37WAAFAQ5HBJY2K5p22/H4VjP8HG/XGA/KqqnpoUrOImagHJeBVgu2P5OG/so+TJ8VxCSGtRs46MC6tTZs6/Thzo8PYOnUEPJoQif8jhDlQkDrWH5pWQjlRayP2pf6k0YsKSHjcsaOF/5opbY+isy53Zjs0sN8MgOvHtHDIxthmg/zFvKd4JhKpD1hVgxickZt2w7O/b07TehlZEHZgezWQaxYE+Y8oLnXkzZEsuhz5yFDS3O/mnkxtD7lQt1Z+hdVDmLGon7MqqRGjpO0+XUH9r3qQB3HQtprIMPEM4SpNaJQb2Yfli4Mwdqbhlf/y4nOQRMamrl2Ubv79L9Y8YIniCULud7QgmH7ZjPM1IbEMjyYNWcQi2vo78Q2C0Nq5Dzw8H09+NsM1Hfr0cRrFqq0XDkc8zv5Xk3gfsCx6T/Fte33aeiU9YTvQkamF9fe54fuZBr2/dZBWiFC/50AJt3BuU4hVKaPGCXmSWIqqA+FgEIggYBiQAiEjgtNBF501fcAGWNROHcirNyUSrN3YyoeRnvXFJzuXA5HgR7pNNOKcEXRdA40g/K2HqFt9Os4cLAXlsyxGJc9gDM7niVhMxXh6jtRZMhD5cwS9NUxHGreWJQ4spCZRvMrLnwx+wA6123F0fAamEpjqK0k0Wk2wtvRiKZDG3GIdrmmwiKMy+pFe9Mu7FqnQ0mOCzU1NjicZtq4tmHPSwfR1JmHxZUlyAmMAck7HFm/EfvzSpBBEf3UbBK8QhBwD1DrYPK9FzCIBjdssRbxkuzT9dlwcDsJBErMCs0k1p6z4cw42o+TWJ44PkoTLZpakVDwbdfR/yMG17gQphdwl2IYR1ca7ak5nk6aLHie16OTDE3hpDCmFUZYMpkb3nfwXybt7fc/b0HjGRI11LiU+7nxpUdRxc36zF4bXjoKVI2lI+gUbnZJx1RKRBu22bGJ86dUN4glc9kWoRySSRtU1nvGho4GRrSaMYibS8LIp2E56ewhJkXLzj6EfQw9fCoNTcEwwlOCmMA+ccqRQCNRxY3dXgh0rzWg20YND5mwqmLRxMU0gtZCAjVAR+RjB0kwHybBlR3GWPYpRCbupZdtKFxCwqaCmy4JrZyKCAaPWHFqtxX76YhrKaDPE4lJN8100kmcvvYmI4+RGDB00waeRLWXBKaui1Gm3rTDMZ+M0RIfiSracdOG25mhx+E/2jDgdmGQzFdmiMRQDu3hmy04+oYd6wLEJsuPicTFxTFxHibGL1rQWuXDrBlBDjMZEA5VrIv4bLFiLUOy3kjt1AwSkhkFZHTITB4hM3WWo5U+wQgHJcb1zLeboBXOcmP8GBLXpK6OvmxFM1mqyrEhTCLjJLbjoyUjifYB9uUg/WsO7uJKUUVTJtraezoNZCbZPz4LSxQzGCAgQuI8jXPIwXE5u92Bk9KGiQE46I9xYmu8DbB4MKNaDyLCOWrHrt9Y0DOHZkbVYZiI6dnnWY80hIykaw7LJEUs65M0T2NS+dvd4MDZDs67WYOYwDGW+SVRr4T4FCpZR+n9YF+cGZ9LZs9u5jwTw3gL53B6CFnMZqfz+sndZCJ1JFRnc5zpWGGlQEZPICrJWMsaQ6oMgT4TTtLXYPdemnyRsRtbzNaQOH/qWRuZ7wi1A37kkhnL4vtxjoz9sTcFeyOclSY4us04zH4fYFGV1wyggnPZOWDmOmfBwCQ/iU0yZ1yvRdp9jozuC1t0KCsOo0Law3mXXUQGiRq8A8/a0Z8TxIJami1xbTXTrCnGdh2nNmcLfVZO90Yxhsyyhf1+ksyvOGhPnkafLi7MZ4/ZUbefzGNfBAVjgHJeO3OA/hsHrCgio+MSApjQaPiynRL1arDdgs7jnO/UfKwmIZ9DzUF4MIGvvKM9JkTOUUiQH4KF89lJxgMUGHj5L0KqWotI10lm7Sj7nhXAcp0J5oARPVn0O5pI5otzNcL5beJnTq4eex+3YOfxMGr0ZPxnsCW8p6M5nZ/zrm67hbjrMYHj4eOcb95pw6lO5llGv5Nyto3rm2i+huYHm8LC6bxNJp6haVkYjBpnSsKd45pVqEP9Ris2Dbjg5pqQG+Q843ucQ2bn0It2bDfT3yzXi6oKwEHmo/cs3z9iuP8457yLjBvXiCDf8W1kqIunDqKQ72gWmY+WfVY66tOnLmpmSHqamlE7t/4kHfUP831jdLaZXJ8lmtmutXYc2kLM7qLDPhkFH/Oc3mRGA3tQWaRHLRlxCWGfxvV34FUdWv1RlNNPaxbrCfHFdxAzC8csj5P4xHN8rygUScsMkOnkWsSxMdIPsI24nzzEebaDaxLn6MRS+sN0kIlicAZ9KdcbCgIqaV6o5zzJ4pwcOGjDib0UaBj0sBZTeEDhST8ZrXTiv45+VAOTQ6ioDjDAgEYpCMIqKQQUAiMQUAyIEJ9RN6IDh3CUC2rmrHGYNq0QlkAGSiZMxMR5FAjt2onNU25B/rISpOcLtSYo8k+wG42bf4vXH38YnjWP4bO31KCksBMnpo3FtmdOo72BZa2ugNtwAs372lGw9KtYU5uFSm4qUW4c/mUr0LxnE6VZBkqPZKEiERbu5IaxHtvXNyK6/H/h5gVjUFHcjTN7nsYbD/4OP/v3EPr/4h7cduP1uO6LwMC5GHp2/gz9E76Picu+g7npL6LQ+E281tiK/fVcSOeQoOLiHJE2y0Z4tack7c59NkYtxYCX0jLqGrKpt/oDz2X5q9uDWOaxYd3xLJzhRuehBM1H2wC7K4BFt/bB0JaDnj1hWOf34I57IwwqQOEoTba4D2ECpZaRAxZ4jgRRcG037riJGxfvh0mkGSh5rSoKI0Z7ef82EiqFQRjn9eDuJXTo9dqxg34le36djodfDiAvN4wJZWyf0ALWMIqn+DGDBHrhOJrHcAMUietQ4ncdNRKnKGk+xsg7Y+/uRy4JWotI6FLGW54xcgJ4KHXd95gNsWl9dKT205Ga0mzWE6VJX+F4L5bdQSJ1bTY84zyouXEAN7N9BlKxUmXwrBUNbzrwmx+ZUPlltn3VICpM3LjXO9H6MiWtlPZ103SrbLwHN1cP4MTzOXDsTsd2uwlbfgrU/mU/lt1Eae4pF7qOpNPJNg0Prx/ENcsHcSs1D9G9HIW9JGhIKLbqfMimJH7K0gFkFYThb6G0m5GEjt3Yj6lzu3BnLQmSM05sXOfED55w4g/M+/V73Zg3F0h3ZmDd3nRE6NciRBWRpIaTEttmE/pbopg8PYiycjKN1DotHufFmPIMWLZmwV9iwpsPxzCTEv3qB9wwHDXBRSJ4CSW0Wa0RvLAxkxosvqXEi7wdZ8yIpOGtg/u4HQfZ1v94UofZD3Tj/jVBVJBQ6qbUv3AgE7/5bxv8/gjGU+JvZSCDBbcNopTalS3UOJ0MmrH7CR0WLA9h4gMUduw3IWcsOQQSzkfpW/QvvzZSKOHBVz5NpqSWzNUZK44E8mHbBuwgcVlQynEm0ZOcI9pBlDwTo54S/26dH+Ov98NFwo58jzamsiZIxKtgvRW99QSLGp/CiSSSRWpNBiTG+KSWfD+mzfEhROZnw+M5lGyTyP7eACbniDM6mZCsMLJsfAcIiK+FPlCUWD9Ds0bb0j7cfMMgql0mtGx34tSzVvjpJNxD5rekjJoe+pJMKMqEfU8GAsVGbCVRPXdBGJM/40GszoCK6wawbC5friMcP5oWnmZ9BjZRCwbBulyVQUynZjlIJ/kA7X2Mk6kJm87xLHbhKTqC7+C89VNNwSopYDCh6/kMPP2iCbvGuPHFB/qxdDL7vSMTXes5XgNhHO4KQNeehs3P0QcqSif2P+vGggl8P047scPPvtNkqpv+YgG+zzrhQOSlYDKQMW8hMXqIJk5j7ulHHuedhQR8MPH+CRMYojApcNSIaGUAMQovrMIQEPw+ErnhIOcp38PTB8lgvsoybhuAiXtR+yae1ZLjw8QZZJJJPEes1PIwTPjtXA/Se7PwzE7ORWpbpR2i3RFBgIdCiEEHTSfJNLuyOef2GKkRoWkYNY5zJ1CDyXmfbHiiedIFLYXY5pDWaNGIkUGhRm08NX1ZhSE8485A41YHjiymqdYN3bhrJgUDZ9LxRqET399IkzFdAN/lemji2nmE7/Ujjxkw82+7cNfCAMpodtzIPN1NBnQZw/SN8WI2zcr2+/LQS1+0k8cp96PKdxrXgYXjzDgn/eTBKd2H7Hj9UfqtbAtjzZ+fw6q7ybgyWlc3NV87+jLQcNSP6koyGHx3srN9WHYXmeambJz2eDF5+QA+cSv3U4IvwgcuU6iaYMWr23IR7eJey7nt4z0+Ct8JGzb+2IUnD0Qx64tduGNxiBpqPToaKSxozcSzP4pgTCkZr0XcB6idXV3pRsPaXLj2OhGhlmjLg1bU/E0/Fn/BjcwDmTi1n5rLFgp6OghriYxyEvE4zuqvQkAhEEdA256vXjC4GIttrrsfgcOvotlfhEqDCzleOi9GeS7E2AoUTF6Aiu0ncHbvBrTVrKFpThFVs0QsMoBo93q0tDTjuO5mLJtdDavdjJA/l9LvT2hSsIjZQRXuaewP0r+Ej8RIUcbEd4OfUVII2unnNF2Jygopokh+j53bhI7WOpoHVGFORQ4JAaruAznIzanFousPY+9/rsPhswswvT8bBdx0dRE38hb+IxYuXoV5NOswRDNhtFaCrqRa9CNtbBMb5dU7ziN6LoPBjTtKost9itL3GSSYP9WHeRU0+6Bkzn2Ejos08wBtoF0k/GnhQgaOvhE0zWmlFNNHyVYVVfIS7lPsnAXeGKWPYUowm8/RjGJqGLPHcCzIlcjQiiBZ5+X9djI8fXTqpSnHrbf0Yn4ViShK1cI0/7KSKCkjSRvsp1kOy9KkvCLVzPFjwcdp5kUG0kAb+3SaxggBLESNJCEwwx00J3GHMFgawGqWmU3th5YnniX+lwQKBs3wMEJXnZkmE1UkcCu5EbMcab+2S9LWxN9BDQd/pFO6nk0JtTi3aNozMshnGYJ2/2smFJAwWzSLjFEaiaRGmm2RodnNqD7354SpiZAChQCmMRGlgu1kqrOr+nHP7X6UUrJuC9Ekg/dDZJxzbujHLTfQHK1MDzud/1tJ/AQp1bTTtIGKO81EKDrAA93a2G59lMxVN266NoDpbLcWoWdsAGknSFmQfJN8MkYSetMfoYM9e5WeR+KZBLKkMImrpgZGbOpjOelhlLMCiQ4WpfTTR+l4J9upL+3Hlz7lQznNkwSPhau4PFAi7Mo0opnEUzfLMc8lg5hHqTyzaLhppZ//I4RNPbUyu580oHwGmReapmRli18RpbA0NapiRKZZWxhFzU3JNDEbQywk1ISXJkU9rRzkWX34zP00nZnA4BXEY9H17CsPPWx4OhM7f03sKzlXv0gCi1oVOwnvIOegkwINYUztZBZc7JcWQIFDp3k0U7sWZFCBRp8PRRMZ9nVM3Il5iEFhL2SO9vVRO0UFMMhMuHJYRmJn4HIFMw/QmP5AL8wlUXT/xIkGlwWbHqRPARmbvAUDmlPvmlk6TTrdzHdq7y/IuH3+HObQybmcIuuuVitef96OvRzdm8nglGTS3IgTL0qn4UGatXQR+1jxAL50P/EoE982HRav5vjIAYIOalPIYMt42jieJmqOhDGXexWrPJhI7WA3tTXSb1nKY2GOJ8e0n+NWsZCO9cyXwbo6qd3Z/jCj003w4M5lZHqnMi/fszOMmNTGOVeWSy0D37+9TzjQQbMbMSuqKSOzFzVhB7VyLz9rgHOFl5osSvm5Ach7r70z/Ih2W9HWy4hgJQO4pZoaOjKpId6Xd0tL/Ozvp7DIDVTQzMteTpM4Ers2zlsfNVhhSoeiPVZ00Hesq8SNm6m68HCdaW9kXTNpcpkjEny2V+okNlpobM5nO7U9GWy31CP/Bumf1nnABC8lIuP4jJ17h4/voTudM3UgiNJM8ftgRuGeR0kDNF3rY72sJK4ZY9YYzQ/D8v5RuFC0pgerl3uxkJojm2BAZsoxxorsp9gHvn8xakZObiMDsk+Hyi9045opURQ7LDhDbcFL37fiOHV4N32OWiWXASGaPfa2AydNjMa2ehAfv5lmeNRSBOlkr6dmzUvt5q7vpONwBwVCPHNnKZn4HL6wBi5sUTJ8Ub5PFImgnBHZMqhtopQPAa6/TTSPzWCEurxyCnvEMY9J5nqMcy3MdeEcmY8gzWrzyqkxI2gx1le/ldqaAxTWzffiukVR5BcwD/tis1DTyUAN+w5SIBKU6HCMfidva5R7hra2UetSOYDP/a0PleMplOq1MGIZx4HCSQnIkEbtraTR1on4HfVXIXB1I3B1MyCy+Rs8DD3YgJ0vPoaGnTnYum8jdhXZGZmE0jbbANqOHyYRxY2gYSuOnV2IytIShs0l8+BnhJOW43BzgWzNKkF+BX0/tI2JqnN7NlXm4ldCKTdV0uIsru1W8pHc+bl7xRemxF/ZQUgJxNoaMdjRhJOGcVhgocyaa2iMC57RmY30cWXIcb2IPl8QtDrRkpwnYkzPh4MiMqe9AwGq7fU0DJdtJF5yPJ/6m0BAQBGoaXLQIxLxMzTboElNEQnuAhd9ChiKuZU2783dzDSOBDMJGNnGxIcgQtOOc+0kHOZTGkazDj2JciGGOI2oheD3VhK+DSQGpwvxToKIgyD3ZTBkI4+wvr5uElG0DS4gg5LFjZg8BmI0YTGQsLKxYX7Wo00XaS7LFVF1OjUibBobEWcsklNI5kaYROChF2h+5Q+gmBGaMpmRUy4e/UfKSCQD29rF8Jv7H7MgbUUvcsppqkJJOXnjeBJmh8RgmDbY9dxorykhs0OiTquLHdT1W9BNM5Pdx0lQhnMwSNv0tZTc6gsYSedb3fgnM6MqUfKbJvNY+kTiyksCQMzR8ktoN08JoviuRM/SKI1mFx3cpMUcRCIx5ZIgDdF2u5vM11ljCBUzaTbDftPMm2YzJKCb6QBN08c8keAWk+hKo8Sb7Y7jRoKP+ZKH6OloPuUnkSES39kiOaZfgkjMIyRAutp1NHEKo5YMSCFB0jQ7OgOl5IxGxHZmMeRwPs0rshk6WQ6No6JAmydmSmmDJO5a2assEsgO9kMvZSagS34I8wH67DSdNaOeTMqslW6MKyCxJu8w/4vSVCRAvw/K9DXchQ7U3lG2wUuiuYecblZFvA2ZbLePGQykqg39VuzssmALc4+pGcR4akSyhO/iBAnSP6xptxHt+kGMK/aDFmRxxo13ZczdvQbs/aEdA7UD9EsIwknzm3ByAsWLkGUHPZ0096EkGmQsMwo5eqJFEYylFpoY2fJCqCbDWFDjpe8H8edBexs2W/HaWgfnNJlemqzOySZRyXa+Sq2Ec2MWOvcCG2guFTAGMfPeXvzTF4PIJTEsDIH2TmlzxKA5vmcVS79DyCT2YcFe3hm+U3oSom5qDupIbK6eRtMZYi9Mpsx9S4YwmDTLESaX/ZbzS6LUAvho7tNfFqOWi/f5/po7ab51MA1P8UUsmhZAxTjiIMEmyNQWrezBF65hWSTwvS1p+CPn5sGTTrjabDj9Et9HdxgVt3pw469CGENToyxONi7/cVy0NRv0KaGJUx3NLu/gOR088JPuNinvH9vKudLSqEMD7eRy7qbmzcl1hfNtrIwfTaR6eOppzx4Sucd0qP4M3+EMmhhxHu9jv3LoyzKZL0IW69KWEmIT5VzsP0dmgoKOMSTyNb8utsjLZ9qJVYwS+kkU7efRfPMo8zLgFgdIsA9rRDeLOJ/YF032xTkh/nDnTvOWncwKzZBsHKsY50+IPkweH9+L8Vy3iKmLjA2VQIhxzZJ1y0pce8gsiz9TC/uz5aiZfh458Ir/iocaCkZVm/hTRt1iGOtCMpEu9qWLjNE5ji8qaBJWynN1imSd5TvCPlvJKDTSJHYvg2p00ARyCTU+ZXwfDPLC8Vkfw0b3NhAN+tHlU8DArZb7MceTa1cH19fsUoZAJqMoSaY6/9cEThFqfzuJuZn308kgmHgoYbjdijOdZrRPoy/HEppbMhR5OueSmDEKk+kXPy0+HmAh1F1JSVzv+b4m1rb0YraBa1s256WHgQV6u7hWsRdjaLqbJguTvOwqKQQUAqMicFUzIFzS6FTeQ6LgDA7un4bSm2ZhWm4W9H56AAsdFTPRFGYCmYx92LGzBYePnMaC8WUwlDpp3sIM1OuKE6isVCJ9FWKSshkSO7J4sWyxy5F8TPJXJOY0NiZhQ6kVJdLaHW1N45/4/yzTQj8QZg76KB2UnUxzRY5HWbLYuWhOpNmPiRur5JHHhFAIsf6QRoSJVkXTtCQWS61gZlUpjoDALUMiBGlLIyWGrVGU1pCwJUEqUViilKAGKEXr9FHqS9vrNDqEyyYmRNogJYSDZxgx6gYSsBJhSjY+KY9/haEZFCkyCdx8F4kDEtWaRJYZxAfBx42sk/X1dUVQQsIpk7tmhDub5DGSiYhSojbAckTLYSDBpxUsH/wXFsI2kRLTiQ/SrI4mZO6TdhyneZCTvg4TyRQJZadpLJIPJD6DLWRSyDycMtCBmqZc6SR2Q2R2hspjvhCjIA32Sl00w6EmKIPmY9okZd91vSTs2f/ufBJkkyjFJi52dsBJ5mJytZ9+MyTMWJ5s3KTsoKMmxUtt0Clu35NLhXSKMwmDxLaLWqdzrKOW0ss0OsOGpP88e8RNJq2HzOC4ApoAkXjm/9QYkag4QQ0HtQXllMzbhHAUikC6yvcjMkhihD/zSIjoSFAGSEj3n6bmhaZr2dRkiO08KWAqLM3oYV5QMuqg74q8YiyUhzaY4eMzLWxnLc05BL8gcRAMtWr4SJQE7cApAzUWNA8Skw/6kAhTM5SYV8OdBNXgaTJqrcRhLJlU5rWKmkUKIkEva0RvG23FWU46O0BlljymtcFNwqWPhNGkCUJQxtsg8yPKMmMknDw9LJvMUelk8c9ghULYUOARpvlm20kyGtWMkkTtRRrbJfNRFqNwjxl9x23Y38q5UUEGkQxliB1LjrnWbP6IsoxuSuI72a6ybAZjIMErFkbSODmbSNa1CAlMSybL4OGdempewmSAgiQ+z52zYR9NWBrbPJhMKXF4gAQiyxlHZrGQODGYOc+bCGDKJB8qOBZGlqPNT0Ido0bQwznSwQhPMwR79jsshCy/St+FeRfsvS2CEhkNjqdZQON17R/fmTDfJSs1iBnsNYcfg2T+ZPxNNHEsGU8mluukn0xFH5nvANuVT4ztnLthvq8SGcxJplOCQZncZpw+wHx80dOoSS6roDkbzX2ojkQV217O8czhvNYEDhpwfOfpt+Oj71VDE7+TEK0q4w3BUz7YRC1pOLJcRr/q57o/nRPPyu/i35RLgM/QNKzthIM+QyTAqVEYTz8eedf6qBHrJnYTKKl3sZ1U8tC9RuqkGeVpCkIayCcsJTNOZlHbV1ijhBQfaOG0YAAKFzViFs5jEVDwQ/NVE18vXiYK55N0RcZXRwFAB7Fu6iTwE/w8v4RrBLH2cN53nKBfxmAIFVwT0kVjyyyS9Cw7zHewj98zqb3Q9XCsPDr002RyamKNMFFSkDeVplLEsJCLnYm4G9yMJEhNbCep+vHU5GWQWJdx1xh+tkVCiQc6aJrF/o8nk5XF+3p5D4itjlpadz/Xbc6tHGoyRGsi4x6Ud49z2OchU8Z1JYfho5NJ9toI8fRw3Wln78vJRGURtwjb30cNak8n4aEGI7ucpnPkxnQyv4iVzJGeNjJLnGw18r5KkVzjQIbW06PXhBkrWZbgL0EOPKyj5QRNr/gGlFBzni2SIMWAJIdBfSoELkDgKmVAZNnlAkp7VH9XA86dbEBH1T00E7kes6aUkSAUBoSLhxwi6N2DlsNr0Xn0cex+diNa6SNSWlgNG43L9UUVcOQeRf5G+ngcbsO4mlI68lJbQc4gHPKgi4t5BuPB62kTQbaA9rUUaYa64Ociylg73Ay4oMreSpWyrG065tMVlNJZvQBZa5u58Leit6ycDIcNek8Ivt4e+iRUkjhMJwHLhZfmPNp/smhy9dbLAs3PePhdfpfrWj/i/ZU+q8RxJyZhEoOn91GtbmAUJTkRnQMgNv1hbnzeJjISzhAm/3/23gO+rvM883xuv+i9kAB7772IIimKalalJNtyke3EiZ3Yk51kMtmdZGaSmTj729nNZjaTmY2z2Uw2xZJsj5u6JcuiKLGJvfdeQAAE0S9ub/t/z8WFAApUsWVbEu8hgYt7zne+8n7tees3G4CNKYNJXM2E5yoSNgNpy4nOM8HMSAwk2ebNBmSgtR3p/nl2nLk8b8bUAaG9A1iMD+2DOTmJjXgLLMrdAMUxPHcPisBjaFZ6YU7a2HAXYXoThDlweoz3bHjYZeXkL/vbS2UHkDaeJeLNtek9WoY/x2R2SHw5R142jMmkfWexzh+izHu7sLuHuQDdY4o/BJRsmFi0p7YLoEAD+5hr1KFpMCbXwF6Szd2AoB+gNe1epJkzcPSEibI8TDtkzBt8twMiM0jlUweC6gMYC4fqJtpkEma+qY98zkJ3M1SYCFCoA9BkEdEmLpp5GKdGo2GowfHdGcek6kSCe3IzzDzS+ylIQatpo5VldQpjUtV7kbw4V6cRbRW8O4fpYe++j3s4IFcgjQ4AlLMcvpfGpr4tLDXOIyKZmZYZUfhInETCfpy2AZKazNmXYAG5OUUZXC7QWZg6tANOsRbX+EnQDpOqrPWdNYgfo52huCz5RTjcsfccQJv6lKGNMmbCGSPM8TTzvpO2GgiaCINkUm0wqRL4B3QeBiiOIdIVkucg5mimVrMqGhhymXnJNYiLVmUMQN0i+RjI9QCQMpgndVOJAOY45bWYMlldeGaCkW7oY75B3ZiuTUHT1AhXYUvbiAtJbirmVysavxNEtFoGIG8mPx+ZJGCaTRaTwBG9HDoaX5yG+aBYZSeHtYxx38chnvsJzMByh8lYTvsknKin3NWl9XNxOLdgCLTBGSPG2FnhRivTohCkoO8UjDfRGIz2RWbraA2w/047AIAwZh0tfMHRvBHQiVIYzQh5MOai9LVnMo6+MAvGK9v46yRKXft2IkTdFUfTgZkSeSaukJaADzZoigDVFuXKyZ70Zs5kBHMx9iNtzPu2rBof7tPK9QNa02RrKvlSlo3pITkA77kBl1GY4/PP4v9U0a/xhCeewpy2jEcwIDbUYphFAUgTjIkmSjO+pgizunqYjWNdOLc/gwnirb342RABjr6IncefikhMwkyyEcbHDcOZGRwPSUyGOjghvTWMLxPMVz1jzMC5RaYzs6CrtKUUsyzzx8nCuHgxRcOiicEAOKcdMWjvVJLfNk5sjJnAoPdoiY4fIlIfZo3zbg1rFpqoctaIs7x3/GXqTyS7Kfjg1DNfHQ6GPMMclthjJqwwxQsA8BnGaajVpdrpUdaILgI94PhtAgZoYNHUjHlLG0MLoxI65IfZgaFH89zAmLa9yi5HMAczkgXgWwS9MRPRmFAXZ0AYLREY9DIfr6AxmUtUvgDz1eZXFGaijXW7izlqa5etr1nbxp08WdFgeq4eM3O7hG5hjakfS59etgMfaVurmbrBeEJLW3CNQnamiAXs6EK6YYxrNY5yNTYYoHXscFD9Z/gbrZ2tbbZmuGlfPwzcqZ3cX4q5KVquGgZM1BpVuAoUKFBgVArkZv2ojz7+N12ua2o5dUCHd3Zjy3yrKgj54Q4PYP9JyNBEDHvUMA6Mk+SvXqPZk/2qj76mY21tOnYtCc+ApqJmNtF4GjVWr+nIS0/rcGeHumz3yXQoFNqjn/xwj1ovXpM/GASWptTXeUnpjlfVeu6Y9p1Ephtj4fKAJmxbxucEhbZcVTOxwZ6mxtSrOr/1aUICXlEHK2yoowMTsa3aP2caEvY6NSCGSrOz20nrpnUxLYz5ljj3smaGxcJMUPO3zgr5+Pfne24hm7lpv0KM/gxgt5hIVIZ7bCMLERHp6lEks342PrO9Nokr21gSW/rLZwEc0LqMHd3Mqm3y2GZlTJ4Bg8vnMGEC1ZYDNkzwTpaDz9lMATB9gMg40sGyUsx46DIHZLGptgLEzm4FWQH852LeZRuunSligBbFVk6zZQUNu7CGVh8Acd9r+I4Q8nPMRJPqDksw9Ce1wI79zHnCXBK9aP6ynBTZJMxOBZ10BsiQEGICdQH/F41HQo+oFOsV53LoguZiAMlkCvO09kuANWy+HadVNmQb8pixO1oia1OaundhSx4y1QRAqwwH2pxPAVJaQFLfZV5AcliGBN18nVPQrhNG4NoJzFhwLB43AzMyU1GwgccBrb1Q0YWfA77MDngzrGKagfMwVee24IewIKaZRAczIGBMVH8b74LsEXQrAGgwO29jLKMRtBcwMcWAYqsnj9VLm/u60JTQZ+WYTDjAzR44F4m4YrzfhySUljlhrYPO+HEe5RgvgE4KcGf1qoIJKANYJow5IB97y8FWmLfFkPq2Uu8E2qp6zM9sDBke7Ae49V+CVMXkj2bNA0A2mg9dlsj4Hz5M02afTp5Iw5M4MZvrRhBmrgzgZZe96kJ7296BlLY7oRX4oVidbCy91ee5vxkSDoMWNm0rPh5lhL81B2TLJXKqREd+UkoENugEkjL8ZXRzfugb06AljOMl0lVVHXSibSFAuTAZ7WxhvCAgsTGSAuCaBtHGnH1aBta+HtMY9gB0zbdpOO2tfdZM6NyB+d1l1kpNhSmmiqXWAP4nYHjO7/KoZILUMI86844B3AGk4719VIl5Cj53nO2L0I6ZWZ2JtbuvAgpDVoDznw/qwntRtAdmgmQhAztxNjdNlfngmIO7aWSs3iyxDm0tJ2FCNABDue8F+hHmaeIMYxLsfi5fS+IsENAocxwtG9LxEOZHeSamhDWkarzNWaJD7bETu4mUhi9UmnWiA1+rHsBxEYIKZ+6YKpDLaGI0DDFmOysxX4SJHUf9LVpZBvPIfiJ6HSZdMWPBBBRZGPNSTK8mMIdE9LqLrBftTk6DdbQMeT/KXD6II/7RQzhhryYwwwbMetEsmJY4acwJjUrB1JTDCDHFnHqwXekCASNOP+PBr8nWLXyWyC8MCI8y1jtsjWAuJnjfxoCzRlB3u2LUpwcGK8OCVQlTWYygwKlK7nHuN/uXXdZex+SOqtqwzMC8RDH5SzFfqzCXMrNnF0x0FGbh4m7mEWagFdjI5ddfy9jyTjJH+9C2OXOYwVLMPPJBoxqielkUuiTfbRw4FCFZlgMlY9AUq02JaIFVzK0KGyuk64Y5CuFLll/bvKZWYm0Mw0y2Yvo1kwhcxaR3xro1onAVKFCgwKgUMNRz0135E8IP/uC/4wR4VC/Zqk10nHSI6FL3rNDUZtAPK6bH30eUqxd18MUXtG0LjADJOv72j3TiyGPqeehrunXWLM2569Mqqa3Wq9/8L/r2X+zWm7U1KoVxcVdP1dg7Pi3/mAaVXzihKXpGLz73f6p3S4NWfmqVxk3v1Kt/98968+UeXdRf6nTveZxvf0+3L5iuabc+og2/H9Pm//LXev6v92pPfZ28PRFFgp/QH3xlg+bNc+nynqe18W//X2071IvU5x84G+SKQleQDO34qQ69cII8W7BHv6BU569rw+2z0Jqghcmt6Tddf49oMLuY46/BZt0DgPMCHsoBtyZxNz6uD2l5xx7OHSAU7hg2snI2KZdJr2HqOgzAsRn7MZ/wOxtkzlzEifEP6OpgczJxo4/nPp6nAVAmlTVwH2eTdDZ/wE2McqOEIQ0AbLt3V2g7dvRvJONa9Nu9TuhITMAx7UBaR8jTva1srhP7tAAJ/fxxthtykXf3kRKd2Vykvi/2aP1YTGMCSBjZZEdcJE9T1pXNlTpP/pWrBjSPzR5s4YyFwdx4BZoAzqK0od3GCAyZj/p5EXmbhBishWYCMxckuP3PAlZSRVo9GSkfJkF+pN4hIjFtfMalhnUJzVmVQDvg1qk30fb0caL2fPwSmE7gBDZpzGMIs3oJMDyNkKDlbNIm4TdgbP4pPZeR0uP4PxazGTtTwOpkZ1O0GQUJ4xqGmEnq5QPkdmyr1E/+Oaj9OBWvR1q9EACMnlCX+8xkAmCB5NdH5kEM8lsBEm88RZjUXiTzSNJNq2X+ESbNv3iM0LwHspr+GLH+kQUQkNUwZO6izgZujKnp6qKiC/FTwBbGBN1Z3o8hHT7x4wodOY5d+S1hzb8LkIz5WFljsXoxk2k9DfiG4fEWoxkjKtNr/1iqTadjeuRP4lq2Eik148McsVuwsT+HrfzYWszZ0OKYT62BXgeUGd0wfQoAtoSD8eVTMGVmv17m0ZWTRdrImQTHYHtXcE5DZT1pLD0Aq+3NMp05ggSfU5+XAL6rMQEz34ohoEc6D1Jdc97vImxxB+OscRFSWwCZG7MxyyYE2Dv9LEzIDNMa9Gs55jJNSLQzZGJ+aUdPcLbEJrQcn+zXLROz1D9NCFsQIxqo85zH0dIU0Xjs40tw8o+3c+7Hk4QY5myKpfcm5IP252H0L59Em/ipkbS3sp0L+sTCmBzRr8WAx5gtYAgGwmdLOCUcB+WikBY1JxzNn2mzzE61t4tIbHxpquZ8G4ChiXc8jGf/WJu8nC7+Kjb/RHWahtakAtoLx+FN26ALc3H8jISKiBp18mkcp8sT6sVfpJo54OsN6Mx+vw6cTnPmT0yNhGTt3cf8I7xtx2O9umsidYAuiMpHjB07+yQGWD2xkUhl5zmXZClVsPWHpJWM/bpmtD4A2bn4mMycQ33RMvUDzm3uXD2bUTOhXGvQVvroO7rYXsZUCQYFjVAIc0gD1Um0HFkYkoNPlesgADwyJarJC2DsUQmZH2M9/hVrH01o03eL9JMXMW9swGeB58bA+mB0L3I45fZvcabPVpitOzmUdF1Ei5lLAeiZYeJHB+dfCiY5Qh3itrbZgae7yrWJ80E2VUb02FIi5uG47cN8sgTBQninTyfj0GZuVNUwXUECLphT+Wsvu9kTY6pk7Jx9AwYF7egspByTzEzRusc6nj63NdRtYxxvphZMmnoYW+5q1tCwnTKPPxQa0dpPcNgqZmJmYgfLrgR5YgUIN0pfM6590DnNHDXG1FLE0ZB0IQAy7Vx9kWkfuYsAJMB64K/CQR4zz7lTmHeExvaj5TkOXbb+XYl2X47oEYIjTEHjy9IDkw1TvxdGoyeuiUSGm8l8ta7PYjYXRZN9FYnKeII2WLAEO9xzaL5ZNQpXgQIFCoygwE3JgORXBV/ReNUtX6eH5hMBh6DtrhpU+ixazjrokImIMf6AypqmaP7ji7TAzJsS/SCEMhXhzKmsX+WNMzVpiU+rPudTXTvRtHgvGRyLxHGu5s1sQtpdqVTTEi3+/S+ziSLZik1WY9N4oq5wwFnDCi19bIkW4aTp8lXiGEmeGZyEazlPZPn9Sv+LSjV1RRQmRGG6Ht+PiauJfjMOh7de9bjqVTPxU1o3nzCUAL66xhLs40tUXrmUTXIReWKOweZRDII2bF24oIBtRtDC7Jb7cJQ82gkwI1Z81dicdNckYI6Eng3tIofyHd8E+JwW0UxOjUaIqpQjQQvqyB42bxxHSxqimj4JBoZY+fZukpj+ihAFBgam3JNQgNCQMyYDggDBjpTf6QQ2u11ubSIaUAn16NpM+Fxz0v3MgObPwiGTzdhMu1L92Hm/wSF8+wDUdw2olqhceQbExzka1zhs79y5jKZ/iegwbMJ+JK38d8auFWNN9bKZpzA9OL0N5oSoXZMwdygDdNkeP+oFwI+ZBLu3RPu2MlYJS1rZCAMxDkAyBvCOM+j9hzk08DShdV/Hx+Ma4AKb7wiAqKUfiSycjQdkE00BqA8BiuDo5mHKVkaBxMjBDIQoYADzA/1ZrUDz5GezNoBgTE4YSX4fndO9r1S1pQCwMYRvbYJpBvRcpbJFaDt2vo4EF2Dmh0m8Sv2u3cW5KMvCWoqpXBXlGjNjJjoBSusiFO7+N6DT8QxhcS2sLweaYQrjO1ymfSVEVcJvYNZEzDIwqzuIWcY06kk3OmZGeSyUoxHADOl4J8yQWkp0aAuBC2CqxmIaU4zU9fKmYj0NU1BL6NP6O4k0VYO/A3br117HGffVStWFcG4vx579IAehdcd0x4NRLaOfx2DCZ+FvDch3YFJyAoTZjCYB/tCx0zde1iS+9itjYBpmb9Frfm19rUKN0YwuYI/fzmGEJ8gXWITPEeZs+HiYc7wXprDlMMEUcMid9SjaCdY0/H9z0nfytXK93ZzVQNvPwfi1v1GknSbqJUzwSfyXdvsILDAHkI3E/CjRis62limEOV74Iof6MdaMXTWTqnOnYXq+ENWKRZii2HkthKqeBKhcH+QQPw6/27HJrxQ2+SUwwUkCA7RiRlpBnxt7k6bdlzF92wPtF9EXxtSBpXM41OpoTYfRbmTuTRzHuR5HSrXdTBgBprFLCAlwwq67m8M8OSwyiITdmGTTmIRhQLqArnG0N3tfw7xnFr4HRGcrx1fpc/MDepEzbLa9ZmHPqYtNGEzPzobimo7AoZZDLdcvAFy/AkO9EYYM5qaKSvmY91fOUe9JRLZjivvwE7t6wqPTu7Oa8JtosyzsNXXgf+6i3nEif/VwxskxTjI/+BxmarTaS3lvYmY3bjkHQcKU+1mjXcyv1YRTLu6HSflJUBfavNp1jINCbSYf56yJ3dCY80mazXkfwYSt5cZU2Sjft6uCdrM2oZ08+5yfKFOYOk6CaUGb5CetaSkCZu65hoM9mZtbod/uH1XK3YGunXHl4dTbi0e82riVwykJPz7h1iiBDNDOGj0p38J7p2CIOpnHsQtB7d2CyR1zPoAQ5RqmfZ0ERLhjLkIN5kIlUQNcBEGYt5C5y/ke24+U0f8wtudhsnAaD190qS2a1EQiMli0rtMA+QGEDWWgetOqWFc4F39nYBCK8OG5u7ZIWzkbZydzL9PC2ozK+vQR0/LQ2Zj+NW+vULyMQwzxf7IBwzGW0lmirW1HE4KVQhFhtiePY43HtMoYt94LNleKdWynhxyJkIamt47+mDOVyG0/COpN9uDaEJEJYe6PkMfeqwgLvhjR0jloatCEmw9KGo3VRTRvh6HJeLRQpmmxXG1NNQ2Z+bcNHChXEwfQegghbSZ0ZsnqzOVcCwu/CxQoUGCQAuyqN9+VYzGk2fd/WYtXrEPNzkmmBmBYVDLofB1NAYtNJlmOg/JnNGHZZyESKw3/jXmx5dnMm9KsOKkEwL9qoZZ/drFW2LOhhZS8UDFn4jA201Zp4fTVWjT0bk5d3/SVdYPEH3yJPDMYOCdjAZU3rdKKz6/WynyeIDVzLrdDq6LhWo2b+xiHLfGeI+LJf1K9W5zaDeXrymKqhS64oP3IkcT6x8yFzOBt8e0DmkCo0EnNttnynGcl2MDPfMTLOXEwKQCAE4S0rAV8T/YTGnVtTB6k3pEYm/GbXkx/iHEPkC6nXwJFnH68kpDK0/AASnOA3A5OY54NIEMC7ITfPQtIAGwtvp0ySvDd2Ox3AKG7PKbl9wxoyS1IJtkkrZ/MZt5LxJrq1RGtnwagH4+DcSWV479jAgC4O3+SjY8IMcunu1UKqLM2DY09awqS2zj20q3E7r/g55AwpLkzm2A+2CTfftmYgZHCWXjFfUj53fgxIM3b0ZfllHEYDySN7tIEPk4DKkcrlNgTUKoXBm0zdWW+FJUN6LavcsbERBgSTNWSGLk3bogRcjWuGoCsaWysXRZauIJQwfc+RFz9KebQmtu0LZJO7VIODRxHFCxCBV/ei1nRtLhq+/wKwdxgFKl596E1ukx/XKD/YJSKJhLS87F+zYA2tZjK2CFtVkbjTMIW/5pXQUBjHxqC9gMJfAFSWve7A6rD7ryPKE0t27PqgXGcOk6qWxnT7YRAbpiNhNOxtYc60PmtC5v6ekDyXeaUjPbmJCZeJYCbZsAHXGnTuqg2IP0NIq2uZzW108iX3dOvSk5ZfO4gztlHCDUKzb3VUX3iD/p02yKiriGdtpPujRk29FI5nfDJhPycNA1Aynea8VYVrM+Rxs9dM6CysmJVAwQvH4eZchOFDwa2zMBXd1jTOIF5MmLdNO1u312mCz34wGCLPm8izB95DpmDWNvgblw9AO2jRdqN2WDZ+ITunECZaBBi3QQ1QNI/fQrv4ZA+fR1jH1u2TAJfEjTFpl2yKxOHiSJq0B1r8ItB+2a0j7txdl82oIp/g6kb9vZ9AwGY34BjphUsDeu2rwMI6a9iADw+z6pHGr6B8zbqob0vp3R+q+EMG/MunrQ2rCR+HDGYpDAH/e0/gJ8QJ2U3b7im1cyNCvN7Yuwb42UMSz3M4VoY2A4ER0cQBIQ4cM6LZmnW9Ig2fJmTtQHHJ2EMLqJlMIf8TCaiNZ/BgZwIW6V9ad39KNq2cZzGTkS7tj0wclQjEYtq4uKY7uJE7DLA+QARtc6dp05L+rUW7ZA5PJsWLz//7DMJs32N8LPH8AsLPhjXXdzLJANI1jEXI5pUPfO7fF5Ud3AmxgrGYfRwQAcJ33wJ6X3tg5RFejPHiuNv0NJMdC00BZW0MYBvwdyHw/rMLJzXB2jH6wigkIm1VQLofcxVInxhBeQwsTaQ0oD84gUhPUxZM6eUahumVgdhnOyZMaL+es5j+dM+3XsLDA7z0cylGAaOaWHsHGZdF01zi2/QndSfOX+aOc9uIu+EiO75ElGj0OLUsW6lmH9Z5vvidYxTNERBNIupK6wRl21XTaJVC+sTXzFhBoxoOMXey4GY+LiU0Lc2dvKXMzzRclXhY3TvVz2qwqfnQm8pTAXj3BXXVNbYLyyCuYYxTmMCdhTGagLCinGlcS2/H1M2JlV/W5H2IgyqQWvciPavBq4+AJM79SH2eRiIENGq9h9Jaz4R/Bo542b5HSE00iXa2cLYP0j7oItvbEj3f2NAd6/gXZhQAlrC1THO0Go1Eu3sfhifiploOUwDZXZ1CJTqYMgeTuGgnuHMneOs9/iaVU42luetYZ1vZ+GzQIECBdgXb2YiGIOQBrmlsU3IOW5fTw0WF3t+/e3rvwNAMzAGo18s6Oz+LLNve2ygcdTLVuF3yNMcY3MM0KhvF27eiAJGVzYLD6fzNt/ZrcfXMAEwezDtgT0yQFi/JKS18zgHgE63fdEDKPVjP2TBU5c83imUZY4TroEMD+Y4YFIH/BfV8vzznZoHuLP9yMCQvWvPQ0j9Ow6DuIpgAj7dp7mE4G1i03ak3JTiQ6TpA0QPbcRkEBiLOc8DhK8d3Pj8mGE41UcqefBZgIdF53ks5pjWIEgdodUwntQHQ92BQ/T2v/Sr+N8NaDwgvJQCh+311uLBi/HEg0rMN9Z9Hf8n7lo6N5ur2TebOZQ1Kl2FGdYtvXp8kYGK3KZq79kp8UGYIA9tgIUmclhUt/9WzHE4NQdar4FqXsgibZy5AaaMGJ526roXpwKmIOFUU5r2cCcBqnLfrVyGuMIwT20m4edE82Vf5uA7wIpJmp2yoa+ZX9iJzWThVNjoEwCcLuFwP5QQzmXmlmYPb+eGTJ/Pu5aY+pqvh/XNoocA9xDeDdNkUYIMqFs+zsW7Jtms59yWe6YS3X/wgZe0Zj9uY2LuIzj1026LzQoOd+zxU+OQWDdG9eVb6bN8ZpTps7FEGQaYnfvk7ybs8IJ7uuTwaeRh1ihG0+GXRevxALLGN0T0BXPEsAst04W9pXr5214tQqtSV2M+L0TZIprY9v8QUOSrIc1ZS4QnWmNRgoaytPYxbtNTMFsbh7OxdfawixY7UfiKMS2pXNan8fP6HeZuGFWGUnuszWiC8+PWwhCnAfu1lPvocmhtZVFd6wOGo+OjY1GwEMvgSB/XrcwX9LRyk8/baE8p9m6KkLDjlyf1+fmcu8Q9o42BQB/ERrHojJ98GW7UPLM3dGs6Y4L/vE86+soLUREVEcigX+tmhLQ6T3/KNrrY2LV6ZbE7SmPSd8sEDsobxlBY/a3vcLmAy0I6vhHJPmHYp90N3THXIQL1yPnHPCuZAW0nR4RLk1OG9ZpTd8aBBRHwcihkya0x3clTa3vxon7dw0GK5rBtdcqlhzYM//xcQT7l9F3N6h7dh6DJ6OGB4e86Wqon/iSgzG0ICdZGOMQPbQsPbbw6+VierrSmLO9Ts9HRbtpFQQagbZ0yzaGNS+eyycebPWjYutD0mG5h3uP9zCuk+TBF9r7R1hzA8/PPeYWUKTQ64+6I64urLXtHj+J8mubG6JyNMp845PRBzrLJMg4DzMEh5tgKJ29HQweDVre+R3evzq0JVp5dxqiapsvxZ+J7FnoW0ccWLHfN1zrEucFD64MJFEwTZO2qINDBmq/iD2XvkJWXMWdBK7yUl2xmzfhkVCjBHHo5dGGM2dpn89G2dhu/JvgIlsHgEirZnOltbcuPWxUnNW5Fnx5ljbElxsaM39YU3svThtuFq0CBAgWGUYBl52a+WIlsNSpcNw8FrLvZdMzJsowN0XbTPIAyItimEmBzCtomy3cbHg545m8/5h7sWblNavDZ0OZJYj+x4APOpss7PLcrS+ZhTAd6rpAAW/5G8mjA8bIC513bqOxy8s+/kLvlSMK9gAOfic/YADO2i4UxRTiDzT/i8wDSvUVj2JDt/cF3hj6s4piAhImm8xKb/f8yhdC/SN2d6EH2bLSLTIgQrSCmPGbiYcmcqcH9PH3MOZnYC0j+DVi8dVn5w9tg2pcAtLAqO/SzBHYZCIfmYIgR9w1Aerlvdtt2GUOTxO/iKnbVfa1oKTi8bwxS1WrMUIzJMabALtPmvG36QrMAUokS+QAAQABJREFUwCHff066wXqU0a/5ett71ncemJrr6+Nknv9FOguLXYxPiV32vtMmvlptffa+01C+D97LAk6MqXROE7eXuJx6Wpn20oiL92GkbFw5+Q577oT3xGn/9E8qtHMvmjNO+V7/SbRKmM4ce6lMW/Fr6a+O6M6VWdU10Dak7glMzzYinX4ESfgc7NlHMB/DyrUISXZ4odHJrnyx+fYZbbzGGNsc4RqNdc3T0EmQ/0XbTYtTBvjK09oeWS4jxgg0C2C/ki/PoU8+j2Gf9p4DFhlzdg1PP9o7+f7Il50v03mbNpdYmfmHTo65ceDkxX2jSxC6oFgZcTnzD3PG5MlSDnXESXt2TEuaibJFW3M1G5HcAfY+8jEm2S5LY1naZ36cGJ1srtmYcLHuGJC26W7XiPQ2zpkTLiT7/czpzdGwFqOxmYqJ4jUiqB16ExMigr9+Gi3i+sVu6p9r04gm0EATtlh/Dr/vtJvChsYlD3MMHZaYOOX3dVEZzLga8aOpxezPF2NgkMZpxyjzz8a+ra0WwjdXjqUcmd7W2GLaapkMrZ9OqmG/eNkY05Lr1hqHVvai1XMwueVhpQRYu2iic9++O+umfVpykM6I59yztjs/tl4xj82XI3+9jS72wPKxccs65CTl+xDdeGwMjzG8dtlzy+OG7XNSFX4VKHBzU+AmZ0CcNYV1hZUit27c3KPhY9h6k0Tlf4Z6m3v56GB5ydpQ099hKDjhX4cSvv0P57m9z+7jxsY5TuSZN98I6gQn7W7EbwF4r03/H+F610a1ZDmhR0EfeYH223IbVg/byCwyUn8n9s/fw6ETifzMlUi3yTKBVM6e5y8DD+b8eHaPX/t34zf9a4T2xDETKyesntk4h6XNvzP0aWWS7h0v0txQ2Zd/8Ub52P18mus+HWaCe24O/evHRGbLq5ivvBDQDnMs3VusV7+FKQgmc9MJN9sAyqDZbwOSTpbvUIYjGh2l3Otuvf0red6ozaObtNFOwNm7kTJf0I3ysOdZCg6dCugF7Pf1hk8t7ZjmIeE+sZcoVZwi/fC9Ec0hJGkZTEkHvi67f+xR3acGNAaHYIuYSkiAEeMjX6Z1BP/fsY7vVK+hfEb74x3oNTz5e83fGd/vkZjvmKfVa3gFRvt7FLrYnPDCqfXB4O37O3yAVuOvtQJnanZPq9bw+TeU5Sj5DD0b9sdQfd6JZjxz4/zdc8mn4/+jXN9CM3F4RUZTx3KmTisM6hXMEX8PM06CCDTgyOScQ8U711/vSkdbt5h/A21+bcfHY88/+nXEGSX49PwTPhT3cbAmfhPjYKqs3SQf9XrHPrA33qmtw3N8r+kG33nHtYu8bvjcnpHHexxiztweXs383+9K33zCwmeBAg4FbODl8YnduNGM+viS66ZmQOx8Dq8XqTJ2ofk45B/frr45W2Z+Mx762IMdjvWxG5sGp8/x8WDqM+U/+EnvaArwik1lsc9OFHGwmfQIp6O7uJeMoiPhcK4MNvxmGmIMiG1+71QLY6C8ZscUIE9Mqe68PavmiThoow2gaUOXkw8ZuRD3JZH01q7Acfk2zkTgXXP0trTvVM5QRr+iPxy6Jekn7KiJ+6T6e9J6BGluFqd7lwtfghSHOeBQbad0GyP1YW7LB0JCGulCLDthTUJfIQpQJ+Mni8mN9fv8+/o1eUZEq+ZCBSK0mdohXUT0toVJPbqeiLo1pMUOycIff+zp9IEQ+8aZGLD0Mu5cQebV7JRWrc3iV2TcP6ZxvwTiWvkWsYwjxBVYnNFjszkrBBOxWMSl0oak7rsjotVLeUwIYQtbmwt5feP23OiJM/+wTcziq5LMBNX0GSKUmXqQgyozaVvLeEazvdgt2VpTuAoUKFDgZ6eA7euGSzxMWLfZKN6Es2oYfPnZCfnRezO3fIZ6u9XV0UY4Qwx1nY3kl7CbfPSI9dGusYF3DPb76Wvr54FQH+EY2wHkjuyStv0C+xxJ/ZJPsKww3IZv2GbXzfmHztkKw++/K6F5b969pOLT1UqU5Xd4oWaWc/ixXCSKkM5+PjIXUXxWPQjuGUYc0+zY4XpuNCKd/Ax79JFp1s9aUf/Udi2dOFJCa+Y7dtZPF9GlbHzZ5UYyPf82xgbLWaINOuVuF35/gBRY/GnoC+2z0Lf7lz0Iqzs08R5pHEzGUNE2L6hPkuhNnfwM3f952kzo6BX3jjRNteyc+ce61cXPB1LOz1PHwrsFCnzUKeBgE84t6u7gvCsmFZvczTavbkoGJL9hv/LcU0Qzes1xRP9FSMI/6vPjI19/NmeTMph0wU6hb79yUW++/oLOnz5K05jqv+jZTvnOyb7XE5Jy7WTj91w+SZ20Tn78OZx3ukEbzGnSriGzg3weudsf3t9WTy4D19dfFm1m6O7QH9en+ph9N3pYv9vPW62nY3OMR84mfrDNloZ+HzKBsXdvFjr9Irs9T0fTSKGyfC/z7wOtzlD5Ng6og30fdtm8yDPr1z0aluo9/Dns5VHn3+CYc3IqjKv3QNBCkgIFbkwBs8DwYIUTHgjpzMljjiZkSJp049c+Vk9uSgYkvysf2rP1Y9WZhca8OwVM2nDyyL53T1hIUaBAgQIFChQoUKBAgQIFCvwyKJCXGv4yyvqQlHGTMiA5Uc+SVXcQPabJ0YCYfLFwfRwpYBoQTsqNx4h/v0Vjxk1U0/ipjmbk49jaQpsKFChQoECBAgUKFChQ4MNOgZwGZCDUr4N7d6BZfa9hED7s7Xrv9bspGZD8mR/3bPiC5i9bg3kOzq0wIPn77518hZQfdgqYE7rX68cHpEtX2y7r1tsf0G33fsqZ7GaeVejzD3sPFupXoECBAgUKFChQoMDHiwK54DJedbRfccywMhwMd7PhkZuSAckPY3+gSEXFJUQisCg7BQ1Ini4fp0+b5D6c0O20e/MF8QWC9HkpTujmyYkhc6HfP07dXWhLgQIFChQoUKBAgQIffgqAP7xEwQoWFef8P25Ch72bmgEx6bhzSjlgFFn4EBY1XJrzE4EpAaCOcP78AIf1iHIsXyvufeQ/8n2r/wfjGWig3a7Bj6EaOUzaYAVvVE/nXXvdAfYfXJ2GKvG+/jBHXTul3sLQ5jy3rb+N+cjaD/X8pfEflGVjzK7hdHX6zCphNHPSOEkGyWc339+YyL1d+F2gwAdIAWcY5lbB/NjNrzWjzh9nHI8c67l0b3eg/gBr+fHKyhy+aVGe3rm9oUC/j1cnF1pzM1PA5rbhEgeDOhP9Rqjq40ulm5oBcbrV6XMDym91vkU6cVswdQeoMkDeF1vw3geLC98ED2c0uAhbY4D4RoedjZ4jdbZzTDy5sDcZAsA7kZVGT/y+7roxWfJAg+E0sSCgNlHSKWPWbnQZ3WiT1SmTcibXB1WnG5X47vdz7cj1Lr/pZ/tnfTqsy989m583hVO0xf0mwtNbQ01pzmpwIhlxArMd9ZG/nMg2KZ7lbxQ+CxT4VVHAxqudcM20zoerzwKQWbKGoi+NqBrpjEFhKciNdWNIiNSUtihmN148RmRx03+Bdh5obkupc7EQGP0cOcpNT5wCAQoU+DhQgMXQ1lbDJA4muPkWxwIDcv04ZiRkknHFutuUClbIHyyR3/WLgIEA+kSfejr6lXSVyV9WpVL/e5VwMVqzcWWiA7rWG1HGX6XislIVAWJ//iurVKhNPQMRRZPUxxADNMm6ixVAVVheicmazZlRCnJx7nJioBd/i6hcJfUKFhermBN8CxcUMIkmh8h1tUMlYzqckJ5ZldZmoJEU7/Wov8/NfQN1WQVKMyqpysgH+fMY5H3Tkbysn5xR8V6GRr5T30va912Zj9gLeVpYtW92elj7Ix71hd0KcfidywMzUpxWaXFWRQHIcz190oz1uEfdAy5F4qQHSPtK0qooHclk/8JGRL7vrq/Xz1og+VmWb2vnz5qfvZfPM5/HdXV1xdyKQO8+6O0swYG0yspZK6D3TXd90P150xGw0OACBT6cFCgwICP6xRgAr6JdbTr34l/p2tzf0NT5yzQhGHUk5iOS/hxfiMskTzasaPtPtfX739fZki9p+uoHdfuMrIKA0TSbUX7NfXsx9tAnd/ycBi7+VC99b6c6m39d6+9er3lNCTarG7/59ryuu0MYuGwyou49T+inr/xY21rKVVUGgEiHdSm8XGvvX697P7VGdYjl4JVG4DLTKPjSbbpy+Hv64T+8ruB9f6m58+do1STTmPwcdbquih/JryYRDnsVvlikl75TrAMHif0dTMtbGtPDfxbSkmqP2reW6sm/KlJ0bFaXziV05+9GdMtjYU0GzHG+nBA2v38qglwyvJWjvv2m00a9Bp85qhjS8/UDBVujlvkhv2kEsLlkpLmZL2t/DJHDyRLt216k/3urT/PHpOSb36UH1iS1aBqHHnIqd06ClyOZB/AcPVymlzcGtfmcR9VlKY1Z1aNP3pnQmBoY7F+0TCI/jqn6jUb8++pSxkJuDTNifCA5kg15Dl+rh40zO2fEc7lIJzaX6IndXhVRpHtKSA8+ENLSmTmBxAdUi/dFhl9NYlrqjJfBdelXU4lCqQUKFCjwC6BAgQEZTtSsWy7vZUWie3T4+Wd0pm+dKhpma8J4Q5DDE76fv/OblxtzBFtJbeMhO8yuMpHLajuwS5vHPKCyufgm2P33ssdZonREqYFTurD1Ne1f+pCWrclX0PKnHVTZjZT9fW32tvO5fSqZdo9WNzSq+sBWbfybH6t4w1/q8SUzNXVChSrI2DQgIzdAtuf+XTp9aJOee+p72nKiW5OXxTQunKPTRxXQWj85F6TNU9f5zv38o8EUQx95IJa/YXkErgV0bEuRXt0tNa8d0CcfkYqxt3PROZXtxdr+Y4+uJdO6/X/rUxXEdfN3UX1S1ahD4EedskaUn8982KdTVxK5kU4jM1X3oTKd2Fmqgz1IqSf2a93qmCY0ktdgxfOflt7GZdublTq1t1gnlZR/fJ/uWJ7WuEa0YXA++bLz7wwVa3nZQ37yaYae/YL+cOqQL9fKyP/989SBPAwL2uFrRo/Q+WIdeaVCx0NZpZv6tHhBQktm8rdxgT/rZWUMvjvaGBlqx/D830ebhvfNqPkPzzf/93vN39RwzTHNnOPRoyeD+tFJtxqnSykKzbO3Q1laOwNEnpsQ1cr5HiUZ+8/uc6t4GeabpvV7t5EyjE75PPOf17fL7jvtph0eDxrltFtXXq/UiaNBnfHGVTGZcb8kozG1730dtPysHI8/o0SPV1e2VGrvKb+ueGKataxfty68gdYnX8l8nQa/5+ts+drYSkfdatteoQPHg7oYQcNp9pjcD44Z0JyFES2CrmbmlqlPaPxcrx7p9en/eYYgGtUufcLZP3g42jVINz7emcLD+3zwndGyy9d7tGfv557TP8Mrlf97eD2GZZjvT2cdY75d2ValA3uKdCUYU/nUPq2F/k11rEtsVWSR6/98nsPysYf2fNRrWLtHbeew59e/P2r66xMVvhcoUKDAe6JAgQEZTibAd6r7tEItW3S0Wzq1/bhuuW2ZQlOaVGpqCVvo3ueVdfnly3QpGe/X1YExKi/zKBhkQ+S+p3K+Zt77ZVUGJ6hpjMux+c05cb/D6mnVMOd5b6X8Nau05DO1ml4/XnWo59m6WHU9aCfaNQB46onVqbZK8tHLzsI+hHKsIaMtzwAEt1fFTfM0bVoQM4oWHSBl8cTlmrNkhiZWhpVK5RioEWSw7CggC6hOJ4Iq5WvQB6Nyg71yxLsf1i+QxwcIgZUDeNrPWxV1mb8GP9c3L5txQ588rUlvuxWJui8V6chrPm30hPSNBXFNGw+DAeLNJLy6/KMyHXwirYbfD2nhirgqeYWYbE5/ZSnXetV+RuutoRpBf28gq2TIo57zRWrtc+n8br9ajrscjYrX+mZ4BpY+SF8NEALwaJHaQy6d3eJTy0mqO48fnluXOpf9wbs2fjy02X7eysoeAEQTuXoOvvEL/fAAhp06DFWQ4mhcmjoM66L3XAenXajzMmFMhs4VqaXXpY4zPp3c5lJyQpa5MCiAfc85jp7Qnafd4BgxYUP+8lK+A7iG3TNbPGfcWee/h8vJwwYkY8aYRmuXc9FFXhvHfNrj/G0bq0R9HN2HY/BV58NeMHDfENd4zKpmTwrqtV5p1qyMSqt5f5T6Za2PGuOaMcOnq6ewGdqX0fhpGQWKc+kty7fG0PDCuA+d3ja36F/zIRnRrsHXbBwne3y6crpU7f0undnkVftV1tL5xiCNzPsdv5HWhDaW38CFIkxjfbrQ4tbF15kj1DbTnNNCvmMe+TrRnx4amLE6Q2O7PH7GU9Sjc7uKdOjFgC6GqeME8oySDmZkp591gkWmpjqucWiJXFUJNUxxyXvVrxrKL5uGCVs9GRktYOTeRkOjGxPX/HRu2OzrxtT7pbXTkPf5y2tjAQYrf5lfofkOOb5v+ZvDPr0wrymYrtbTuXXsIhq3C5fYT+byzlvZ5BrpjO3B/Ic9s7HtlDHK2LSiXNSJ7cmh5Yj1erAeznPqPGKMQvfh/TmYtPBRoECBAj8HBQoMyBDxDAQMqHX/aZ179YiK5k1Q1eEXdOjsQpVOqdHyigDA8B0WdxbWEQuWpYVRcGdC6ru0SS3nzumY62tIBUs1DvvpZDYof+NdWvP43aRkgwcxGGgwyOs4eg6r11tgwtTQVg4reKBZJRPH6d7ftIS8i9O3w5gkrqn7wvM6eblGF/0bdO8yFm82xCTAxG2A2LkGP63M/Hdu5Vtg8ajTySQACC0NzzPknRr8/jbYbfXhJ1t5q2bd1ih/IKyuP3zKoVWurI/ebyNTOuVWxyW/4kgdi6tTqgA82WUgJdGHORXS0TDEcehnvwAF3pKUqisBWqgtrM8cKvcHdfhoQLsxuXro0agay10Kknc65VEE7cdGkEfPvUj2FsVVxcZp7+F64/AuloHl4eRjhQ+7hsaE3aPCkQ6Prhwo1qEny3WmQopOCOnWL/fo9qVs0NTZAO/QO6QPXQnoGsBn+z9W6Ex5ViULe7Tori7dsSRXngVEMKbLaGEVcINgw91e9fcg1XbKJD8y9WKbXj4GhooyjHF5Xxf5jtY2Jw+r7/DMLK3V+5pPoR7oh6bInlsdfEX4IzSkVUId6IaR1w3KyNPC+jPe51HLrhId+lG5DlGGZ2JY837zKrTIqgL7NxRSIxjQkQW8+zcLahHp9aqvi/4tTqmSMVIE4MxV1aW+Fp8GsPdnSOQuHnhLkioqhbZBm1/vUgYJeq74FMFfwFORVFVFDogacTP4Gw20FilMpyXI1+jjOIiXJhGGwGBRj/dyuaBBBIa1rxP/pGAcBiSrqjreBGAbDUd0FmVkCaAQYp709zCQ6mKajHlpCZIJV4JxQr3y9B9RNveTvNPJOIuSh3PxusuXxockpZpy6DIkTOGpjYcWtBP7SrTl78t1ZQp+EvO6teqzMd0KA+IwWCQbjUnKZf7Wb+Q2SmE6Fmr16djzZTqyCan77IQqF/XoUUzHJo7JjQGr96h1t6ysn5jDPS2YWDKJ/ZieVVNn6794V0CtJ4r1wz8v0t4F/frj3w5ryRzWVxjf9DHM1V4q1z+8XK7qMZ365Cp8w2hnDL+bXsZ6m2JaNDklzsyVO2IdmCvKqYdTJt/7ffjtudXLGBi5f1CnQVq6i1L48KVUGsiNKVvH+q+ntR9aM0ZrWEMsKMaItg6Wa029/hqRzh46aV3qv8p87Wds2xjhMiGVvyyj8vq0kMM5JMs94TeE6mddat2NVvj75Tpdh2Bmfo/WPxbR4hlkSHrrS1ubnDEHQ9XP3Oln7th64FyksblTXJabO4N3nQ/rB7vinT514J+UCaZUW20MDDeNRvacT+c5a0Kcr87FPZc/pSB+TE5/Xj/e8+kKnwUKFCjwvihQYEAcctnKk2b9O6Iz7Qm19qzR3Wsu682ijdq65ZQqS2Zp8V3jkSTmFsG3Uxggn0rmJG6sxI6hATuamXT4BvbqwCt/p+88WaI5f/hFxVPBQTADaE8nlLQVFb8Tix7FHe4B/LnnbJqsmG4P/h4sePbMxDpJJwqV5W2biEXPojZoLey0b0+6V/H2l/XG9/5Mm/v/tWbcF1M86QN8kgEmX2nEPQ4Q5RWLwOW29xzExn102rmF3e5ZC51f9seNL2trhnZTB5MOuYoJd1tRIwSjzuJta/pH7TK7bKNtpCegH3+jRju8A3rkt3t1+0Jj4CAjBL92oFS7/6ZCT17Jt9BoldLsx7v0lUfimlDP5mZ9GXUpfjCo7pMAiaq4StnUbaNOIsrLdgCy9gTVfg26T2VTDpIDIJFucQCL9WvWJNTDusHZ5PluaXJjIpfWpP+nn6/Q639fpDcU1lf+PKIFC5OqYPw5e6VVM19V+jWTcOvwE1Xa8YxfuypC+s1/GdWCOQnH18TKGEpqnWdfqESGsXJmR6le/E+l2mv3nSuJSVlEn/2jfs0BXJZxb8S7g6lu9GHtMyYHkg9d+TaOiBZmdaIO6YxXx14v1/N/VaLjQyWlNO2eAT3wO+ZLA19uEufh+VkZRsvBEqwso11OO8eY5dmVnWV69k/LtE0D+p2/DmvK5LRqkSgHEd6b1H3o5aFavp8/mLkpry7sKdXTf1qk3g1d+q3PxjW9Gek4ZZtJzpFvV+mFZ4owf+OGc7k1+dOdum3NgO6YQ5vecZUGfMW82vOjKvyLeO9fdehzdwOUSm0MZhTt8Ovg39bqtTc8OuQ0xIiT1vQvAXTvjGnheJgWbuXpM1iB6z5srcmqgzF7ZrNX/tlRVUFXP8xNHIbCxqj1lwE8y90+bZ1pOY/0ejPEnpBWJQyJy5ggQ3U2fgfHuaXPXdQX0N51qESv/NsqPTeMFpob1rK1PfrqfRnVVSJMoWzrw7SN43+q1hsveHVxeq+++BtRzZiYUgmZ5jUP79Iwp2gbc5afMTO7/6JaTx9DE7GmR49/PaoGQGc5TJozTvNVHeXTyQNUHA/5tPO7VXr6aEy3fKpPn72D/iMQRwv+HIfZAy4GI7rvoZgaZsB8MG+zpv2aGVPpIc6kegnH826k9yz+5ujf1+3Rmf3GIYZVRQFB6G30M/BtDJOtR+bgb8EtXEdLtf+NIv01tHj7laNy7QM9+vVP92nZBPS6qIc695Xq5T+p1I+H03rBgG6B1r95bxaGL0frHHC3cQwd6NjhY8XabfVx1qR8Z9ok434y5dNhmKrn/q5Yp4feSmjB58J66KshTWfgFVFZG/X2aoaABUe+U6VXfuhT/NZe1t2oJsKolPsoOz81rHFWASqV6PdA0yp9+7kimLR8Apemfb5Tt69m7sweNrZ5x9F2UP+WzRV6/rsIUu7s0dc/n1QZwiVn7yPbdMylVp4/83+Vsh7k86SBK/t037p+PX5nxlkX3tlP0ypZuAoUKFDg3Sgw2mr1bu98vJ4PLmbGQPQf36dW1PfxZXdp8qpuzJhc2vrECV2bPUs9alIdzt8e21mHFlpYDULWxrvO69TrT2jP+X6kjH5ATZkqxk/QnPvGKLTzdW178piulo6R/7X/rNC2as25905NXjBOyTee1Mlzl5Qc/0lNnr9K8xsv6NSPf6BzbVH1sSN6AX2J2tu1fNlCza64ora9z2jL6ZD605hclbpV4T+rq0i+1LxBK1aNV2Nms3b88BVRpK42blLy2XbF94zXos+tVmm0VVde3KirPlBwOqRs2SI1zEEDMxtTq9PP6sixIzrcVYOpwCStfuQ2TZ3EDme7S/7Kt9n5zn2PX+nOM7qw47vadTai/khSXuyHYuE29ZMG/PaRu6y5vqBb7ceLtOPZMqEMU+kjZvoASGC3Tye9OvKTUh06hGnTum79CRLyEqJVtR9Eev7NUp3F72LXQiSIVfxcKtHOZ0vUhkTvUhuSVXepdkYCakEyV8aG6on4FAbQXe4BXuwBPF4Nan9FVLd/Ia4pTWl1IdW1zbsVgBECuBnAy4HyrMpn92jmjITmjDOzDrdOvFilTX+PFH1lWF/7dAifBSR7Jm0GMFgYZGNmrW10mQbavDr1YoXeeIa+WjSg3/t6SDOmArhMwwNItI3YYX75aiAo1e3TtV3lOtgKODuZVvGjvfqTNXyS/vLmUsZ9mbY8iRnMgxEtBGiWGagaMVZGDoMcYAGMAuwvbC7X3t2Yu2ASYQADC0gHDLvhIhqWoJGZnlFjJUAGbdPV3eXaeiKo09ficj3QpX9/OwxPCb4re0u0FzO2N7+LZP6zEU2pTgOOqQB5peM+HaW/ThwPqBc6GmhL+MNaugL/hKVpTMeg3dOV2od5XOcMmI+vDWjJPDQDmLN5zPzNYXqoP7TLgbCRbXmnb047AVgumKY9MIe7fhJU69iUJk2hniXkzxjobinSru+U6uQAoOxfhvUltAoGwnpo68btjD8KragZ0NyGrKoRfphJUZ60tgz5kWT3dwRYXyq0bzdS3UkxrZhgeUNHbEwuQZs9LxZrzxtJzYFB27CYOdrm18VXyvRTQNaeWkx8SqOajX8B1RmCiKO2i04dCLnVBShzoXHqfbFGr6OyuRLGJ6I0pcal9BdmQmMIWmGwzcwH+6651e1mbCHJ7nymVgcZq30A6OLamMYu6NMtZsZFu7LMrSR9tfdp/JaOo7H9epf+dDZaHPK5AsO5b2OR9m9L6cDifi2nz0uxM4ojVT/54yq9+oJbRXcN6KtfGNC0ifhUWVSu4eOYduVpNmq7uMkyq56zRXrzWxXafiyl5V8Jadn6mKaNRZsJnR1TSPukYaONA+trr/VFW0Bv/DP+Hbt8qrw1rNomxtxg4TbWEqwDboJMlADs/VbPSA5060JAA1dYU2YmVT8Z/xkWTxdCoxgajc6LZD45odT+Eu04U61T+HSVQIOSaTASaE0nY5aVoF4hyk6WJ7QYYckDs9xovRn/oGQbB1E0V6/+zz41EDxgPMxHfCCgA8+VsPeQ1+906RuMO7pJLZug9WvFOuxN6+Cifi0tRvtrk9kYHj5PvoC29CwaisGR4oF5cuF3E6yPqmYW/TlDTqSzKGOsF0Zy98Wgth5PaPKvdeuL+AAZo3v+xXKd2l2m19GCpO5n7OGfY0vPAJoSW5c2/xBBz60D+uy/CONziGaTOWtmhcPXJY8fLdOVoHY8VaZTA3F94g9JO4m1Coakewfr0T7WYXq9tpExwZ5UEfHrMtreTQRRiMBIR87hI1QW1RI0t8Z4Wv+5oVMfNNz7o1Kd60pp8h906V4EQyn64OLLldq5pURH0EgeXhTSvAaYStrCa4WrQIECBX4OChQYECMei1IWNXf3sVbFfJNVvmCaiusH1FS1QzP0lFrbZ6mlZ73Ka90qdWOexOJm/2znil07q7YTr2v/1o26lKxXUeWAzr1+WJ1apIFpn1FFLxFjagGyA1ElQp3qwgwjEkfjADpMRg7q+A/f0OFbl2rD2FWaU48ZVfysLmx5RW9epV4ly7XwkVucFdKFmCkVi+jid/9Ze6d8WretHCNf5Em9+T+k9nVLNWX+BKR1OE668S1Bmh5MhjD7uKqeYDUbFHVGfNV3+qfafrhb3WTdcNt43c8mn/sXUu/FTfrpy2M15f5GrbAV+R0vr9K9F9R5apv2vPy32uZdqapAqQKXOtTVckzsqxpDzlDoo3FRUaurB5+Mq5d8OrQ5qOOv+gRrqKUwA+XGgABG421BHYIxea6Fzes3BjRzQRZzmjSMHxLF5cW6zKa4/5Jb06emBM5QpItN+5BbrYCuiibMbgBG/TActqen8NM4ewQzL0ZTE5twGptwcAIMLffOBHT8jWK9jPNpZnZKZfYcxuHo6dx0bfr1ftVMYENHwpjsDOCvQLloYOY1pgDOMDxHgmoxKTGmFEXVBANAI2PR1VxJQFBrUAeewgG2PqZJ4xkXYf4+6NIlEK0LM7EqbP2bMK0x4GQ6uUivHxBfolf3ZHUR4P6VW0KaC+NVDDip7gblHA7qb75drNJ5MU1hQ8fixAGgRs/rLxtWBrzT1OPygSLtewHH/D1ewBpmIQCg8Fk/DAaIgLasGNerGYAKH0Asgo3/Sejx/Teymv5gXKtw5J+7mDkF81efgHkAZD9FHRrWRFQDuK/LYD4B43QSf5itr/h1ZL9bzSsAfZic7DiBtqkipSkzMqoI+3XiJWh3hnzug2DxgC7sDziSXg/mGQG0VhPGSEXQLmng8/oG3eC79a8XAiawZT9/2q/Dm+mjox5Fp8ZUh/9PAFWRG3+AAUDvd39YrP5bIvra1JDm0CZhBtQXCujg86XaiFS8Yl5EEwFrtcxpyJKrBPn7AX6Rq2iEdgR15Pt+nYfq/hWYzozDsRlgGAEEnt1Woo0veTWwqlcPLUXLhVbMjUakpIc67QzqxImAqmFapiOT8NNGYzzzgHlE0yjPNKYJGhYCjYZDfl1g7MYQX587R9nMi8kxADeMRbX5nJEui0Y3CjM6wNzo6rP0LnUxXFrPk77dozmPwywCrH2gzwBtTgH+dv1zmTYPhPW5O0KavYj+ojL19OPAiXLtPIiG6Ar3m5lz1CFCmUdfZyyja11fx7rXV6Qze0zizTjG1Kh2DBG30IjZZczajS575ItginQeQLsJc6GZA4QPJ//OYh1r4yH5+Srjqq5hTsOomeR7xPIIbXxmdoW55nE0mkeeDegsc3o260aVMSAwV5a+DDPO6pUpRdGGth1GEFGblh+zwdIsvlfb8MO6ltb8W6OaTPsc0yeQcZKxH+qkgIBfrWfc6sccsA2TrauHYdoXxmljErMs1ibStVwAgDN3Fy1nHE2BKaM/zek/C/juxJ+iamVCE6YlVO/FZMkYg78zkD6gL95JemjtZX2r6/Sr/0SZdu8N6mRbSLOapHI0aSnGWusxhDJ/SftYFbyrma9ovrp2BXXZZgUBVG5hzVgyzfh++vsaa8bLpXplNxq4u+J6eCVrBmulaWzKLxYrfrxYT/ygSPWLWYMwRywnzwSCmgPfYi1iDM2AdtHuIp1qt/EIE4VJVTVBOZrYR60v3dAgxNx5Eq1hbFlYa2aQPz4iKcwcexnbx3cW65W9RRrHs7HMmyrKzcDE9F+BTrtgwOnW4vUpmL00Qh0eWjejubL5+NK3S3R+Qo9+96F+Z41Jw4DUXCnS1aPF+vFJxtjVAU2vQQtijLMNnsJVoECBAj8zBQoMCAumKzPA2RfHdLqtWHXzp7H5NSpAONrmadM1Bx+KHx3drx07rqpudaNK6wBIDhAAMSW6dX7bd7Xt+SfVd+vf6LceXKZxY67q1LZntfPFq+o4Pkt3fGKqZpRdVd//3q7GR/+z7ltWrUksYBl3XPGHHtPV08fQFnhZuHEeD07V0l/7j6oav1DBv39GF2c+og13zsesgLM33OM0du1XtO5iiW5ZvFoz7pis0iu16j/3LZ1iE3elG1TecJfu/p/KFHBf0PbLGzT2ga/pU8u8qoIxybiWadq/G6vpL/0nfevQMq1dc6vuXFGHRich79zVmjRQpV+fWqFFG9apDpuPYKrDVv/RB5YrrKs7n9C+n76h3ZV/qse+/oCWjGtQ4OJWQOWf6b89ZQYyN3h39Bx/tXdN0o29dceRYu3Y7dF5pJHjbktr74uYjuDcXwqqzvay4bR6VDw9pcWzkmycgCZE0rEY+ABj5vrJSQU4x8PszlPYadfPCGvDvyXy1N80atMLmMQ82KN7PxlXPSAsiFPw1f1l2vvnNdoYGdDKzw3orruTbOoAjo5ivfBfy3XkLODk9m7MEIi+Mymp3j3l2kT617riWjglo4axAFz8ITqRWl7okxrXkR6D/l3fQ6OFdDUKw9JvA3VBt766IeFoOVztfrUDSo/SpqlrsyrDEWHzt0kPWLH0F7qTWvaZbj18d0KNMD0ptDKX0MQ8D/NR8nCPvnZnROswa0CZQKQ4Nua6pCYiVS9HCn/mCKAAGrjGMmx4fn3v22ZtphpJwhG3EdL1+/+xVFeKo3rof+0igltS4BC1vlKj5/4PNEczo5o5GTt46B5tCeo80bw2t+PITN0+dU9cS6ZCe5BIBBBfhS3QBIB3JU73J/d5NA8b91SGev+4XE+9ydkqRM757H8La9V0mKntnLXz94C/Ab8OtCY183ApDI9L/nWAwwqfdv8I80gYpCT239coz7u8V1/9jIHCnF+PDdLr22X3rgciLhjNBIzb6e1Bvb7DrbIG6L08qUOdmHYB0AMA9wzScFcnzOqqhPz0Z5kfEBZn1mAsb+Mp2ExJtK/tNEzjNO7TH85lH6Tpw1H6xB6f3oQRaHowrb4DKXUhuTYGwA4RvUBY513f8aviDsxG/lVEMzBdEv47mVJMa1YR3nkbkuzTOPtO4B6aJpdJs+mf69vntI35kY2iscM8pY11qrbOp/S6Tt2zPKHqi0SJ+ocqvfhaufbMh5EbH9NEdBfZAZ+6AakhnDaaqwnE8UCnvgQNXMcq9epfVGrzdrQ267vlKWMuRUl/hXXq1oRmwfRXBz1op3LcUBln4dSMY609isgHEySWayUYx1c3lekCXOGSDYSzzgS0CfCaQZMWQYBwIhPTg5/v1j1rk6plDJm53WhLmZHS2hs6gKYS5/BjMPDrWe87T2Mq9SZt5NnAeZzaJ/XrtttCevQugDeAdohGxmlSpz6CTOxBYHEM4cOEB1LqfROtKUxjFdo7A91mPjiWCFde1ul5f1uqrd8MKIy0fimR6aYwVjduZn59KqRPrw1rGpptY/wFTaIA7XbGY32xAe0e3XVvSI8jXTr8T/X6/nNlOnwupaqZvEM9e4ojqp+Y1Pip0JKKx+grM4tqPxTQoReCGvN4r8ZPZ41qZ/C1eVTDHJ/r4X00vskEmjfaUoH20BhYnUBTg9aVRZxznfzM16B+8kSJ3iyL6Z6vhXXHhphKImgP/7FRWxlj7ZPotykwsaxtEZj+c0TTe2Y3WrvHe3T/+oiW23xNkhn/G5thhJayQMGUnz8Ik9qMaXDc1qVSHWURmLwGxlMBvfYk/WlkYF06jkjrvkf69CC+OBUIGIKYprm7XZrD3PFNQqMIs2tzxzRVQc6mCdbxIj5x185wn7GTbUioeXVcvzkrrJYf1Oonr0IX7o2fAsMKAjIhnJiLNh+bbkuoirOZSn35PN2qQjBYOR66tNkYJD3JC1eBAgUK/PwUuMkZEFYSVmkXh+cljjyv0+FxmhasV7Pjvcj5C3NnaNzC1Rq/ex9hVF/Worn3q7FhrKN+Vbpfmc4XdeHcIe1uW6t7ls7Hxr+ERbBJ4+d/SXVsBkl/GY6a53XAVOHG6FCWm93Q/C5s73J2skwYqZqzBLKysVNqrCY2TdYC7Ky3HsWk6tJSFtQxmhG4qHTPFp0pWqLpMCrj0KD0squaH4mp2g3ws+U4+ecc1QfLQ5Jm5ZkKu7SmRlNXLNGE136qU2cma9/SZZpfEpXv3FZU2oDcyhWqZkVmH3Hye/vwotKU6/Ic1Yljr+rg+cWa/VsPa2Z5hcoAhJ4JMEm3rNUCGBDDCh/6dZoKZkHT3hgOnKeC+u//xq35fxTRnWsxjQLQYKRDVCrAIZTNeAGhC/t197SQ1kHPQJFJwawLs+pF8nZyK9LDnqjmY1ZSheTQTBbsaX8HwBdn1BlsvPUAfQRnjtQthRag+yLf745rDMCnCqARRqK955vlenpnSrd9dkB3An7H41AMv+KACbHJhsNs4DCwY6p5/5wPSSZ+JJRz/lRK/jUxxxeiuSKjzo2Y/TxRrpeertGzjdf0eA1mU51oAL4bdEzkLvwgAfiN6fP/ul+1ALdLz9Ro15M4sW+vVKrymh5bjQT1QFDb/iumQ2gH71ue0sR5aF0oy2kZvwzUGcBKEcnnIsxZAp8XuzJmK+Skyo0Bo5El9NLGK5hcbfn3pXoTUPHpr4e1YjVO0wAlS2N5AUeYXwlNRNpZUUy70JS8/s1i9cLQLb8dExXAOiPbSevMGt4x4Jyi7BM4/2awh796FcbqKZ8uz+3Vl+6I6pYFEBAp97kjaJZaMc0AhHsDHu0GBLWiFWl9nVIXR/TY7wxQblo9mHBs+UaVXsfE50cTkrpnZVwrJsOYGPjgn1HA+YQARgP7yV/Wck8f2gXGw4+eyuiOPw7LdQDp7ovM/Un0M2lNmZEspy0wmF9dQR44/hYDnCwfc6rvwQ8gBNgRYZNLqI+FhHXQmJUDc5O9FtSr/4x/BXRa/4WMer5brBOXAV4TYKSY754szDQR0XYxfpeixSEYFeGzc1mYwNfoRTJ1nXapilC55nNgoAr3s1wdKMaKsl8GYgWYzRwpUt8pJMyzYJYf7tW6OYBVAip4+hnbMKGvoP07cMSrlTOUY87RwrXCPHk+0a9VnyDIAgxlNc4Z7lrMWxan9JNdAR096NZU8PBkQGhwEQBzGiwz87EIkOlE7mMctV326dwOq8SAmmfCNGNSc+2oV1vR4kEGXTqV1MoNYT36R72O+d+Z79Sp8vkibd9WoVhJF5qfjMbyzpBPCDnlxk0OoLM66thegkS8aKteWq894dKn/qBf98MU+9sxC/pOjX76RoVegOmrHdepO+bitwA9zcfLxVhLtxVp45PQuyKutZ8D9yJBd3fBlJOiYmhgQD+el43Pas2cYl0669X+Jyr5oUj6bO7aa3p4ThJNFLWxAcQYcKEN7DuMtmhcXEs/1601c5Oa0eBGWwNIR5NRV12sU6d8aibPWbPTWob5oUUf439ubrBueUJBtBFefH/QKjWyZqDZSfsA8at79egiWkthxWhVzLE/AxNy5VJA5zZbz8fUBK1LGDQtP0VL+R8IzkAeD3wD0zSYfRRB5mvvzAPYfVUWJTW5wQUjgMZ3Iw7k/xSAUY1p9aqkxk6jLdTJcrUlcWi+YOp8FU1YFqFL1/B16UdJLb4vrMf+kP7EHPHMjxCSfR9zru2UWX1N9y5waTyanrp1Sf3WcvJjbpSYAM72OBiv7i40izASFooxiNbKNK5GUhvv5t/XY4KZNvzjsAFlWND7XMZgj0E7WZ3Ql1aQDiJanvaO+RtdRCN9cRe5zM/RxU9gCGPycpPEMihcBQoUKPCzUODmZkBYkFyeiELhFh3atgXb/7GEyr2i9v1sHxj8egKdmKdcxhSH8xnaD+pix22aPsGNGpstjB0te/WSokQp6Woap4bmAMASm1GApSdQhTaCRQoHbVOnpw3927aHE3mWVdJhOIzpYKPJOivZW11nUhxv83Q1LL1Ly49t1fYdBzS7oV4TqmK6vPe8KpetQENCYMZEC+/a+7a82lrI32x6GSdPblB/K8/MKrjFZwIgU6ei5gc5IHCH9h7dot2vT1XD+ikA2ZDihPWduLQR0xF7NZenk/GIX/aQlbe3AwfJhCITGtQ4sVxFtDGLt2622CtPMaZYvGPr84f9snCWPqRvFzA52LPdrcV/HNH8VfQPNtlX2wCphMxtALiX0ycZNmsXkukKgKJtTOb8ac7c3vOE/yTK1fPYPM0GwK7AxKbBNvQ4Ur/OoK70sOlhG2+SXDPjckYC6v4w5g6nIVAx4KsYaakLiXEUs5JLSD1VFda4adh3Y/vvBRSa+UCczbj3KgwIjG1dERGIOBzuPKYOx8gjubJfDwOgVyzCFh+QW4Y0u2ZFTIlwQBv/iVCobPRRfDiy3Wgq6BnfygH9xm0RTcNUrNnKx9ejfHUUEz+kx3s9ugiQT8SyiqctBCljYTJmEfi1NNtmjlTbLtu4w5gn9FyDJaHK9dWYAPF++34c4d8MKGZzCxqZ9NcNwHaN6dfqWTBZRAOydmsJmgU0JnVs9CkAro17y6+X+pU1YB4ByAuCfgcIb3OZOgTrkNgixa9jgJqzvm3+BmYiSGL7OgH3pG9CchmEJl1nkSqTZPKSuMZizlFMvaOAiub7evXbt8A8ko+7p0jHGaSt00O6b21Uty4l7ST6GtOyGoBG+NdiOv889L3i0To0Te39xdq0JaAU5VsfGqiiQ+Ub268F89GmTLC5yNzFfOrNFwCOnTAf/yGqaUhZD201U7uUmpbjfEyY14CNJ9YQL5F1avGZMBIbI+zB1CXWgYSb0LWbe2OagxP6wwDFOtKYCZgXAUUYU5Vtz2OaNyuuO9cARPGUPwEjEZ6B9HsWGgmq5aEeBhAtYwtZbH4MVHUoLK2BNVsvYvz2WZmXYDw5O+Mc44R4GLmL9K5qpOv4CS1oxF8If6X+1oyaLLyu+QxhRmbhom0g+GHGsfzUANpAYz4tLHM/6XtPpTXpdnyVpsOUYzTvsrHAWPMbYITbTMC4GtNj52DYaXtVMB42t4y4bgB/4gJ292i2jk6M6Q6k//MYY6U9MDaY/h2l/q6lIX3plrDmzoG2+NcEYc5KkLjHMME7ALN0BZObRLNfl5Dgb9kdcCIlWdvtvBB3KUEhiBS3ZpJf3WG0F0pqHlL2dfTljAVJ1TSiWWGul9wX0aVQmU6jCenGPDBlNliMNS8+K93n8Pn4AQSbGUdDklBZGhNNBncEBqEB8GvMpgtauPD12QkjffwK7S/p00N/ggksGq1+1pmjT6OpOlalnaUhtNhRzKcgByQYIDpVz2WXSkvimjuTeWprAQOe0uWjQ30AbAsAkISGRq/iKuhui64l4HLDDLQcxbzrsFszH+VMFGhnZE4zHtxEFauGCR9O69h5fM7QqJ2cG9NdMI3zmCMlBOI404UjOf3svRVtDWtLI5HTzCfD1qQQ4Zi7mQ1N5fhsQRMfg6c3iebBKoFp30w0rfXMF2Rk9LdTTSKjeZxocIKxrkBQ4sGcbwAz0tPMe++KAX2ZdWkmGuZx0D9IGUVoha62evUy60yL9ecM+q/G2o82cTDqhc0dM9UMo7Hdd8iv11pimvsIgSnmu2gn1YUuHgR/CUxWz51hzZqWxF8NwYcNX6rKfypPHjYfMUd0+EZo6iHsdBRt2O5daKJuj+jhO8Oaydi1/Y0pVrgKFChQ4OekQH67+Tmz+Wi+zhIjb+oaNuYntf2lYlXeO0llNaWEP8SLwRb7eK2aJ85RFQavu3ce0859Z7R4fJPGjC8bjHjFQgTQZ9tlQXJ0HOzHpm0wRoBNDtWw+W7YxTbEImyrsEW1YkW0PwefOCugMRPOdzaSUhiaSUu0avZmbfvxazqHCrsEkfD5yxM1c30N5jE4gBuTMLQIGvjJlZL/7WhBTHxpjvMeGBFjSIhz5CmbotnLZhLq8kW9gtRvUsMDSl3hfJLJ47H5LZInlhzMK1ebwSpZQ3P1M2lpKAR44MBGoxHSVov2lYNllmzwvcFP+zZUTSezX/Evp0K5Oprm4/yeAAcBIlOfg28BIKIBe+tTV3BaJExjAyYh5fgL+ABOuHFYN9PPSO6Q7l4mulUH7U5zSFkH9J39uz1aB5CdAhAwgbXZ8mfasN3GaTQBA1LChm6gy4jhRuoeb7ONPa3bOFQraJv6AFFZAJfXMD2puyuhWvwzgjCzxqyCnhXu46wDKjBhbgJTK7QEUb+SvAMbiqQvqqkLcehEOptks0/DrBQjaa6BWakELUVw2E2jpUnC3Fwlj2BdBNNCnGwx84kDGu28idJGQBemFF4k9729gAaAgpk4mdOxAFTVxOfH5UKD/IcDGkOU33mRMQbCmATILKYtriuME8wtEgA1Y0yMXzW7fL8BH5wATMtzESZt0VpCnMKUeQCgKWPMQgC8XuqHGchkmK9i3nVzL0odTlOHeZhM1JEH/AFQcXBMQf8wDEgXkna3B40OUnl3Env6w7QZ85ImgHIxIMhCKnuIRFSHCUYD77j7AmrfS960W7UwQnMjmreQttHJFoo1UJ5WHcxRsdfPYXSATujpBiC7aFcSgG2v2WRwIXAwAYM567uZ70n8FQ69RtSpkxlNJMLUAgISeLuK1IG5VQv2+vMmYWaH1N6AoMPj026L1mDhsbtxkr24B/tzxsy+toRWPg4zuzihmeNIwgsu/JP6W/xELkNKTUzdVfjCzJ6OFmOfX+daAPP3YLo0LkFUIdYcxgzkYInB/wNTsHNwBtMA92VoG5wxgIlMGwyCGjH/ol25M0gIJAAjaOpPZ+pSN5+BMGP4ANGXDdAfxsn8UaTaaKaQXdvIcML8OuMrhoasmf5BPB7DFNHStzBa1qD9ayoy5sNZJR0n+0gfNHMlEV6g7QAFOjIYY5ogbNcxwCiaN5RASp/z6iwH0C35DGFYFyY0FibGi7Tc2nCG0ifVRjSXcTxjHO2njxwzIjSNNePwbdpt/kusxrTD2peJ0T6a7CiZCT/mMY2T9R15mWlZB6ZgsyaENX9lVg2AUDNhMk6gagIaAyIxaR9lEO7VBEZeMrqwD0ZxKyZyXtqIf8W0CZj17GU9QeOZwtemvMJCU+PwjSnVhdfx5/meR/smxvVrX7S2IKQg/GtkSkwVaFE6v1min7YTdhktyezJNjiw9sEk7eJ+NGBoCMejOSqBoTBNt20dEdam2CXyWA9j10wbjFZI6q3fnO0GOnq68AM7RT8gMbgLf6cg4w55WA5cQ+s0P9fwATp9KIgmfZDWOGYvfyCshTBgjThlu2GwwtC7BeZ55RLmKwyDl7ytn9KYZrXTSZdZGeeMJYIeeQitW4j501vC+jSVNcPmK3UaWjOYe72YAXZfoMIwgM1EAvO7A4qw1ti6FKA/bV2aTn/GoT9NVcVYxnVzSu6z+BMxrixaozXUGaP0qwe6/P/sfQeAXNV57jd9dmZ7772p7mrVe0EIREeAabbBDsbYxnmJ/ZK4xnl5SZy8FCdx4hjHsY3pmGaJIkCogIQk1Hvfri3aXqa39/13Zlaj1QoQlkDlXGln7tx76nfOPff/z986OJ/baBdzjGvq1j4P5n2R0lJuPpRmhTGRLCZpM9eT5kaWfQ3L5Hpni7yb2URtQ0EC+IqU8xSZxePHyRhx7nioxtVZ4cDCa8joUoUtjc+qzGXJow6FgELgD0PgKmVAwsuHnjrT7u56LoiUccx+CLfdtQCTq3M1Ilyjmrmjo3fuR8fhNRhufZZGihvROaMKRbnJ3FXlvbxy7taeQN6mepykAXtZXSF398ykKdzcpXXhVBvF09kuLpJUc+CS5SOFo6dthYfWxk6+6c1cAGWnSkfiRVPPolhY9rhCPiu939B2ZO5CzDy4CSf2rGTMicWIr56HHGM8ErkdGpIXhKh0yYIo33zZSV75k7dMgKuu3+sk4eLBwICdUmYL4um9RuTzOZMWobzLgf1PvI797/FllXMn5qaXI0NifXA+hdguHdscLlNeajzXfvMlJlur1iTEJSZDd7gVbUeb0J2WC1sa45rwraAjBSwvnBAN9PXSP76YLrXFWtSjgrRFkCB8+/eS0Kp1YwF3CdO5tWUigezjjvowvVWVVZDoJkMhO9vaQVyFhxTpRf17VKXgPccx7gZfG0A1X9Dp3AXkENK1Jv9IEHm5a+fgTngKjWQlaFv0EM8q7i4pk7uk3NmM405eiGoDQb7QA2RAiotpmEkVJNbMApmM9bklMBolJbXcDRUvSjKfhImlzzUmZD4yK6JnLVjLe9VHwtxNAmyYV7K5+2mk9EaSsolML1IEpqfahXSN3dKCGLpIHARIMWSRkTAwv5f5hzKpJUKVL5EwSNlyyLeRKk29bFNTA6UnJbJzS+kBd6GTuPN75yR6WdNSRj6kDhIfxmO05+gkXUdsC0vCjJcQjWIzAe5e9lO3OzCJ+tq0s5H5F2L9vgHeY2lxNPaXwGlaueFLGoMyQJ/+zW1sAyUqE0uoLkfd8AYHs5BTEdfGehLQckg+LfgZsRFJlKifhO8QOzIoYT14XuP1AKVXItn0kEvI4tiFGFsji0TZnePP7JfgJgeLhIvtaKER8t7GAOo+z91f7qTbiZGP3n2cgxynUkqQ6OHIbBEiVtrF0Sdz1d9MRxZsScNmKw7SMLyHY1W6aBCLqPZVkCIls8/cVR5ooHHzbuJNSeaCB7kbzfKsNLgNcY51cTbksO9ZhdJ+aVHYCHs+Z0f9STs27aOrbDLCua2MrTgAAEAASURBVNwNHmSci90vxOPQce4uz+F4cSc4jkT23EpK0OThjz3YP1GbGyID1XSYxDadGhTSnoVaO2FVId7rI1HXRAbQY3ZpsSoyMwxwU5LSTCKzjauJnXOWJmga1jqudb2U9LVQYmMmsT2BeGQw6J5GGIe7SuNvE05soUMHoVy7GbdiiQ/FjIGRzDET3IJkiqSPfMQIjcxj+dNOWQcZ30EyliRULZwvyRw7HRnxgiyqGlKSJHNg5GDf9DL3OmRd5lXOkyAlIz4+f0LoSwdDLNdL4thDgl+MlOK4UaAXlSEarO+lbU8/VXaW3+lGDp8PEyO+h6juJAx7LtUE47lLz1WTbTFj6w5uUkwbxPI5g1haR9ypwuPkGmAks11Ig/uKF7mZwecxSOJdFpAQJTinuBY0ssV2SgMT2BbZ1AgRPy8lgq1kTk5xla0p8KGskGsS78nBVmrPcoD96KIhdh9V9BIX0pUwu0Ohh8Y4SxpJSBjhpLTwxGYbTnI9EayTr/WhiFLApCjW3LgIklmU+SRzy8KBZ0q+UziHO7lZQs7FP5tzjRsKZPER4vrhoedIFzcWBBPteZUMkke+KWnq5PPQcoL2XGyXZudFaW0fb2nrGBumrUuyjkkbed1LpsYlawA3ElIoNdJTUiH7akHaoPU30QkHMTm8hQ4K6IxhuIzqbNfTZfpMugfnsyMSIXlG5S9I5tFN+yAZn/RCqsexrEjTtHpYFcecaTmfJBbJkfdt6OFGDwYojaWtUwEdbCRwnQpy4slUVYdCQCHwhyNwlTIgYeBCgWbU72rGlrdaqBfLiOQJ9GLFWwF6ComuSjp7JfWwacSZ/wyJziex7fgC6LPzMZPuNSxZk5GWuRu5vmfoEjCPO8sPYkp+DlW3W9HXfwSv/BpYdjcZjTgbl3Anuk8egqO5Hg3GchpQ1qIu30OCXhZdqr94HXy5WDXvGprMODUPlolLUFO9Fe+vZnwS41zc8s0s0v5cAbmyBvnW9TnI6DB/0Ofgi9NNNQ0hbvhSNdjoRYQet1r3kIA8iobhJXwhFtOtKV9uXOr1GYuQV9yDCSkrsXb1LtT+4MuIl/C79JalLa9UBfA6HVRv8XK5Jh6eIRpEuuAhAWI0EZu0KhpBz0TOWy/T1Sx3sZK+iWsmFSJX18kAd+2aly2Ld4htcrFNZHDkTXKJHKJ2pSdBN3zcil/9GXXQ/xddl9JTi/jYd3IH3Etxf38TjTotvF5KcTv13GVXLEzYkTjlOyl/+hCy6I5RXGvq9yXigy12/McDdiz+s07csYDeckj4Ol3cYaT6ziCJsEKqcSXQIFVHpkTH7bNhvlS7WgQU6lOT2I+TF3s3/3hJXoqiNifElnbwoo9MkbOFzICodWRTVYDlC6cYVqVhWrZPdtQjdIh2MsCX80kSrE4SKiVUUUmk84RhqpVpE5t91dJLEyQT/7q549fyAZVqqOpXXUPJQQqNWZmILZZmhtNH28TdRN9BGo3ypb/aRe9bdQ6M4+5oisxlJhcCQYqOHuFs0vdoH8lASb2R5oS4w+4hcTBERsJGIiKF6ovkP8JH5G0vrlW1pkbzkGBz72bQRdqUbKJMpGaCqEdQzYoEZAMxwh56/yHG7iIWI6oazCxt8rEcCkfIGDONlE3iU8M70mBhTsUlaLMQjfR/PGESCSzu7MtzJUyDHLF9Exz1VFVpIvPw838M4fZ/Y9A9EnF6EmIOEnDeJqrStHpho3Qtp5gkMuuUuC06PsY9dGm66ZFUvMnGxd02iBXfascUeiyTyOUWGgtptmLEVMfd7Hefs2Bfvw+3/m+qcdGNq1e2rUmkDlMC1UQWZmIBpTZ5rI/Em4WPaOW1fGY5304xnsGafRlYE256uPW8L4M6iSo1heMinoBYnBjkxvZN5qCMf5BOMvqIm5sGyokkmoUJ5y0SoiSGW6jysoXMyXQPyqkWk8U16CSlogOCC+2hLLwmZQp+ITJkzZTirK8nvb+IO90kPtN5XcY1OuFzZjDuTi05SM5R907GY3gxBT+niuP8ZV1YUUcvhJwXQjpq2y3aPBa2Q+Ypr3NOdB7iPN5BF+V5lApOFgnY2GOntZ/PEKsPd1qYGJnnUo52iXOcRKsYcbft4hWq6OUV8x4ZureeIeNIpmbxbQweSiz9Mtad3GxopqSLY1FDgtzK5907zLE+RdswrgWGQtloIFEuD4ccnH+ikibR0Xv53cy1Z1KkZnIamvcwYXezuXZEswgjOkgp4vbdxBEu3MxgkiV8qLS+s0hpt2xIeSnZXf0r9uXeAKbO4OYDyw+PpVTMI/Ijj96p7pjKRhJH17YkvChY7zdj/nXdWFFjoE1HuEwti0z0MDAIkVHytnBONDHmSjU3HiRyOxsRxZJLHMtk/ZEskl8kwm463ti21YQNOR7Mn0xVK0rf7JxXokLFNxfHL7IuSXrJy3tdRyxk7Mm0UfJbKePJZznA691cvzd8PQ2rOWJFX2bA1e/1oY7PjomSWhMZY1kbtYNfIqF0kznqoLTwGCU2N1HyklXEBnO8BYqRgw2WKOhl1/Wj4Jp+bj6yj5uS8cST6XjsQD+uWUQXxzVkHPmcCI8quKtDIaAQ+OQIXJUMSFRN6MDrLzIKcive2tnOF0ECDMO345Zrp6MslzuLXIwMpiEaQK5m7Ic3aYtBr1bE+dSrP6P//gb4lj9Iv+fFqFx4K/VRKWL/9WtY9+senEhLgd07iFB8PlKvvx1xBZnQtxxEMV7CG+89jmcOJKH2xjjklDnw3nMk4Nc4uSg+hQ5fN33YP4IFkxIZh0ACBtpIaJZg6pQSEpG12F9AL1b0WiRSBoO1Aw0738Kmp5/Dzt1N3Gn8FyRlJ9Ld7rWoK5iAzPRipDX8FltebYa9mSpXN+tQkhddbGX33EJvX9WY8ujX0f6SDXNzElFKFSHZxwoF6I545++wfc96bDt0DHvYZ8va/+ROfw1qZ9WQWJ9G0Xo2xi//PExp2XD88+PY+iLjVnChTjL1oa9jH1/C3BF+4yeMnH0TEuPux7QyeieR3evYxf6Tz9lPnpP1izqGky+jo/Sis4OvkK71dLHYwt152QXlYaJKRlcT9Ymp+/zB09whzB/GEnoNomdmEl7sA1+ueupgW/nyFCbAyJ33FKpHWehppvWIGc46Sgvotle83DQdMHBsKL6nGkqOvK7kjUUCrY8SlqadPKfr2lKqBqXwzR2ibYAhQxg86opT7D+f9VlI+AYCJmynC8zt7xiQXeVGOv372mUnlsyiOZU7oCz0EO+3zPfQKJdELl/O+no7Dm+Lx7ojrGPBEGNDBJCZS1elTdwZpNf9XXTv2kwF8iQb1Vq4g41G+v6nGsPze4N0jzqMedwhTOWufwcZzgJ65dq9i9KepcM0YiWRq+3qW+mq04bfb2V5i+mz/xqq5lAaFCQecohKjdAgZxzsu55b4SbuDIcOGWk0TyImj26Cc0hEU5KymczMEaqcFNAlbxrbaqGaj576WfGMgF3GPff+pjg0kulOpBQvnYyfU4jyDXZseDeAouvooWgx9drJyOkoHTRSv1xkPSdpi3KKBFIJpTM2EkAB2uRs3EJihrvjFelU6ZIxJxYnufPbwQBxObSrMRO7E3vi+aySqJw9jDnFzE8mVMy4Rs9fjehiEZ0H2fZ3EkkUhrD+9zbsX892sGzN5oFqZc1OSgpI/LxNhwF78gYZj4OEFu1x1m9l8NA/78Ej+ZQEUCUkmc4IUqlmJMSXbEwI0S5qYSeJ9aG3bZyvlH49HS/mEpoaiJFj7STDLMf+V7mzvNuN5kkDWDxDvDDR2Js77l8qcpEkFsJObE5oL9NhwVtU+dnTTQaAKlhTyOxRmKqNHYs985ApS+9wAe7sd9KWqYVzb7aFGw7cwafTLjTR09a2Z2nHwBpuuc9DlSriTmbMR/WuU3QrHRRdfWGmqDfvp0TtwCv0fPU2PVhR9ejOO2gzwTnDDf+RuSKPh55MSRyJSJGemmvcyN5hhX4LnTzkUeVwIpkZjps1yUJvWYwQTveyTS4aJHMe5zAekucE9fW58/8CDdOXUGVmNte8JDJyGiF81oRk34QJoBQjlX0qo2Sms57lBYYZeJYudKlO13EggfZMNGhPoucn2lhVWOjI4DXag2ygOlWuDU7ONZoNaLv7RkrNhAmRY99KOrU4PoAp4z20peDcE6zWmJFD/btBSrbiKGmVja7BJjoneD4Rb57yY8pXKRHi5oWBQSsDNH4fohSnk+M9jliYiaFISRspdd31YiL2naANw6NkiIgHtT9P48e1TdSMBum5rp/qoNW03Spm3UKLR8c2+q1hzXUsTtYdYm2iW99sRiD37zTiWAE9gI3nGiPMJt8LXOXQ0UDpEA3TbWlkypqoCkiJXYubmyucs8kUsZhZiT+NHqTY3kxK2Y7spRSLnr3S6BI5RWze6H1r01Ya7B9zY/pdDtw2nzFbOC9CfFCsKWZG2bLxXcZ17B6q0HE8s+l623s4nmtPHN7q9mFRJT3Z5VBjMkBvd2vpwvswGYHvdeObYlxP1cMEbs7EPjuamhhbbiBDIYy1gxKT1hMyPlw3xQ6LD5GJ9jOyZsVODcFFpMVG9sdISW1gCmPWvGfFB1TrbMmn7dUkZpBEkkm+1aEQUAh8YgTCb69PnP0yzSiUA4/E7Drkzf8iipdR5SPooapFOuxW7gJH7osujZ1KtoUzliFx1m24Qa7T5U/QnEoPMFQxojQhMX8aXw55DC41CW39Tvpulx0aM1+SBQw2WIwUvjkCVddj6T/mopo73w4vvWxVpiOHOuFxk+5AetUKBEURXh/HnSQaccuurLbAkTgxZyJr5h9hVnUcPdkU09CP9iN8mwbpdjIuYQI9Wn2NBKCZgoth+qrPINFBd76mHBTNfgA35c7DNIr5Q2YyScVpyKQIW3Tz5XWi7R/SzCXOkIz8axehIDedO3lBGh3LzhF3vlJZV+n1mJN3MxYu5zXqSLj9Kdx9TyPrIr9tSC2ajYn2fHpKqUEP9b89IpUxWlE+5SYsuI4xTiiVCdpyNSNbUcMaeQPy9DM9SNTpScRmzhzCt2gz4RXdYCFE+W6SHbcmqiQ01uuQQC9kcygxSqCv/hR6ojLyRaYRnCQMtZcWyxEGhNoSmqoB36V8ydJ9qEg5OIYuD1VTTvCErkfT+SJLYHq+7zjO3D2lXrgQqzkl1EVmuXEiUeBuZgLVYGYUMR7CK4l4tZOqEZtlrBmx+CADvnG2ia7z9pfI1OQMo46qShOqXLjhz2i/wQjLW36bzhgLvjADQi87x8ig5N3PF30VdxpJiImLzHTaQCz/igHx/x2H1U+YqJNOBoKEYYjedBqyKfH5thPX0PC+LE124f0onj+EZeyj/1d0AfwUjZ23cOeQhLyfEoKDpIwX/fEwptN7z7iS8LwSIl2GWj60bzmPOULpHhTSyHXZ3nj87nFGnK4PYheNxIe5k9/TRjUf5gowQF6QxvMnMujfn6oUlfPIXAyRsH8yAS+SAd+TQyNxtsHTY8TWQdpuPOjGfO6+j6M6j8wzH70+lU5x4qtN8XhsYzJ+p2PAtR3CgHB8eyl9yvQwAB5Vg6jaMvf+QQz/MB4Hn0+lob4deWRsjAdJeFoDyP3jXqwgvhJ3ws5dbtKa2vjHdCfcTz5QZu7oVtw6iD++kVOC0g2RkolRtqOdLkTfoiGwTlwH+zCvitQqd8Yb18bTu48dL7NfBbdSajRID0QHuUPMNno1+ob4ZznoUtWNKWV8TotdWPJDBsjjnJFIzfIM8zFFH3X0G1az07QBmkLJUQE9KtkpURO7FDEGTyKDkUYpq2QQT1oDRxm4bR9Vvrpp2PzwMCbQdiGHE1doKa3MMzoX/hHSczefAe6WXk9Ckd683nwlg4Qh2TtWe3gj517JMP7kYTdtkPicsM8+h6g+0TvXbAZ2pWrM2y/QjSuZbXkutjxNc6JrhvHdW+jinIScnZsSUrnsKMsRDfgnzJdMIHH8IAxJqJvRqSlN1JxqWOk9jPP41m/o8N6zcXjtN+k4tIU2C1SV8h9npPZiznF6sltCm5EikTpKOawmuqSHa4p88l6IBPJkjp2Z1PDq55PxsjkOuzO5KUB1wIFjVIOqGsQDdw9jMscvO45SwenDWMZ1YzZ36zXJI4sSNb92qt/VU50TeU5Mo+pmoagkUg3Jzudq4R9RmvMren97luunjowmCX9ROepvoxSMzgYe/GMa9tNNbC6fU52D85hxL2oqPeipNmPjujTYTlHFkI4I6reTGSWTeftfOMlc0nse7UgkcKVgJeNn4JrTS6na+6+yGXfRLmUc3QZTvZCzTjs0Wz15v/A4C2syLzJHglQN7aaKV5Cd0+U7aUdlwq2Z9Aq3MhXPtzBmEbEZPkUPfHxeT3FN6n4vCYkUDe5kENWlVOmbfOsA3zl0RPJCAl7/LePZMPhhGtVdnR1GHDa6sOLPuGZQqlieR9U3rnt+xtXKoCvh5Q8bYGfEdFmX9myinRHH00uvas3VTtzyg2HMnci1jROlie613/ipHe9x4pTewfW7N8QYJbTb5HPh0zhNPjsMQFhGJw0Ts2g/xmftKCXIrax/J8sTsLa9RPUtehmbWO7ELMYwsXI8BEMR4WjSUP4U2yE2j8IoPk9yn++EIao7yoQNP4E8VYdCQCHwByFwVTIgJBE10IqmLULtjAX0MMToyqQaNSNh7hSGJSRCaNoYz2E+sqrChGAUaS0t5cxBEuZeEkN6Sz7K5uajNFJuuHR+cjULMUAXcioZ0KwShUK0av/5wTUt9RoK3aU+KZj161mmGDnKzqcsdEKselNqabAoHjmlXVo2vvhSkFE0D5lFbIOWmdn5htVxO1F2OlFQR+PVKahiOdqLV+oQzy80qg2/hAbR3tSO1u2DyL0ug9GQrXwZ8IUj7aCyf0LFQtRVxPZZGk18ZCtN+sS2eWW3OJ5G8YuK+VvLGflkG6UN/BVuk+AUbrcU/5kebKa8eE302lI0dwCFQnnJId3jvyBtc3Zw57P+fe46jh/ALBJdOZkMAEYvSCe54+YjvvE0SE0iQyKG1fLCClDVydnKHU8Wk0BPUUIw6ek9RQxl+7iTlkfpg5nMH+lBbSdSz5exh0T/cDF37vJJbZK41d6bZAAtJI7HTXfhVqritXJH9shewc2DGgbsKqw1Ip2GvSG6JT1BPfcCMaKkWkIZ7U/EY45ulxldVJ84IX0yUrVmDl1mznNiXCrHjXV7yWTZM+nh59pBvrTJOlPlqW+vHnQKQ5VD6k7PG6S6kYeea8IUiujVp5STMOLPIRoD14t72z0kyoiVnsbXZXMoGZrvYkwbEn4RfYTwLBBAxz6ClOyl0zvOlCXcISehP0Rj/L00uE5mkLaJdJebXUuVngZix340lJKonqBDMaU+45cH4WA09D3cGe7rDqGTjKIYik9fTOlOjRfjc8P63tqzQGX3LNqkTL+WBrIMi91Bt5yde2iLQdGVzujEIsY/KKNxuujEF1LCMesBE5IOsz4Gh2tkX70kiPJryAguplpZMuvhNY35GKtLMs15JJW5kMT2cpnQ5hIHjUQ1pWsMXuZhUMsPLFQHIsO76AY+CyQI9zVwjtDOZS4lAP4ORmVuYh3MaiCxI+iLGpjR46IjAY4/L6RPGGakaZkL4fIFZzF6b/0ggfEwKB0oHcKUxZwn48ULH+8yoaQN8lwcDAhjJvr++95IwNbH6aGMbljnk0HIo+RFY5ilwHMcITMZELo9nUwpoNtKg3p6GWo6El6z/CTgZlw/hNlTZReddbK+IAn6+AKqIc2hHQM3VXY10qkDxah6ErdpVDObvpA74EwvajQ0xMEQx6efwVkDtMdLySWjyJ1pebYEg8BJEyU2RgzQAUEB7TlEFUnU9exZZEyvG4SLUsYgd6YHOY+PcM0xJDAS+MIBzVi4NIFlEgSZ++c8NJAYs6fGoT23/SS86ynt6SJjING+ExjTZA7tcWaPp50XOa4A1+Z8rht5Z6wb7BtVpg6SEejbpMfRykHULaF9xjiJEcQ+kuEomxnErFMGRoynrUcD57AMtqzNSYyfsXwQC2ZxTaH0LkhVLc0pARn1CqpAiQrdwAEa/58g4yHUcJYTU8j0z17MDQ3abcjYydolh9hb+Oh+uoce1JqS3VhCNcT0eD4XUpe8BPg3yDb095B85pimUMoYx/VJw5rEtp/rSj8lV04yDKL2JWpLIW7UZJD5nXk7n8lmPpss/wC9/aVl0iPdtZzz46iiRKlPP8dggGO+cDrVUyeQaWedAUp5j1DS3M06uzkBDWTqa+cO0T6D0o0E2oowjbxPRO0tjvGEKhkQ0cO5YKFNVA/XmaNi2ELpVA3XpSlc54qoe+ehPUr/ML2lzfJhLr14+Vv47BAbuk3RVDa1jS5Z37lWpRQQT0prhlhe0wHiwmetagltMAlFkFK9/sOMocR4IQE+R/2UIvZxAddTwpsq0ldiKc+ieDDzcX3vY7tQTKk3pVnhJ0sQV4dCQCHwhyJwVTIgUdA0wk9ITy7OskaHhFI+4+ACyUTi+WhEKsL7QoCLKg6XUC2fnJ1FhAsDob0cpODwfalDzqIqYFoeKVu7GibUJUXsoe22aPljr4bLCLcrfF1jZLSXbbi06L0oMxBiYEWXi9HRqXoT0h/AkQEPWi3zsDzVyh05IQi0dxQLi/Q5gsvpWsU48vSvcF/C/ZKrWtf4HW5CpE/MoPEip7N99mcaPEQ1sssaRovtl53CkzacohHsEXrRuZF2E2aqw1AOhfptiXjhr21oTRnA577vxFwaXtpIbHlIFLdus6KRqlb0DICqKfRQxZeUp96G7q3URWcE5WlTucOXI8wciTMyq87tNnTuNMBECcvkOnrKETUEAY1/OqoGZCzsx91zwzhGMZaXpiTRVJykwSRKDdwdpidoMr8B1Nzbg4l3Mw3vyW0tMZskriejBJiUJca+NjIh0x/pRh0LjKaX+rmJSQJPyN/wIemFSEykV6GF3+vEfF6Opg+XLzvtTM/M0XZG857zm8SBOY+75bczwvgtp+uRM7Er0BhV6aj0Q/rIPgjjFJ9Hw+v/1QnCEr4n33JoaWgoK4+a1nFeYx1BqoIkzffh/tlaqtP3JAsJCxE4ylTWk+mb9AXaQvFHZDqEsZNySXDyS+tqtOhwaWd/jsylSEINJxrcuhhB+digDlU3cNee6kmyCSAbBOPu6EPVbeE2SGkjbY8pWq6JQbxgEJUISPECj/bXbcUAgzQ2krCqI0Fmo+Gv1nfe1NLJNxsiHtEGSOA3rknB2sfplY2ufa/9AplTUtHpwjBE2hxT9ZmnkoBSOjD+x9TKYdR+7nR7pR2i3hKZBlrFonYWJLFprh3CdXRGcG3M2HBlCfdH6DgBl1HsD3EH/emf0MlC7gAe+nsnKmlcb6c6k5vMaT29YTUd0aGI3sCmTmPQOT6P2prNDxO909V9sRs1bETsvIzOY0n3UV3TOspEMn9Syl24/keUbstFXtOeG/kWYpQPYLS8kbFmMum/dtCNbG87mVhiOpsST1sSy+SzI8+VrN9BblxMvr4PE5fyOvsdbZfkF6ZKk1jJD7kRKdRP1bnqfDKut4avR2/JnDARc03aGClI6jEQs6ZDJhzYpcf4z7so1ebawjbI8GlEN90GH1yXjMf+g4Exx1E174d0ZFAYxtpFdSfBuvkoUEypY900H1XnmJf549iOcjIXol2nNTFSpzyv0obwRTadgIkky0uiPY2bBgu+xzggcpvpI1k0pkbWDHknRee8fMu6FEcmc/ojXWOuS7KOBclNmuIpYbm/VwKvh8dJoIkWzvORg9cEVwOZv9qv9mAyGy7jpx1aJ3jG9ssmQYDS1o0vE5dngpjMDY27/8SNAkqWrMRziJLeY/R2dvJkiAwvg7lSCiOOWQTvkU6FS1WfCgGFwCdAgEvGVXzISsK/sCtdWcnGWs14WdJ8FEzaqhRej8dOKvWMuvOReUalH/3zw9ql3QvXKR6FvO17see1v8frB7hT1xaP0hUrMOv2GkoxZAueK/pZK/kY7R1dv/w+Rx9Gd3WsrJ/1tShDJbvMsnsrHoXcVIcB9YkT6CVF1FxAHX4HdZr383TaCieKCqnnTCPwACUZ7Yzm/HsGyTpEV67jb+3DDTOpBsNdtVYaQO9dyYCOy3sxl/EZyhifwmzkS5S2AIc3WOl5LIDKP3Vgei4ZgogEJDrzhOAx81r0t2AUgfiMIZJr0esGSl1kB3p0nuh9KWPkYCKD7HzywkemlwKYyCgK6+dIf97jzPLE0NNCdZ3R9cuF0de0PvCiUXS2w80Y+ZR72t/IlciJFEIcxRg7tjy5G80TTkkc2I6xsJMH/rz6Fk0v3yQSwd1sPz2b9VMfK4NqK/bEcN1Sr3jykXpHty3cptOfZ7Q1Uj6/wvk4L32MS+GhvUIadfBNtCuQxzh6iCG72WdCF+0invlpPPbwuS+gytn11zowjbYcYhsh5X+sQ6hxIdg4aUT1KvY4o42xN8joCaE8KrlWpxCD1OyigTbtFage00JychbjbeRzJzyNO/vuU5S0rE3GO+ut2DrE+Au1DMo5ia6liVmUEZCqPvY8jm3XWOdsj+z4n6u9Z+HE9Px/en5wLFxUE3NRspqeRZyosqMxjdG6WICBc3GsMT8nfsScwmgt2Gm0GPk+Kz3nmo7Esqk+AW2NerxDKd93KP1IlvEVRk8GgEx5iMS0FoSvzItpyx3II5GdRpssdztt4MiYvL3egu1Um72TWEuwRSvr1l4LHHfxGy0qnNGxlL5L50m/j1yTS9r8YwNl3Yyq1UXzaFkENy2z/DrzkHT6j7EujbXWnVlS+FcUJwOfi9FrnaSQN7qe7pR9lKqKlAY1dMc9n7jwOU0mLo76eLSuS8Jr6xkbKXUIf0QboFlV3JAiHrFzcKy61TWFgELg4yFwdTMggpG2QspH7FL58cC79FNFJDRcjQ32DGROvgsL8sVLSiIyJ4xDSXYCTO5w3I8rsfcfNT5Rnkt272S3b4DxPwbqmYu7h4mZfInypSuRfgvov/9L8/TY3JKIja+FcJwGoR4SHd3bzehbMIwSL2NgUA95pz0eew3Ute8PIf4bA7itmL7PNiRjI9XVevgSD7lDGKZHtdJvUaWFu4yZlH5IG854KUde0jG05MjMHNnFYxNjx0vLz3xj5RkLgyjjdbHSj1XnGddG9XGkLx/SB2lzbHulvJF8ZxQe+TGqjmiS0XnOF7toOef8ZgUypl5R86D6xoneAMppl2GnGuUIxXqOtsWWObqd0XvadX44qHbXR2cFVIzSPKNJcL9w+ZJCj2NbEnD8A6rGUEpmWMzdfdq5lZPIyqUdSjrnuuDJZnz8Q9rM1LFzUDKfq52SWLAda8wkj7YzTluHChpK3zGNtgLNiXjnBaqzURXJSVWo7vepekU1whV30/h4Eu0v6AhgJMiqVMzjfOdxONc5PiPtlT7Knxzn7Fv49sh9GYveQ1SrpKvWFDJ39CMRLiSmgLHm2UfWwYaIGlnsEVOkhq9IZ9yUbux+hZHRdYz3QrXIVHqDkxc7BQtaG8Xzny6e6l4VblxHVatDhykNo2Qunukc9GbVvdUIB9Wj7qSUaw53+bNpb+LnQI9UzZPYsRxpA6/Hjm/sda2/rH/M+7Edijn/OON5LhxjihkZF7k2Vplax/iQSg+NiR7U0V6knRLrQ3tSYOugeioZyGGJ70S1W8vyAXy+yoGpVMNLt4uq5wgqsVWqc4WAQuATIKAYkKthPeEqbEwrQcncEhRpFESEMXFRv0VbiD/BzLmMssiLZmSYo28wrf28KpQQD4kv4KPXp4TKAOYzsFY21Shkh89Pu4VcGnJbuKN9Yi2Djx2nFIPMhKg/JVE1aDrdNSYwevXg00nYsT6EjpN+qkTRgJqemUrpa3XvGgt2MUDZUdosJNOYt+6LAzQw9aGcthYjKgxaC878GHmZx1we61rM7TNevLHXz3X+UeWNzne+6UfnH/17rPLGuhbN92H3omlGf3/cPB833ejyz/odmWh+seeiDvvsWbQ3ov1CIoPxidFy7CD9IXX6qD5moCOLGgsdCdANqkh76HdAY37EcKS32Yz3n6U91+30wnbDICoYA0TcJItKlrYx/gkrP99s50zP5w1UUSwZTxsiGhy30EPS9uPSfqq+0UDHWuTGjIW0p6AEMc8aJvyEsRvrOMflsZJ+rGvnVR674eVY2Kq9mEHje4aIog0BxyIqfRhV43mVzbwfnV7GU4+GfqqFTvFhPF3V6rhNr60t0cyCNZ0zlE02oK6djgg+oBepY2LbxB192t7EFdMBxaIBTK0IIJtqbj4S2WNhHS0utktjXTuf+7Fpo+cfVaak+zhpouWdlT6ambZshgza3VG60UpcXttPZx4H6eiBuOjoXixlHKUeS+jNrIDSIor+JAjpWLjE1qPOFQLnjUDknXHe+a6ADIoBuQIG8WN1gZOcyyf1yvknBLlM+qtuNT3zSR+BQF7ENEDMXtaLm5dwp5VqDWYR3Wvbd0SLRqEpi7x4aB7fXFomYqcVRckS1QZ0AQdCc5y4Tm4TWMav1FyekrTC9G/R3oLlhHcCRfWGf6LTzPxXHfwfa6Je5omEuOF8MtJwe8L9jF1AQlTmiLjMjfC6f3gHOXcSJg9hxrgh1LE0k6iuiJqNRljJxKLu+43UlV/GC5zLRjI/oobCZp034faHN/bcJchK5M9x0x7Ig0dviEkXfba4E63ZDPDWJfusENME2rosrR7SGDuJ0WMg0J8G1oKJeDuz2j248Yf0dkb1ID1dLYuakEDI2yNHFOvJdJdcTXuxETyjWHMOmaiLqOWLzThSwhV4EgEpWOzEvIddoC+AM3Eh40bHjjDynSnr9whmVyAUqksKgc8CgauaAZEI5UYqqwbFb+ZVsbpob5vIPLs63jLCEBhpKSvjLH8GKrIb+FsCAsa+prXhJ3PADUBepqFhmGMI8xl8SnQkhqhWfcZLXRi6EUpDdhl5aOwdKUHJL1fMLFOSSbHyKUaswvyFU2sX1ccViIAwoSbOGdL+2hy50GOu2QpFbHM0w2hWEzunTBLdWuqOzOXYe5cU3MKsEyd57sLPSLR1l8+zoo2FpgIXfu6lB58m3rJ2idqQcKAyz6TyMesn1uJyliF2Rh2XD9ajGn5hfhIXu2wkjcIlur6PVju8MJWqUhQCYdokTJOMZan0EQiNmq8fkfqSvM1H78o4hNAUY3LRE9ZcmIxegTlY0TR+cfnE49WXn8H+PQzvJfo02nEFjGikJ+origCNDclouhjZffcH78HFaMltbe1kBGSCyN+ZY669wOXqyOXTaaL3oiXL90g6JpOU2sG8fKXzlCex1+WKVm7kXji1+ryCEZA5MzJHLnQ/I3PrXOVH5+vlMOeibY2F6HJo90h7P2IsRtJdrBOpP3bd+ZB6zo31h2S60m9Fxm90N8/1bI1Op34rBM4fAdGGoK1gXy+2vrsawUfuIP0aoWGj9MNZhUY8ajLdWM/xWckv8QtXDANiplsdq9VKv/fUiBUfgWMcwpyY6c4jJSUZDzxwLwb7e+Du2Ho6JRchdVxhCAgPwCfVSL+M99x9O5lNL7ydH7CT2ts6hmsIXxrp/ei5oDEOvBt7PfaanEfvfdh5tIJo2uhv9X1lIRCdG9KrizHWH1X+R92/VNCOtnM0Rue6fqm0O7Yd0bbKtdH9iE13sc6j9Uvdcn6uNkTTSTti00Svx16TNFfLEe2/9Hc0Bh+G59WCj+rnxUGAc0u2vuOoO/m5u25FXl4uLBYLNTXEgGzsjSthOkSFW+hcI5mXy50LuawZkBjTYrS3d6KxsQVOp/OcDIg2qvwIUlLy6NcfCv+UgANnrTrRlOr7SkJAGBHtXaO2ta6kYVV9UQgoBBQCCgGFwOWJAJkKoWVN9APe0ND0oX2QdAZusDudLgwODUVo3dFc84cWcUndvKwZEEFSiEo5/vTbP2D8BBM9WNALCP+NNSTaZobshtMWwGaPo2oEr4yVUCtRfSgEFAIKAYWAQkAhoBBQCCgELi4CLrebgTy956Rfw7VTpZyb5kK2NjU2YfacRWGzg4vbtItW+mXPgESROdl6MnqqvhUCCgGFgEJAIaAQUAgoBBQCCoFLFIHLngERaYcct6y4G5lZ2fD56GxfqdhcotNNNUshoBBQCCgEFAIKAYWAQuC8EaAGj9g4+3x+vPH6Kko/qPFDejeqCXTe5X3GGS5zBoTMR5j/wL1f/Apq6qbD6RjWBkhpVn3GM0tVrxBQCCgEFAIKAYWAQkAhcGEQIGGrpxG6i7bOfX198Hrc4Q33iCnChank0yvlMmdATgNloQesOJtd4wTP5QXrdGp1phBQCCgEFAIKAYWAQkAhoBC4PBAQSYe47hUjEKPRpDnBkj34y3XD/YphQMQtWYDxPOQveA43vJfHFFOtVAgoBK5sBPi6CP+PdJOKpJFAliMi3TEBkFhHZ97QBMDnrXIqhUREx2cWF/NrdBtjbkVONSceZ1+OufLRZUjijy4npsjzOg3Xr2U5b4zOqyKVWCGgEFAIfCoICBMisesk7t3lflwxDIi8xLQXWfT7ch8Z1X6FgELgCkRApwXG1NaraO9CAboGF56E9xA55+/TB3/oDNBxY8VwFiHNwFV+5jmd+EPPtHoZE0cndbLSM6qJ5mQdekkja+lIiliGRXKx3gCDYo3miKJl8FtvMH1IGdGELIsv0kCAgbWily7IN9tLbzEGQ7gPIepKswp1KAQUAgqByxgBviWuIBr3imFALuMZpZquEFAIXBUIkMTWBeDs64HL5YE/EoNIZ0qE3cwgqfoAhpEAu0UHU0yMKZ0wA75heKj32+9kkKoILyAbYAYTVU9Tk2AloW04F0MRxZYvroCPgTiHB+GzJMDMoFcW/Siyn2lCAT9c/afg9AbgE6JdmAyNGZGKJT3TmOxIoCvz+DgjCftRZUh9zOMZ7IbT5YZH4mpFypC8LCpyCANkhMFsR2KSFSY9b4xRVDT1x/9mHSEfQn7qSXe74A0xSG1Cqobx6bo/fmkqpUJAIaAQUAhceAQUA3LhMVUlKgQUAgqBUQiQuNZ5Sdw3Yetz/4k1TzyOl5vDSQoefBzfnuRAqX0YL5gexH1TzShNJwHvCwfOFOmA7vg7OLbpeXzlr1/FwEjJWZh229dw53c+j5k5acgQBoRE/Ah9P5JOTsR7ihHDnS3Y9tT/Q/OMb6J2yhTUJHl4L5KDTILeaIabjMPuX96NVe/swivtlShNo/TAcQJd7YBTiiqZgfgJ9+Ovv7AQN84rhY8Miz5K2bMMnYFMiceBhjf/BS//5qd44nAZivLZLvdxdLeBTFbkMGTBXDAXi5fdjPsfvgaTs5JhpGpBDIcSTXke3+Rg9GbA0QTHiZfw5C9ewvvOG3HLN76HWyYFYDNJINrzKE4lVQgoBBQCCoGLgoBiQC4KrKpQhYBCQCEQQUCIcqMF3oFutG57GRvXHkJT8QP4i+8sQprfi+ET+7D3zdXYmjIfvbNowxYkAa3lIeMR7MaJdzdi+8svocVvxQ0/eQzVDLiaQILf2XoI9ZtW4cVf9qBz3h+htmI8pueRvOe9s4jskB56Uye8wYM4uHk79uraUJBXDX0ig1pFBQ/yTVUlgyUOhUv+HLeWbkPS27/Da687YFj2I9z9lQrUmPeie+ez+Js1L+DZJCAjOQFTq1I0HkarUxgRimaECUmffDOWPZSAnL1vYeWq42gZ/33c8UA5avLJKPndCHa8jvc27MGq53RITrMg4d6FKEq1w0zGK8oTne8cCrEzJk8jGnevxMrnV2Lj28S2cj4Wu4TxEEZLcR/ni6lKrxBQCCgELgYCigG5GKiqMhUCCgGFQAQBkWMYDQNwDOzA5sd/jJ36v8W8z92Ee+4ahwQS/IP738I24068336acdBRWuHuakTLjl9j1eO/xq+absVtD9+Lhz+3EMVmA6wkpv39LThWFIfQf/0fvL5Xjx3zl8P++ekoTzHARBuN06Q2z/QWuFp2oW3X01i714kju97B1Al5qK4cjxy2M2wDT9WqoB9Gix35s+5AxfgM6Pq3Y88+J8xTbsb85VOxLG8uOiaWoaXrq3j8qTa8lJ8LS8YSVKboYWIhUqcYSUr708cvQX5xMgpTmrF/XxCGyTdi7vKZuH4CJSqM1xTsHY/qgleR9Ng/4ckf9yCxbByum16GCcl0JqIxC1phMf2IAEomR1iJsw/WzwYIE0JuCxaLDXEZVFOLM4GeK3loN7U0sXlFp1o7mFnaHz1GrkcvqG+FgEJAIaAQuGAIKAbkgkGpClIIKAQUAmMgQIJYp+uDP3AcHX202RhXgoy0bJjctE8IBmEqX4T5N7uRd7wNL1NyYCSxrDN4MXSqAdv/+yfYsSUT1//wZlyzeAbymCfoCWGYxLI+Lgs5M1fg9s734Xjx3/D8SycxZc445E5OQgptSk4T8STCLV50HG5F/er1CBSlAvUrcbhlBgr7K5CRZIaFpLeYe4joQfOy4nZovuZdHp/mcUXndcI9PIBhfSpCxQsxvWo2unZvxpGOZmxpC6Ao0QCLKaZOlheQPA4HnG6vFiDW53XA7RzG8JCPdiOUvFhrUF3dgevml2NDz368d8CF8VTVmpwG1ikt4T+6nDTQ+F7jEcgdkEWjhIhG62eJeJiWTI/JSObHWo7SaTfjCymDGOraicOdWmFa3/RG2tPQ1D9cnjAkUpYwa+IcwKipkml1EN/gBTeM1wBWHwoBhYBCQCFABBQDoqaBQkAhoBC4mAhQMhAMJZI4LkZ+EYntt3+P3dlezJ50DTJNcZpdgr5gIQpy/PgKZRdxJko3vPtJqG/Fzi3AnrK7cXdVBebmiBcs2aMXElqIZxqu2ymtmDENuQe7gOcOYv87H+CGknlIyYgjFU+Wgobuwlro/Duwt3kQxxwP49H7GvDcyyvx1rv7EZ8wAbNXVMBio9V7DFGvYz6x6xBCXeQD8lu8cMlvIwn1rPREJBcArb1u9HWyhgreoOaYNCt6RPNo5WilSBniYUsfUYfykTHxwuMO8loCkqyUopCBYLe01NTTgo/G+l4vGZZIuSFKckwmI+IoBQpzEeHaRHIT8AzDraWlxMPggjsxDVZLGvJpBB/OHoCXgWqFqdLKY58MxN9qYXr44HUNMr94FDPBaKbhutVEnNWhEFAIKAQUAhcDAcWAXAxUVZkKAYWAQiCCAGUK3LWPh91WhjnTS7D+3eew+l93Qz94iGpKK3Df4jKU5yZA7/fBRCYgSCo/1HgCjoPbQf4DKChCYkIy4gyUKoTFFOGSmVZHQtxYUID4FNphYB2G2k/ilM8PKk9RqkHCWzgGZhrc/QEaTgxjoG4xqmaXYfreQzi08jAaiw6g57Zi2Onml7R/hPKX4iMUv5zyEKlImDMwsEw9BgcdcPQA6bUm2FNE+iCJtKRjf7AZImEw0MjdJFIIg4/pD2PPse145Zf1aMJNWDHZhuI88kHi6IvlhUJdOL7uRax77W1s69XDak5CqOxGXLdgGlYsLtUYpgAT68lEBPqa0bXlt3h29Q7sa3bDnGWFIdUKz/5WBDNoeQ4P3RU3YduLv8U77x5Gjy2ZWHugn/AQvnDLHFQZjmPfq/+OV4+40dhfhkmz5+JzNLLPpDjKxL5/WNfG7rC6qhBQCCgEFAIfhoBiQD4MHXVPIaAQUAj8oQiQ+A4FSMjaC1Cw5Ot40JqHwndexJO/+jkwqR/mk0UonzANheNmYnJ+mAcI9Q/D39WFPqnbFkfvVLTqIBXMok4Tw5ofXjN0djIo8emYwnteRwdaAz4UMaFV0upo1B7qRv02GqAnF2LczVORlJKLWZWr0Zj1OlYey8HWY8tgr7Qj10Z1K1EXY74zj7B6k95MV7muZniPrcN7B+vxfmcypuVmYUKxHmZyL2Ej7zNzhltroM2HC607X8AG3Q50ZFKNClSLCu3H/p1DaFz8ffyfFfMxryYTqfESr8OAoJfpt/0e6zYeQEfKtbhpgZUYHsSqXz6BNzvayKRcj6XTi5CWHA9Xdz0N9Z/D2lfWoXXSYkyZRxW39iNo++BpbKFg6FA2cCNlGTp9PNLLZiB31x40bF6LzfE34FuL7Ui1kyHSW2HOzIXr9b3InpyCgsosWAmEMI/qUAgoBBQCCoELj4BiQC48pqpEhYBCQCEQgwApWQb+CzHeha5wHubEOWChitCBPevQv+8x/HIfk457BA99swQ5ialITaD0QmJiaGIF3hPpw1mEsEYd8xaX8FAKbGYbaNmBTtpZOCgV8PM2ZQ40LndB52lCQ6cBibQ9mTIhC7b+EErGV6C0lkne3I3NO/rpAjceeayXmkhhLkeyawfVpeipyzfYjt5TbWhz7MDJzb/B61vb0IWbUZKXi6JkvWa3ojUzmi32m/0IBjwYfv+neP792Bs8z70Li28eh5qJuUgwmBFws+8WPxmpThxe/XtsH1iIZfd+AZ9baIPPuwnBHd/G6797FX85lIJxZRlITY+Ds52erl7+v/jP7Q/iL/78HiyZNhFZxzbhuHEDWtrbcIA2HghSncqQh6r5ubC6GxF0urE5NAuzp5UiP91Mba8U5E6Zj/LNySi+fglq5k5CGg3lBXbFgowaM/VTIaAQUAhcAAQUA3IBQFRFKAQUAgqBD0eAZCwJYT9tFIIJM1G1fAZ+MukYXNt/hv95bT9e2PhzvP+cF00tD+CbK6oxnnYJouqkHZR0aCpQZ1QQJYulXNo0MBaHl/etiTnIobTERnFJiLYWGOqDY8srODqQgAxTCnJ6exkY0APTjOnIO3Ezxr+5AfUbXsHxqbeipKAYNpFMjMhAqOKlM8HVdRKdq36A/96UgOf0ffA5vDjl/yIe+qc7cdtNdcgg36I/N/dBCp6etcwJKH3geXx5eR0WlNFegzIQ6pnhwFtvYNU/PYK/2zMFmdf/A25cUINr8uvhaXoZuxroPWx8JXKLk2jAz2aF6nDzTXcixf4utv3mTaxvXoSMglPo7dmKLdtm4LpvfBkzMwqQ43JAn5WKvFs/h6rdbWhqYGZCESITGKDxR+7EiajtPICC7zyHt26bAltmNsqGWjC44x3sT1mIClsWUilFiiLMmtWhEFAIKAQUAhcYAcWAXGBAVXEKAYWAQuAMBKjWZDA6MTTUiT2UNpRXlCC3MBvxZDKCSY/izrKDSMt/EpuffRVvH0vHoiWZyCvNR1x1OSZiG/Z39dHA2kWjcPuIMbZWPu07dH56xeo+hJ7edryHeMy0pCKH3qDsokpFKcuQswWb33ge+1frcGTbVuxdlUTinwyBrQv1e/fhCG0jDHvew+GTi1A7wYhioz9CeIsIRRSQAjDHpyBr2r1YOrUYE3JIxOtoX0E1spLqQmTbzdB7hGn5sIOMDKO5mxOyaByfh5w8MiDCf4Ro13ItVc2c+/DU363Hq72rUZwfj+kZbvgad6OtywWnlapRcRIWXoxf7EimkUhqUTLP29DnolF5Twccp5rQqMvG7IoMJNtNMJFbCZqNMCclUppCI3MyHSPMBBklU0YtMsu7sCjrK9j8+7UYV5EPC4372450o2IR1bqKU2AkAxcYYcQ+rG/qnkJAIaAQUAh8EgQUA/JJUFN5FAIKAYXAx0RAiF+dnhKK4Q4ce3s7dOnJsBRnIJFuo0JZ01CbX4VcqkrlOp4kg7AfbVSjGkqdjKSCVswqfAaDx7fiSNsilA5nodhKYp+8QYgEuY7eoIKUqAweeB9tjQdYyzSUzKpFmo0MAivVe0/B2XsYa94fj8K7pmN+ZR5tOCgnEcN0enqqq5iO/pZNeO3NeqzdfAgLqkpQVkFVJ81FlLim5T96lzIlJsM+bhlmLJ2CJZW0ExFpBCUYAZ4E6FEq1huV3IkeIrUJ/0l7mSPghZ9erzSvVkEyN0Eb0sorMX7BbJQ+xwjtR/dhoH8uXPoU9s1K5mEQA3TZ6x6mKhljg2gSDLsNOtq75BOE9AwyNWTAAjSIdyZYQNt7rR4NHzIQmhtdaYOwHzII/BCWys8I7OkFE7DsS7VoXfkGdmxKR29aKrz6xZhbnsFgiBLJXfoV7Yn6VggoBBQCCoELjYBiQC40oqo8hYBCQCFwBgKkfkWdyueBuXEnPjhQAUdGBuZnUwLAdEKIJyelIjeHocVpyZHItGY/A/zZx2HyslKc+P3reG3zUliz83HXzEww5AZVnpg06EZv6zHs2rAex49mIm7pPNRNK0eczULpRxDeriZ0HzmE1qLb8eDty7CY3q9MDo/WlJCO3qgce9G+PxkNe36L1594B80LJ2OwfBLiGYOEHACMVOUyGoTbkTbScJxqXn7ag3i9GklPvoP3NGbmjM6O/JBo6FoZ9CSlueKljYfRZIbZrI9IQDxw0tC+/XgT+obamG8RTGIMTqP7QH4JEq3rUL+vER0n++EqTUFcQMdo8r1w9DrQikLkptEDV5IVYhzvazuChv0N6KjJplF5HOyMH+KjGlWQ6mk+ie8hHrj0ZNrY3hCv21OSUT6HNizbXsB7L/0njtXcgwmTbkaejmMRoGSF3IfiP0aGUp0oBBQCCoELjgDfiupQCCgEFAIKgYuLAAlaHQn71G7s+rfHsfrpVdg7PIT+oUE4hk9g14GdWL/bgKRbF6DWnog0vwf2ghLMfOQnuOH++5D09NPYtup5bO/twSnJMzSMnmPbsPuVn+AXG+mZ6oYf4JEHHsXCHB1sepE0tOHIzvew7o0WZFwzH6mJGTC7PbQrITMhzEuI8TXMxTCmX0NJSCrK8Rw+OHYM6+uHMcS4HD7XENvFYIRexsqwGOgiOBxE0OWivQmzf5wo4QEPJROMu+FwUZpCFSyDj2U4BjA0yL+hfn4fxq631mDlvz6N+vgS5N+zAGW5uUi2JMNcMB9VVVNR8cEz2LvnDWxnnu7BfuxZtxV79rpQfM9sTKD73eTkSiSVLsDcvCPofONf8PqOfdhxkob4Xd0YPNGMPtqr9JoptXEz/gcZJwnOqGMPgpYcWIruxKxpdUjavRdOpxclNVlUTaNaXNTd2MWdEKp0hYBCQCFwVSOgJCBX9fCrzisEFAIXHwGh+qlCZImHp3A5vni9B/7BHfiv2h+hMdlIVaN2NDfNwPwHv4RfPLAU5TmJmmqV3piA+MxZmH9/KbKTfopta76LR2/4D5jJQWQx/kdLUwsKKlbgmr9ahcXj6lAWn0i7kmES2K3Y/uJv8Ktv/zvWS+dWb8He4z/G33zpRsyttrEtPhgt/di/9gW8/c/fw2/2S5QM4Pg/fAFvbvgyvnTvn6LmxPewa+sqPL5VCuDxb0ux/Vd34a5H78bnvzgfpfFW2p+QFTlLAiL2HlRhohpZ4+p/xetP/wMei3q+2nYDvv0YbUByxQ2vqEN1gB51eWRg4tf+Fn9x+wxMyLfQZS9jfiTXYcmXvsSo7/+I5378EH7/eDayqJbV6ZiB2++/G/9y1yLkp9nJaCWgaMp1uOuvumH8/t/jqUfX4CkD3R2XkOmIc6N9Xz/L/zn+/We08bj/O/jy/DQUpTDAYVBsRLJRd+81mHYqC35bNRYXmZFgZtgU4qukHzIu6lAIKAQUAhcPAcWAXDxsVckKAYWAQoA0utgjWGC1l2Dq0kwUldIbVn8nfH9eiQFRcSIRH+COfFFlLSaUpDIquAQxFyJY7CTMSMwtw4Rl9yKxeCKSWrwkkMOqRAE/XetmV6FqxkwUJVAdyedmHA/aS9AYPa14Lm78m3wspNoTxFA9tRgZidHlntHRg1YkZVPF674f4y+0iCGsNEBDdxtVmIpsyGKMDOTPR85NJroM5iCSafEFU3hP3OUyrYhRzmI+IoMtBDwDG8YX1GHSbX+P7y5n9HKRtdMLVVBUuUQCIwfT6HVBzTg9rWomaksTyQDQ5S9VrfR6O9JLZmDuPX+O9JoWdHlphE5gfPHVqKwjliWaAABAAElEQVQsR3VhMptAHJnWEp+Lshm349a/LsSkbkpZxP5DT7e7NGCP8zMOCpmhYALbTQYjzij1i04Z1cgkUnyfFynjpjJwYQ3SLGHVMrmtDoWAQkAhoBC4uAhE30gXtxZVukJAIaAQuIoRCAbjEBdnQw2jBQZpgI3E8bjlq0vO2GkPMn5HgO6hSKOfvs6kQS8jexdQHalwOqpIyMfuzmtG3iSyAyTQA2QI6G+LKGehdMYNKJ9FBkYjpuW6lMvyNfUiCQyYhLyJS1Ew+VoS4zIw8iHMkJyKJ6wvoEY7l3uRQ/stzBSJ+hEuInoz+i11kkEi45NTdyPyprFIFq1VES1Gyokc4fZJAuk7VceIjfA1YbfDqSicegOKp/FCJI+OGYIsPyDMg1xm4QGqicUlj8OUmyagTsqNJtfqlZojmen9Kxws0QKzyQOPtwP73mqBvfQalNTl895HefOKNFp9KQQUAgoBhcAfjIBiQP5gCFUBCgGFgELgoxDg7jqJZ9o389AoYxLbMXk0OjlKKMdcl1OhyOmNSpKThxjjiFLc0Vsk0FkR+YTTtLd2K7Z8MiRMw2JHpZGEkk6iipzriC3nXGmEUfGeo72j8oz0fXS5UgYNyWOTR9PGJpVzMg9MOkZfYjIzr6iGuWnjEtB10cZlF3b6SzEtLQuTEwmslK0OhYBCQCGgEPhUELhqGZDwDpt643wqs0xVohBQCJyNwFnLz1kXPkYeJhERw1iHXI7e0gj26I+YxLFpopej5Y2RPCxMGOtGNPOo74+TVGMgPiRh7K2PSnsGt3K6LSGRDpEh6trwMzz3zI/x3+vKAGMNvvbUnyGvNg96kepogR9jKzudX50pBBQCCoGLiUDYsYe2UF/Mai6psq9KBkRPXWKjycSNxatrsC+pmacaoxBQCCgEPjUEuNbTniZt/FIsfqAU5bfHwWDIQNXkMmQn2+khjOITvXoffGrDoSpSCCgETiPAfQ+/nx4GwyLy09ev8LOrjAEJaf7gHUNDOHbkIP3Zi+8XdSgEFAIKAYXAlY8AjdsZM8ScXomyDDE4D2DowHbs2BOge2LFfFz54696qBC4NBHQUfpaVlmFlJS0iP3bpdnOC92qq4oBCdFw0mQxoburE9/62hc1TzPWuDjqGZ9Dbn+h0VblKQQUAgoBhcBnhABtSrjL6KfRvl+LB0JJON8HRnr1imqdfUYNU9UqBBQCVyECeq49bpeLf078xy+fwcw5868qKcjVxYBwgmv2nPSi0tHRjq9/5x8xvmYGfF6J/Kt2wK7C5191WSGgEFAIKAQUAgoBhcCniwCdkhiMJvScasNzv/pXeNwu1n910aFXFQMiQysmhiLukiM7twjFZeOoiuVWDIiGiPpQCCgEFAIKAYWAQkAhoBC4qAiQATGaGJvIZkdicqpW1dW2D35VMSAjk4kDL0eAfht9Pga+4t8ZHgiinMpIhrFOot5SYjjWj5VvrLLkWrQ8Ob9QZUpZ6lAIKAQUAgoBhYBCQCGgELh0ENC2w+kuna7Gx/avfuk09SK15OpkQKJgSiReg1ETg0moLlEEFjsRzUVvDA8QTR7+lnQ0ZhxhVWUSRfJJgnPmC+c++5M10/uKVv/IzXCZI8G+zrvMkYI+w5MoTkSHKm8Rnu8zbI+qWiGgEFAIKAQUAgoBhcBnj4BGEwltN0JLfvZt+rRbcFUzIDoGrwr6vfBquncCvR56oxF6jSE4x1AwYm+IrtI8muG6ENnMQ7e+Ykx0vnxCOBYJg4H5GBiLdvBafvkQ/kPK5J9IZs633HO0/FO+HMbJy/heOuo5iofLy7MfnzJsqjqFgEJAIaAQUAgoBBQCVzgCVykDIhQ+afyWt7Gvcwfe2XsKtngbg//SL/zya1E2sQQZfhoIjR58MhuG7t04eXQb3t7TRe9ZHniGk2HNq8ace5ei2GyBUfw4fxRHqzEYlLzo/TCd2o6dW97D2l3tMJoN5D3IkATzUDBlHmqvm4ECXjP6ol5bRjfoEv1NiYfeuQ8th3dix0EjbJNvR115IjLiAxHvM5dou1WzFAIKAYWAQkAhoBBQCCgELjoCVykDEt6LD+ltsCTaYbf04MjzT+EE4T6VXw5klCIthYFy9eIrPuYgAzLYvA/H1/wdVr4j12di7rI5yE+1wTCS8KP3+XVGuoJ0d6N57y707nsbBwZCcBWWooT1GSgncDUexvG1jRiw9qO6cBZ91qcgI5HSGrqOvBQPRlehhEMAEPU1aSNVrhzH0Xviabz0SjGZqGWoyEtGZiKZM/5Xh0JAIaAQUAgoBBQCCgGFwNWLwFXKgIQHPJi3EBPnT0FKYR7e3L8aOnIgDYe7UJw1hNrZdphEBDLCWJDMDg6htZPMymEgs7AOpzJuxKLbl2F6TR5d+TKSbjCqR3WuCSWFmRDwtqO/9V1s+O/vYOWhCVj6vR/g1uVkNAKMU0ImZ/joW9jy/MN46kersPbmX+CB6+dh3kQ7jCTsLy0WJMxsGEKDcHmsomsFi1n6yOumZDJ31RhXEo/UFCNMRmFOzoWLuq4QUAgoBBQCCgGFgEJAIXC1IHBVMyBCEWt2GMY4GLOXoMByGH2H30NTqh1tdUu5c29FnBhQ66ka5R9CoHcDWk514ah7Aopy9XDk5DCQFVW3aBcioQx1Z1DYtN3QuIUYwptlGSx6dB3Yg72//yscGp6GaV95BHOnTkMpiXMjDSWkPbbyRZh658+RlP5LPP/av2Nbhg+JWTdiUmoQFoOOkpDI9JTyo+fRGTuWzYj0M3o/+s28WvazbkQSRNXIzuhT+F7YY5hk1CPk7Yanax12t86GNbUItZW0/ZDribNRPL8GX53OVHHJsFlFtey0PUvY/iXamNN1apCxhDOqlbaccYFtj7ZvVBHqp0JAIaAQUAgoBBQCCgGFwKWNwNXNgGhjI8SuGTpzOaZMpXRi/6t4d68FWXsW4tqJNhSlBOALkQHxBSiZ2IJuhxX+6hnIGN6PRJOJJVBMwp1/k5mesWLGOkQD9wAlGrRqJ2MhBuokykNuGK1H0du1A7vedJPJWYhlk6pRnWWDye9BiES1EOY6E6UGhWUoralE9oansXndJqRmVGL80gqYbRYarJPdEYKcDA2t38PEuEagsy8B1iuevGLaojdZNK9dOlGT0m6Ejd6FUTCy0cIWhMhEaWWyvZJOypHiKbrQGJUwYyCFMi8jCQeCZpjRie4TL+LtZ59CfekEzJlrhdnkhZ9YhSypsNszkaQnA+d3w+cP1xluFm1pWK5BLNNHGAvep/2MmNDoBTOTYCa1Mn+QbdFzjPhL/sSrVpAJgyN5w6WqT4WAQkAhoBBQCCgEFAIKgUsfAcWAaGNEUjcYh+Rx5chyNsL8UicOHGnD3GIzDGkWGk4zVkigA82HHQhljsO4XNLl7+wjEUyVKIMLnqF+tBxpwKBXCH9S+MYE2NJLUZQTD93ACTSebEUfVZT0RisK8uvR39+MBqQhKacc6TR+t+l88ETIbW2zn/FJqMsEc04+pSBUbdrbi6GTR9Hf40bHUQcGh1wwpWQhLikTxp4TGKYXL2/IRKLejqSiaqQnsUwauIeoziXHQP0H6OntR5/XAAMrCFjzkZthRLKxD43NQ3D7fCwvF3ZbPAw9xzHgtSGuoBQpCUH4mg+g26Vn/8kY6Sxk1NKRV56L1KQhDJ7cjwOb1mPb+la4jR+g3j6IjEAWkkvyYOjcC0dXJwb0abBmjEce+xFvITo6YSgG0HW0Hp3dg/DRFbKODEfInIW8/FxkZxjgcjSi/WgHBp2MDGrPRkJaEexDu9Hn8GHYz7YlZCK7NBeJVnrXGhEHaV1VHwoBhYBCQCGgEFAIKAQUApc4AooB0QaIhDGNp4NFlUhrb8G4wE7s2bcRA7Ps8KGUcoJO+Jy7sPN9IxIeyqWNiBsn1gF+qhTpDQ64+g9gy0+/jheORUY7dTkWPvAtPLgsDvrWjdj4Xz/CK4d4r/Cr+Pbtw+hrr8cp2FGRlAYD1bzOoqFFSmFhXjIZiZYUZGEA7oHjaGs/gI2P/QwbaYOCqbdjat0iZG7+R+zd34qTWtV1WPz9v8XS6RWoSCNhz4I9A+04seGn2Lp2LdbUa4mAnK/jwXuzMTnjKF747pPYLZdn3Yf5VeOR8NoP8Hp3HZZ+/09RW+RC248fxtNNkXwif7B8GY/+7CHMSR9Cd8d2rH1iK7rJuLjW/DVWrQEOLf8r3PC1m2Hb9TQO//xZvJK0FBPu+lt8eaENSbYQJSHDcPZsxa6Vv8QvXt52WlKT/hAe/MadWLwgkwbsW7Ht1/+EZ3d0AcW3YO7S+1DZdB92EvM9/gxkz/4y7nv0HkwsSEWiSEg0uUi0jepbIaAQUAgoBBQCCgGFgELgUkZAMSAjxCsZkMBElBX1IjT3HezZ9BZ2NU1BdnkFigMO+I4eRUteCZZw970EjagXhoWqSkFfIhILl+Ca769C1guPYEvLNMTPvAOfW5AHexxjikycj3G3fh+h8hAmrliMSsc72N64nnPCpNUsKkVnHpqSEfWMyIDospCUTA9YaMGAazE8Rbfgnh9XoGbVG3jhV1vR4gkh/87/xFe/mwPd0Tew64Uf0bbkWWyz3Y7EJdOR1t2E428/RgbjTpR97W9xR3E33K5dWPPTp3Hs4D0wLP8a7vt1NcqfeAbr1z6N/vRvIfNP38CDg40Yn9UEV1szdjZNxHXf/UssyG/A8OG1+OVPX8X+A/egNLMK+RN1uPefvXjrJ4+hbdl/Yfr0Wswfb4Ul3g7DtctgjRtCywsmGLVOkk1grBTHyTYcXPXPOKz7Ir7xD/+AyZVO9Jx8Bxt+sQYbVlkx5FyC25YuxPU/jIPlqeex5ncr0baPkqS6l3Dr0gbM2vE/WLNrH3bsuQlZ1jQkZwojGFbNOhNH9UshoBBQCCgEFAIKAYWAQuBSREAxIJFRERo5GLAhs3YS4LkBtZt+hz27GzF10jRkWVxo3v8edAXfR2JKEeLcIupgDv4PieqTmUxCURmmXXst+lY3YH9HByUcVqQyQVxfI3xuM4Zyp6IsJxupTbQZ8VK1iBYUmrpVpP7YL2lLiHYltN6mbYmerEocvHHc7adNRVZqFtrpVSohZQbSZtyHWTWTUZqdyKTjYeifhoYnHseuHTMwjupk8aGtOLhlHV7bdgBlM0txNHUIXl8z9m47jCEcwGDpZEy/IRkpjM9hwU2oqLsN86YUIzGYh3h9P5yDDnz+31YgpYLMBlXRWnQNyMGbGBzww+22wZqThrS8dMTTFMaamI/U3FJkZ4sNiA86ezLsaWkw+3o1A312BnrXUQy0rMH6J4/C8icTUDxpInIyPEiJMyD52gY8/8JKvLjBitKpD6K2kFglG4jSOJRMvwML50xBVQ7tUU5lInFtL3r7AvB6qTonYKlDIaAQUAgoBBQCCgGFgELgskEg1m76smn0RWtoyAdjUinic2aipJAyikNH0dO+G22OZhzrKEBpSSaS0+PCRuARylcMtiUgoahRJZReh7yCdLh3r+MOfT0GfCH0NrZgmAR54oQ80BMtkJYEU3YxT7yURpARobG32GLHHmKMrvM7EXR0YGB4AL3IpH1GElIkCrubkds9DliKSpBWQgmNTcdAhUPQJSYgpbIWaWQKBtqG4Ghrg3+oCQPBVBRMzUNOQRLiEwqQmrYI1z3wKFY8PBOzCwK0ofAzEnwXrOMrkJZbgew4P5JZli6+DEnFVRg/JQGe4+/hg/XvY9fBNgjrpKdIQ0/j8qDfp7kfFlt7wcBHxspLd8R+GocHeC/AfofDfrCDgtdQG7ynDmEbmQpbkhUGoxcuJ1WodJnIHVeJgjIyZ44utA974XD6KF0aJgtXgfTiqSjO1FOiEoKfsVusBgMsJmIks1cwVYdCQCGgEFAIKAQUAgoBhcBlg4CSgEQo2HCMP/GuJKpTEzB+fjFOrlmHnZtO4GRBGhp81+DW0nRkp/jIVIQ5hpFPcRdliEMoma5nq06getMPsHd1McoL70CgyQJTVgFmTUmFKUhGJZ1xR4qPMoThL3Gk5QC6BkrhDKQwxgcNz0lua16wSGCHhqgu1bAZDQ0taCpdgHGFhUgx0DuUVErPV2wo/0twQoof2HidncEQ0zJgN9CTl4sqY3298LtOweU3IPeah7BkXh2m0J2vMAviPEpHCYve0EtmpoeMg4fyCTEOF89S4Tbog/1wnDqC5mNrsem5D7DnYBPIy6CH1VcLtyWEvzBKI4yYnItBOZtHRkm7LveZTBJLcnhpGO9w8KSHcUN4NWBgveyDuBZOTYE5PgtFnWYyGmRwtI5K7kg/gyat3VrF7IDmAUsrVApWh0JAIaAQUAgoBBQCCgGFwOWCgJKARIhkMdiOMgBxSQkom30dimtt2P7y23j/tVaYy6qRbEuAVdJpeYQIDg+zRoOTKBY+JJOik6pZM2Bufw+7312FXT1JsCWORyFd5xrozjfgr0RSQhUqqella92EXfUn0TTIgkQMIuVqZQdoqN2FjiM0Vm8GVaMmoKKmAkajgbE0WIl2RIj/SJ6QuLD1eNmGIHKy0hGXnE6bCynWiVOUiAz2UjWK1YSZD3F36w+7y5Xu0E2w5nKX5UZZBr1zP5q3voQnv7MPpuu/hz954v/hq19fjmqmsTK9cBZh5iL8rTVLXPlSokIvveF6Iu0cKTWeXrYyMpBPBbXBDiecw2R6xEUx+yDSlICP8UISU5CSrqPqmZQRaQ3vj2CjVSrXYxqg1aM+FAIKAYWAQkAhoBBQCCgELgcErm4GhNv1eiGmSTTr2jvQT/e3bqpUGeKyEF9+L6oqJqGKo2hMqcTU68qRmkljaNL/OpFAUGLQTzezfq+bvylN4BUJRGjImIH86psw2bIfW3/zPPpsdtgL82HmPSG0Az4jMibMxIyv/yVqEzdh47/+D7bu3okGtkPUlaQ9rvqN2LXq7/H8K++j67p/x6J5yzEtz8TI7CKd0GhxfjBx5NAzZHvv4XocXPlf2HtqBsoZmb10fClsubehOtuMvmf/Cds+eBv7evTwsq8G43601O/Hjo09lIAEYbJmwNnVB9cg5RsaQ0BtqcZjOLlrGw75aOhdmYfcsjykp6fQdxfx0BgCMg5kmsg6IGRIRk9fD/w9O2jjsQmb9/gxNGxgCBGmoeG5nuk1/iq5gHYjk6lUBXSufB776eL3pNEIr9OJhi0bcLiDafPInBlNiP//7X0HYFzlle43XTOaUe/FkmwV9yZ3jI0LtjEOJgZDSJZAQvIgYUmym92XXbKbspv2soG8FFLJS4AQQgIEHHoxYMAYG/cuy92WZPWu6fO+c0cjS7Zkyxiwhc9vS3Pn3r9+/8Wc7z+NbcQPxkqtj7l7n0z8FC2L2c4fdmj0Kx1rUQQUAUVAEVAEFAFFQBEYMghc0iZY5tqNqHy7Cus2bMSOitVwvZKEjjZqHLJLUZiajQI6d2cxn8ehpBKUJpvgbtyA7RVbsWX7u9i15V1ushvv5NFfoWEcCqePQyYTE5oi9MUYMQZjV67Ehu92YnymB1kpYuAknIHCctgPmzsDacXzMfXaIFzP/w3H3noUL7ZVMBt62BDuOyrXM0pVCK4Vd2MFycrogjR4LEz+xz7EmMlE5/TOPVtxbPNjWNNkg8dlRu3uLahcOwJFy5dgwrh8OnbbYU0pRenc+Rjz/I+x/YWHqT1pxvGkIBzm42gLJrMnJ1pf2Iod2/ajqqEDW94qgys0hY7tw5jHJAX2TDdH3IaK1/8Kc4UPHRWbGY8LCGxehTfsLQiUpyLLOoyaoWZUrX8a7/iSGa0qh+GME7H77bdRvXENdlXQiCrtryhNvxZ2RwbcmWMx/c6VCDzxKt550UHsJiK9pRZH3+lCXNkCTJ81DA7vXuxZtwbbN7yNvaEcuDc9gz2edJhbN2HzW69i9zEfutY/jlzXAphDJSjKZqJFEhEhZ1oUAUVAEVAEFAFFQBFQBC5uBC5pAoLO42g8yOR+9Sbkr1xm+F00H6pFnbsYBcyjkVEyFdP+VzHyHONQQOHW3noUtQeOoKYlFSU33IZS+i/4Ok5gX2USI1KNQTr5hZhCOT1JyCqbitGfH4YJIwqQ5WDUKPo8GEXqBBzMiF6McUvzUVycjc0b3sXm7ZtxiIqViOHUTl+IZddiwtLZKIxjJKgAzafCUf+KaCcWBHzH0HJ8Ow76rHDQmRu2AhSsXILLl05FThLD4NIcy+RMQP7sm3DV3Q6U7juOqjoSiFozfJ25KJ2diKx8P3Y/50bGtNuwbKYfYXM9Dh+tx8RRuUgfMQXFcwO4pX4DmuqqcKTKBUfcGMy8tYQaiyY0nahA1YnLUcSs8BOW/xMi+6tR1UYCZx+B8pI2HD4QQodvDubc6EDYW8nkgnSmbyUWuWNRvvIfmVxwFDZv3ou27etxnAkUwxM+gwWXT8O4UQ601K5FTWUECSW34qqRFsRZGT2ruROtBwli0nWYeSPts7h+f0sVfWgKUZjl6AZXPxQBRUARUAQUAUVAEVAELnYELmkCEilYjPHll2H4fHGMFlMemlDZnfS1oE85TX18mbMwaX4YE+gibmHUpXDRUszIXYgpknjCqC2/mV2cJkM2G02F6BRiok94+/4TqN18CGmTF8CekUK/D+ouxGwpVuQyHBBdBuKKF2FKwTxMkEzjsecRmiLRCcJmjsDsp78GDbxiz8SMKxLuRMLohci98nO4doqTCf5YR8IB01zJJuZJATphiEZAphlJQ8n8T6NoDn0zmDhR2sucrTTbMlsiGPk5+l7QgUOUB2JKZrI6SGhMJCkupA9bgsVfmI8gm3AmUTMzM53C2Q/MJFFcs422ZwVXfA45s2UOgpMNdmKVdVU5wxJzTJk5/1ptxNXGyFZ0PAdIvC7/BApm0gHdeM5OzMz8zjn5vcQkYQ4uu4lmasRNnps5L5vDivBkzpUOJoKUzNdso4M/x6Nlmmo/iIcWRUARUAQUAUVAEVAEhgIClzYBodBrddBHQwRvQxDmllFql0hUhjkP2YSdh+0i7orDecTM704K6BR4TxZDdI9+pdO0xXoEdb567KstwaR5TmTE0+9DiMnJBr2ueNfigN3KpHt9KshgHDPm5S7iNgmRidGxTHRkF3MjqzMejvhkeBKd8DB0blDCW8k8e9p0D0PCYbazLgeI6xlDHOaj87bFOw2CYNQ2Ft3dBx+bSUYsCZxbbMbSpKcIRoKVcAc3nLIAam+i8ybhcJKU9SZdQnJY2eiC9y3E3cpoV0Yxbp7Enavr217ayUBWyZ3SswiOdbJNz7T0QhFQBBQBRUARUAQUAUXgokbgkiYghgDL0LMSEcogILJVFHBPirgi+Iq7ebeMToH3ZBQqqcyHJAaRrno0H9yECkZ2CqMG1S0OmEZNR7qHKQSZL8MgICc7lYY9RYgARf6e730upI0I53R6N3MMX912bD2wBps3bcK2jR3ozMvFeud0jC1OQ1qirScqlyyg93ASXle6OZcicr4xNyO81VlaMvqV+Kf0FGnb50bPkx5FUJhz6m/ZxrhCOAZof7KnXlenrLfXE71UBBQBRUARUAQUAUXgQ0SgtwT2IQ47xIa6tAmIbJYhvMZMk/rfvdirJFGYRPvQp5CAhINdaD+yETu3n2ACvTRkT5qN8vllNGWiPRZ9QsyMBHVKqz5dnPkLhXHJ2RHqQLh2Dyo2dyHgWYqr6MAeimykb0YZhjEbeVaqlSZWA2lazjzCpfI0RsLe+15cKkjpOhUBRUARUAQUAUXgXBEQOUPSIWg5OwJKQM6OkVFD9BQBn498ojvJXu921iSkz/wMPl5On4YQzYcccbB7vZLrvHet87s2JwFl12HpML+hUTE6IyESEzK7LYT29vbz619bKwKKgCKgCCgCioAioAicFwJ2yoB9zMXPq7ePbmMlIGfZW/E9sNLRubmxDi88+UccO3QganYltlmxImZb9A+x0hvaZESxonaCjuq9asRqnscnz+1pimVjMkIxU4p1HqEzeyhE07D3d7DzmOfF2JSaIZK1OAezxBMrvzjpa1EEFAFFQBFQBBQBReB9QkAMZFz0q11+0x3IyivggbTIGmpzMRC8SkAGQqbXfRFeA34/1rz8HKZPzsTE8nJDEyJVYq+W4STd04Z3o3977rw/F9TDnEY0Pqix3p8ZX+heBC8LSZtoiH7xg19jLkMbz71imqEiFShj+3eh56njKwKKgCKgCCgCisDQQ0DkPzsjFlXsrcBDDzyMRctvNjQgKmOceS+VgJwZn56nkqE8EInDtddfj2XXXtUdDlYF2B6ALtIL+YfBxn8Y6usamA1+J5YsW4ZPfvp6nkxEHfOVgFykG6fTUgQUAUVAEVAEhgACEn3U5XLizTVv4403thsWF4ZsoQzkjLunBOSM8PR+SB8Q5qCQ6E0ivIovSLQMXgMh72LMdOq9aEj6aD+iw3bP4ZQPDmSMdaY6pzT5qH6Vfxgssmd0CpMcIrH9k+9CTtRO8/3deeMdNf7lVXL+/iKrvSkCioAioAhcjAgY8gXljBB/AgHJOm1IYBfjVC+qOSkBOYftkAC9IrTGfqJNo9K+xJ8yfDP660/anHrfaDY48iLjnVZi7fkgNu5p9fqpc1o/sRtG3dg4UQky1m+sylD8NPaKJKQHG1nnaXs4FFd2kc3ZeH+659T9GsnHR+EdusiQ1ukoAoqAIqAIXEQIqEzx3jZDCcg54GYIscw2LpnP+56cM5OHkbV7gM4kjwdNuCRjd+8SoRYl3B856V2J+cctbGg20n33ecAvPNWnU3WUn0jGcGZlP30QI2pWfxymd28RSoqScZwRgymhi8aAa+oWJHvXG2rXIgDLXvVA3/1d1tF3D4WYDLy6IStIc039LavPegZTZ2Book8sDNZgjoWBFrRNfIf4hmo0wrMhp88VAUVAEVAEhjACImHE/gzhZXzoU1cCMljIRUiLc8DccBh1e7dgd1WbQR4QZiZzTxIKxucjhc7OllOldskd0l6H9voa7KjqYq6OMBOG25gJ3IPcCYVIi7MhTk7o+50HBTpzJ5qOn8DRgzVoJxkxhGQmRDQ7k+FMzkFpfjycdt5HAL6OZtTsO476dh988p8DM6e7c0ajMNsFj23gqFwR9muLtKPx2BHsO9gGe85I5GQmIs01cJt+pzuUb1Jm5vb1ObEXrEVQJ9wGGTsTQbkoly5ki2vi3+g65CWTe/w0yEH3S2fUkfuy1nNdM9sgyF91Duw5bkdNm5nOeMx9k+BFQXYImcmifboo0dFJKQKKgCKgCCgCisAFQkAJyKCBpyDlcsFc+TT2Vb+MFd/f3N0yBZh+PX71ly9iYZIN8ZEgEweKVMYikhe1JeFjW3Hk6R/j2u/uj96X3+5P4icbv4x5LgecDNUWZpvuVt115JskMWzC4Y3P4p5P/wwvdT8xPoo/juk33Ypf31YEt8OCkNmLjoYdePF7/4FfvdSIqu66i+9Zjf/8eCISk71MXNh3hJ7uwn5EWvdh66qf48a738LsbzyFO5enYP4IsWkcoE1P46F/YSIuIb8JrZ1EXE7sey+Z321xjHDhpDM7tUO9H13UK+dEIyQGgS4TuhgJkFGhe8iVhIp2ubkuG99P3g92mNFFs1WpE1ug2R6BU9Yt7GWgIsRCNGZ+/trpxmP3JuFnb9oBZwBYVo0/3OHFVaniLzVQB3pfEVAEFAFFQBFQBC5FBJSADHrXaaLU0YFQ6QqMXTQdj01+F89+5x5s2NqI7d4qVO4AZk82weOgIMc+RVAV+cxCm6aq2nbs3LEfedlZOIapuP2zV+LaRWXITXIhQUyoTiMfMqmodBcKpqD48pW46/4kjPvjL/Hn1+rRvvB23HnLjbhyQgKS40k+eJwdiTiRkDkeS7/9HTiG/QarD5TBPP8G3DkvBfkJzBXSL/mQWQZhqluHda+uwa8f3C0Dw2olGRoykrYx5ff2SyCmEG6rt6FxfRLufdqFRq+YovE+1293EteuCLKmtWDc/FZckQ8Q7ovfNI3rMlPj1XQwHut/n4F1zFHZEIrAwU0NBsLoCnTi+q+0YtIkP+Kq7NjzWDqe227HcZpQebg+Xwf3v6QJixe2YfFEauyIRb9aDHlHBEM7mcukVtx8dwSFLybiwdeokRsRIMkh85DnWhQBRUARUAQUAUVAEeiFgBKQXmCc8ZLClomZ0MOJuUgtHoVyRyd2Fk9ETftbOLJ/G9Y/tR7zSqbC7WYWdD+lLhHOKH3ZWndhZ2UFnlibi7wMP45lj0PJlCmYMiWdJ8cB+CWiVg8BOSn4x5ymIyEH3BkpmLJgBhIDG7Bh2/N4w5SGnJwcjCugnwbNt4Ii5IVtsMd7kDc+E0lpYzDSMw7lN0zCeI7pNIU4Tre02FsglDWJdOnMRc7EiZh9TTWa9rwCnmFHC6VOMT+SJkY9qc9rY27GTal2cs7yTUrP3FlHuu+vjty90MVkCaN2YxLW/SkB7x6MoHlJB8YnhZHLOXe2WrDpF2l4Zl8YBVntyHFxXUJMuCZDGDcIXQwEWWhsrd2rknpy2f0pOMhPn7b8LsXASOp19ykf8iiKnVGl51e0vXyVGmxkVIx+9FSSJ9RcORKCyJ/SjpoXEvH4nxyopZnezDvqcfWYAApSwnCQH1gcYaSPb8dl7Yl4+Tk7frfJjzv+TyfGjPShML3bfMqYW+/e5VomGV2cif4fSPOhNMeBxqQgAk4TRhSHEZ8kz83GO2q0kLmy9F6XsZ7o7T735VYfrOQ7f6Rt7/ZST4sioAgoAoqAIqAIDC0ElICcy35JmsuQH0FvFzpo1+J3FaKkrBPx6XuxY89b2Hp0NLKS4pFrDdCyRWxX6JlRsxsnauuwPXsqrrC9ieFJDkMb0dUVQFycnfbyYsUikhnJBE2xgoZGxEJ/BP6IwMuegkEvLE4PsifOxajRJCDMZ3Hk8H4cn0gfEmpYzKIBoVQW8XUh1LgPdSiEp2gExmV2GYJogMKomf1ZrFbIEmQ06TfCkHFBmumEPMUomRaP+W37sOGHr1DAY1/iu2K1wxGzwQlRi0KyE6JAaeM9s3Qk4W0Z2lbMlkQ4NArbWWxWzp3ExLjBJxKajvY9IUqU0XvddS/QB8VqTpgz6bDh8CYPHvltHJo/1YB/vq4J5WlhZHKeXa02lDS5EHiAVTMCGENLOzHBon8+cWFoX/mJrY+fQh6CtDyKuQBJHcLds94wCSChosBPjxsK7sbWsl0oQPw5HZPUpyBv4MPvIanPsXqK1GEjK02jonEGeEMKPwLsIzaucY+diPmVM92PUUsakO63YtPrDjxa7MXUhY342EwT8jwm+Gh2BmopCua2IqHNisb99CO6rg3Xf6IDZSk0v5K5sUMZU+ZrzM0YQH4JOeW4rGCYbnG8ukMOHN7MRcd5UZILeBJkXWHwNe9/XezQKjgauHIsvke912GstcexPTpwSN5X4mhwtZ656IUioAgoAoqAIqAIDCUElICcy26JzEcpUAR0s5m+Hf50lM8dg7FwYMuD2/D7Z2tQ4knGsDIKSUIk6Nh9aNNRVHcmYsLVRUhfvQEuSptyYhwJd6HxyHG0ksgERLi0UNhPSEVaogNWfwsam5vR7KUgaqJpFUlNSmoW7HlzceXlc9Gy+Um8s20y8i7LxtJ0JzwU70JmCvit7Wh+uxKWgsuQN2ECBWkxBmMhGQh0sM+mBrT6uoVVM53n6QiQmuoEfdiN+YrwJ0uUo2dzqJM+JQ2orfcaJmX2xAxqd+xw29pQd7wNbZ10GnC64U5JA6dskCUhLSE/ydmJOjR3heGjasZMHxgujM7ITsTHWSlgGiPIKBemyPAiSYdoJnTMg0oKza8N9+H2ea2Y4gRSQxb4CISVaxp/TTM1Xaya5cd4Ef6lLaV/b6MVbfUWdFA4llvy20ozpPQsahVYycy+u1rNxNsMHwV0WbM7OYTERJo3HbKgs4vPSUJMYvKUHkRiHPenyYKGRu4j5xaysW5CmO8Ce+6GyyR76DOj/gjH9bNPfidl5XvDepnUNtBHxUQBvqewHyEIfFORRmfw5Gw+pIO4r4sme9wXY69Zx8S5+uhA/upqMw64vLjh9g4Uk1lZ+Z7wEcm2BU0HOCbnQT5iKD1kDCFcdk8QLk8IScRNSFHlgThqAm1IWdGMGQVh5NjYrsaCmtbud45mYZ7EEFI9nGv32E21FrR1kdxRc+Jx0TeF/yIZmJLoNh7js3YSMc5DSph/klLDSKSWiq97lNREH+lvRUARUAQUAUVAERhCCCgBOZ/N4om3ZfQwJDjikPurtXjt7e1ouzKVAn8uBbV2hAO7sHl3EzrShmHBnAzUvMNs6pTizNYudDUfwNM/uA/PbG1BM4Vc2LJQdu2X8dXri5FyZANefOCn+OO+VOxoGIWv/usi3LByMpKpLhk/dzz2Hq/Ao+sOIKOoBvNW5CPRY+OJcBsJSwNe356AhKlOjC+JCosiwEo0rMZ92/HcL7+JpyvjUUNna4t7DMbNmY/PfmEGxqWTwrBizHRKhFNbRwUqtv4N3/intTCNciN92X/i6gXDcEXmWqz68ct47HcvwnPLnZj/ic9jBaXzdBclbZsDLYf34N3ffRV/3RDC6v1dKBgxERi7BPfcPh1TRqbw1D0qfJ4P7O9bW5F0KQjjkAlNdRTMyRYi1FBIiZAcWPLaseg6XvMUn24xBhmw8GL/miQ8+5VErM6MoI6kwB3vRf64VvzLd9oxmmTA3mbHgVcS8ZOfu3CQDiWtrV244a5WLFoUQuWP0vDmUw6sHRZEusePBf9ah+UjSD7WJOO//92F8Kgwjqc340s3dOCWaxgcgLDKHlodZlRXePCXbyfiRWoZ6jxg5lU/4pPb8bV72jClLAgnCWsfqVyWIhqE9BDc6ZTYt5rQcMJKTY0QU97nsyCJ0omXErA/uQt2mmKNIfmgwsMgKFYbtRp7XFj1pTS83WnGNrIQ0WY4k7jVXjNyltTj8oVN+MRkMwmoFS3NZvo4kYQlB5BDQpZw2I0tzybgXx+Lg58MxZTTihUfb8HnPkbtH31vLC1OrP1TCv66Bsj7h2qsmBHA1DwSLbITb5MTL/06GU8+7EAFx4uPp++Krw13fqud2ey7kEJfHWNPuBItioAioAgoAoqAIjC0EFACcj77RekwGD8W2VlBLC9/G6899hTW7i1C/thhGM3wueHd67G3zo600YWYQ3v6VRTCKFLSPIahd92FmLryM9QS3Ien3rbiyMTp+PrUZKS4zHAU5CN7ymKMPF6LhTdRcC/Ph5tCo9kWh4Sx12ACBbUFD76Ct+zp2Lp4BWwp6Ug9egBtW9/EG/6RWJCYhUISgghNbGg0BUv9OlS++wL+8Kgbpd+6Df+QvBO7X3sd9z3lR/Ykzv+KJCTwBD0mvfJwHUF7PvKnzcEdP/LjqV+/gi0Mzzut1QVbURlm39yEip3P4I1NtTi2hGZmFJLNFhvqdm7AOy+sxrq0f8HVX07EFzLrcWTfu/jD7ffjmXGFNPfJxPjMU6Xk89mA99BWCIcsVcydcnxI8QQwPOzClhcz8cPdHZhxazumzPIil9GjbMQki74fQsjkGN53xIWXXkjAM28A7Yub8JVrI0hh5LP1L8bhO/emIKUshC/f1EnzpSCyyttw67/5sP53GXh9YyLu/6Udm9/0Ib20HVO/68XorW58/dceNDnZ3uzHyPF+rPixHyceS8U9f/dg05QgJjKY8ggyiqSWOOx6PQH/70EnDmS04ZPfC2IktVG733LiG//XjfUHOpGZFcBIalJ6K0EMdMRObFgASTkMifscycYxEhB/iL2K6ZMFrUE7Xt7A/ub7MGF2CPFUwYh5k8Vuw46XE/D337vxGz7/1Le6cN1MPyzUGG34WRpeYdCF/XNMmEpCYphDkYA0Bcxo4Ps2rtxLrY4QXz/yFrfiq/lBvHhrClZtsuPYZd3aEGJqqbWhZosNz60P4fpPU9PBf40snTbUVrrxJ/rlvHKsC7P/oxV35VvRfsCJH/5LPDZW+JFW1YkrkqiBYX3xf5It1aIIKAKKgCKgCCgCQwcBJSDntVc0CvFT45ASj7ELizDpsafxdkU9xp8Io4z5Dxo2b0RjZAFy0pgjJHgIFjnNpulNhA7jNlcayma64Wxai6qWQ2iIS0RmYSqcFEidoBlLVi79OApw2ezxGFOcAid9RsIU8sKuXBTl5GLSmH14ZeO72FZ9LYqz4hB/ohUN2/bCNXE+PFlJsFEyC3SLZqLZcKUX45qvz8SUGxdgtseDJN9hPPu3ozh0LIhOniaLSUysyGXQkYHMklGYZT+GrU/vxlGx1TfRwd45DKOmNWIUCUXFOgtNjigAsoHJ0oi6o1vx1hOvYtPskRiRY0Onh6GB25vhxU787JVKZA8fRgLiNOqLUN9ryNjQH8qnhN017JUSfBg+oQPLSuLwyKtuPET3+41uK65r86KM+CWPaEcBNQeZ4i9BU6T9r3nwxL+5sGdFC276RCPmXhZBaqIV7o5UHLk3Ea+ucmLJQh8yc6jdKPYjMcOG5lUp2OUwoZaEMMsZxARG05qbT1MqBhfIgQPBWqA6MYglk9swb3oQe0hWCuld0kXC08RphqhBqdnoxqZnHdhl78D1NzZgBce1H05CBaN20cvH8CEZCExjqfFBhmqmSRT7bauhMB/wI8Tv/nrm7djqooahC5MLghiRyJC91OqZaEpXsy0erz3oxt+fAubc2Yz5Szsxa7IXgb3x8K1Kxq4dNBPLDaCIvh4WMfU6wbXShOwQyfhCanfE/yUY70cGSd6s1Aj2Dk9EHm3EnMwtY7xr3P/GKisajvFiFAlZQQRpjMvQuNuJXU+68dYBP6Zc14gbl9MZPhyPNyucJDfUjpBhsYcP5T3RQRQBRUARUAQUAUXgg0FACch54GpEhqJHrC0tBbkLl2BB+dN4/q292D+BAvtkP9ZtOAb7qOEoLstlONcDxum0ITrxV5hO3WKhX3jZfEw9+Dje+OaTeGTZJNw8rxC5FRWo2r4XLZNvQFKcC/F++olI7W4zqdySAkxYWg78z06evldhZoINHbVevHOoEAtvyUBZtpO+GGQ74mdAYTKcMh3lH5+M0a3NqK8+iP3NtTjSAiTQdMtmhNylEHhKMTH8lTiYB6h5CTFSl5w0C5GJhOkoz/tBelxL+N+wcfzNh95dqG85iHe3BNDlWYUXDtrBA3kSEysKrluC3NQuJIYaOQolVhYDB+PqAvwyBqcfBBdVtrQZn3KSHDyQhM0U9sN7E/D8Q6n4b6551GeqcOe1nbim3IT2Kiee/mM8nkMn/nN5G1bMo1kUSUKnN4AMEplZi8PYU+XAdppkFZEUjAlZ4fU6cPSYmfc6cMPnT+CL1wcMwmZvsOMI/SKq6F1zza01uO1KnvQX0kzuiB2tbRTiSdmuonlWKVFydNnx3COc0y7O5852jHTGo3q3DVvXuvB6fQTLPtGGOcWMdkWSFKZbTr/Acs/SSDiGk9huqrLjEP10yjop/G93YM3jFoz8lB8pRQyqQPNAk0StanXgjYeTcN8TJsz9Sj3+6WvtyKNGI45tOunQ3sZ3p5XamZmZAYzL4JCcc+d6J6q3APVlfmTl0zyKJlZiPhb2Eoe2OByso5ZsATVDwyS3De/TmXzP3jiQo2P0ci+mZEc4hg0b36b24544eL5VjYm51NYcc+IV1ntuqwUli9oxb7wP07JpJsa1XkgSewHeWh1SEVAEFAFFQBH4yCCgBOS8tlIkbArh4QRGSBqN0WNzsP2Btdi6xousxAQ8WXElli1Pw6hChtrdxYEopxunv4aUKDb4VkTSyuknUYnLC/8Lbzz0EqaOvg511Sa0eN2Ye2UGkpLsJCvdp8bsgJwC4YJiZE6ejRvxE7z41PPYU+ChRZEDq03jcBWzrGeRKFD265FFhTiYTHU4svMp/GbxT/DH7jUnjJxhRHzqDwIOc7IDWWbPd7kyvvW6x9p1LehkxnbMmYG5d9yC68Yw0zvjvAaNI3gKtjY6obsoxbJwOhdFITczSEjulDaspGnU1QTNtoemP+lJ2PBnB3bfl4bH0+sxjKGM8444UUnH7NyVHSga0UXcxIiJhVB0dFhIGG3wur1RTOSBPI9YqekwoT43hDg6X0sx2rTQnOu4YBigA7nhy8/7dH73O7H7BO9P8yI7j+ZxJDih404cpNP683to63RXPh4wevHisrvacNfPWkGrLyQnhmGj5qJ7W4waJ3+RCJDoJDO6VxYrtLOvE5xbx/ZE1G204fURLbibGothDJ0bpERvJoEKHXXieDOjYlG/kl7AudBcjTkJ2b+FhNSK6jdJnpJJahhBK4PTlYhd1dUkNJURJF7O+1kkZ2L6xbmZ6CsSpjN5VVuQIaL9KCgNGqZfYobYRCf945xbEvHNoobNUxeHOposPgH+s/StbKwyFkSP+/Ed+MkfqnEHNUVp9JeKE6LEcQ0sTy5UrxQBRUARUAQUAUVgiCCgBORcN0q0APJHPikE8a8hxNrsLkxdvgj7/Jvw/b+/jIi3FPuLPo689DSkmQKo7hZYKTqxhbTnB6WoEAlDweh8zPvsJGx6ah3eeM4Fl58alazLMCvehkQ6ClPR0FNE8PKbUlFUMAqfuqsEe1/aiEd/14YR8/4Bk6jlcLmcjBAUJSDG7HgMbW3egi3r38UjT9fAfe8v8GBxFQ6sfhmPPxA0cn7IXIz5yJqMkaI3jHs9I/NCbssfWTeldyFDRkO5QY1BJNRCkTUHHcEMRtdKQl5SAF6edEejhsk6GKlLYs5e8CLkj2vgVCSPipnStSeeGiF+tyS2YQHNhB7MTsQ3f+zE4Xr652xnRLNtFI5bg8ilxJ9EUyFuS5TkmawGATlWxe90IM/igwQRvhstCG6Jw/5DIaRcQQJTIn4XjLxFDKqoKdlF4R9J7ZiYz+hZjI4VZt6RILUTDTSHyxjJiFCMjmVhRK7wCQuaq8Jwz2vHZ25uwQxqHDxmEhoK7QUZISQQX1GtnbZXMYwFbi40NS2A7Flh1LXbcaLGgb+tFaIRws1f9SMng3gIP5J5028ofJRrauCNq/00UeM70h2FysRQvV3VcdjOaglLfEjNCdD5nBG9umzYs9mOioYgphR6MY79kC4Zjvw+OqZX0/djN9G6Mi+EtBxOh8QqQGJ1rMGK1tmdmDHZR+d27gMji3mr2dDehU/+oBlzhodIYkm+4wLILyRZ479WYsYomg8tioAioAgoAoqAIjB0EegWLYbuAj7cmVPyof2IxcakfwwxaqtrRiflv3ZeO3i6nzV5CX0jxqCkpRpbN5kx99pS5NCvI46SncNhYzRcRhVqbGN0LD9szJURzX9A+/zcEoyYvhxjTXvwwk9/ibfqGHVpZBnSaA5jp7Ql8n1PEXkzYKH9fSFKr1qKkWn12LrBB7cnB0uY3NDltBr5OowmHC9CU6rmnW9jy5OP4febE1F05XRccdU4TBiVhYQm+hIwTK7NWA9zdzC/h8igkv9D5me1ODjHRMTze3tbG/0gfLBTcrcfrWU0paPY57LR1l/MuJhfJKkEqdmTUECn87VPPEVfmFrs7WB7i4/C/n7s3HoMlXs6jJPrnrV82BciuJIghChI17zjweodJhxtZbJIIYI8aA/yZL2Lpk+ZzJcxozSARJItWhcZQq+F2cS9/jCzexMznsIbAj8Ff1srzaaabdjMuoFcLzUJYaSyjZ/RpZp22GmCFUJOMc20CihgC+mRd6DWit3vsBLD/47wkIBQMeRlFK4T6+2oaw5icjlNlQo5T5KBxiPULGy1wsTIUpkjmzB9ZgvmXNGBiZwfI9cSX9FunR1IOwV5J/Ny4HgctTsJeOl4EB3l7Zg2nKFxuZ6g+HFIPxTwI5y7v51EitGzkqg5EbImvkuWFhKiYzasY6X0EuIjz/gnSHOzg4f5MyqI7Gw6iRNnTsto52034yhxOCFtGMkqRZzTuS7zUZKtWrYeQc1IMUkyCUgLI3TV7SfLICFKKGrBhGlNmDO3HdOn+gxix1hvRp+DWO7ZAdEaioAioAgoAoqAInDBEFANyDlAH7HZYW6vRcvRg3TCPYATRw6jZW8FAlkeOBKykZs0AWXDd2JBKbBu5HhcNTMNuQltOLrnAHZXHEUt8x201u/HkV3Mjp5HYa2YuTUYItfsyIGnYCrmLpmAV79zCGVZThQXM/yShY7nIsj1mSOFNkkKyGN4a9lMTB+xFhtCEzG2tBgTE6iFoGQscnZPI34hb0DEnoK8RC/D5O7E1o4q7DvYgWCSD63V+7D3AE/b24/j2L4GdLCpuboShw4l4Hgq/ThsjIaVkQD7nl04tDMR2xLiYNtfgSM88a+jkU7D4QpU5mUhntGxCsc3Yf4Vr2P3I/fh+cmpaG4vxezURq6hEht3l6BomBvDZWpc0IAn9jL3D6hI7grJwRIgYTjwdDJ+S6F6xTWdSJvMZHkUsqmfoKM9I0Px+f6jdAR30/GaJ+9lpdSQ8HTfTZ+Z5kaaT3Vya5iYMERzpKMb3KikgL2Z8c1WLvAijxnG4zlOQ4cZBw8xvC5NjCakMgKVm2MLW/WSsLRaKZDT7GmsD0k0PWIaDdRQY3KEBKS1w4vLS3nyn0Py2ATmC+FYeXQeP8zQvlscaMihNoRtwIhTbc0kLfQDSc0PUYNDgtNLU9YbQortJJQ0o6KWB9Q6vPMnC+560IfyGV54qEExiLCog+TFIQM1kWTZXCa00kSqjRoM5BEXVmpm1Koju4gPTceyckkSkkkkSFxCPkbA4jzji5hvhFoZCWEshbfgo0lXLcmVqGkSaa6YyBBrQZ8FB3faUXuAWebHBpFBnw7yXXqVkHQx3DAabKjc6EBNAVDoZlOalwWZv+QYzdacKaKBoskZ1yr9a1EEFAFFQBFQBBSBoYeAEpDB7hkl5nC8G5Z9q7CjdjWWf+vNaMuvrOGJ7Szc/uOf4875HkaocqF4zjy8HmYmch555xxeg9/+zz/ja3+NDXQYv/jmy/jFAzfgvudvx5ysRKQxtI87MxmTbpqPSTtaMYcC/ZQ0CsQUDqOiXKxt7FPuxtOhORuji5yYmTEarsxcalgk23isDj9Fyucc0i8fj4K6Y6h76EF8b9mDfECbH9CTWMoPP4cXNszG2DZmw353G9bKvZ/dhVffuROdX/skbp2Sg9J8ko7f/AYPrOGPPJ9TjtE7LBgeWIU/bt6MV+74Jh764jRMGjcSMz+1kgTk+3jgG1/GM1LXKLNx1+PjMG1KkuHEPqgj+1jT9/lThFZJg1F91IG3nkxnFvt6pOS1YFYyc1nwoZXhhA8cduHh7zmwl3kuvjCqC2NzqMnIYjhjCddL06mauTRfoi99Z0cc/vyTRDy5mjjnt+DqxTRz4ul9hJqr1kY7dr5mQ1VhB0ZSVVHEKpLZPELzp7oaOw5PC2ESTY/sNPeSTe5ilK0Th20IWEiIKKwzcBVMzEmSOdqPdJoiYQ37GxaPw7PbkZ5EwsGxDzBy192fD+Orb7di6vgA4mm+1a9Uzv5TGBo4nWswKnysFVeUMspUOgkEn/FvtMgFiYqZ9eyJJA3rSTh2muEtZm4Tlx1bd8fjofvEj6cDGWkhOEhUQkxuGKyyoZFak/iSIEmJBC2w0DRLNDP0a6Hjek2ldC8meMSGzxqaXXjwl/F4uTqAy26jDwjJHCFDMsle9miyjdUc6/F4VE4PYWQxSZrXhjYGB/jujWZM/34Hln6qE+kSJpnL7Zm7DKFFEVAEFAFFQBFQBIYEAkpABr1NPMH2dtEBfB6KZk3Hn8ffasj3tJin0MZM5YU2nkxTwCuYhjm3laE0nIaMeAfDqI7DrNt/jz/eSDMTClkiIEZosmJxeJDvdsAVpH8BBbVgix+dFS3IWlyOdCY3dNIon4qL/ov0wWHNDN1beM1duC2cCU8aZ9KPNGb4XzBXydi5GXj0L8vgo5Qdpt+JhafoFotEuWJfFr2CsQAADd5JREFUTicc9E2wdHl54s7OKdZFnOnIocBr5fH8sKs/j/+asJLhWymwytjx8YzMxYZ+LzqZMtyaVICcJArlpgTkjVuE255lyF9fBH4SIJ6v04neiZwJucyMzQmyjwtXmEHbZEcbhfdN2y3UWVjx9JNp8B5MxBvUDsj+yPKb6TDt/FEdHpzSiXHDCDTDyaaObcU/rrCj828JeOhX8dj7CpfPk/wXfe2Yf3cX/nuOFyOZa0PyGIp/TGfAhoMH2eG8IJPoUaDnfXHWDh+3ofWACYcTglhcSE0DzZ9Eig7z1fEeN9MEy40nf2XH/vUdNN1qwXUME/zZm+xIgQs//Fsafs906q8yrK25iWuh0/vKRzoxnFoRxxlwZfewMQ+NnRndUzK8uPPmLpQUUevD+0JJjCLbQm1GhAkErcNbcdmEOGxhmN9Vf8qBb6eY6gXRSnOw8HT29o4Lax5kvo4t9Emhs/zlCdQK8WXdtToZthomHdzehfKbWjGW2dc97iBKxhDDo248w6SCRzcF4OyMIH4RHc/XWvHCX9LhrfLgFU8rbprvx7yrWvDT6kR86fEk/OnXblS8TuxoDga/HxO+3YGpMxjeOPYedk9dPxQBRUARUAQUAUVgaCGgBGSw+0UBzdxFAsJ8GhnjpmPhGIpuItnxviG70SwqyGhVgcQ8FCQPw3BqIwIkF/64ApTNKMJoVpLqsSJtIgZjoFBvb2Xkq2NY9zKFrOuyUFCQYIS5NbhArMGpn2QgJjojJBZPpHAqkbgYaYtyXt8SnWA4kIq0vAz6Fcio0fn2mEAZE+m+aTyN/hLdixGGl316OMbMUhIw1jWqxxYS7Y4LYbQrrjVA0uFKyMGoOfnGeqWnWJUQQ/eGqemhjHvhCseOcAJxdI6fcGMj/pkRocQ1PEDTOBGg6QZCv4swssd0YNrVbRSu6Q9N0uDn+lw5XZjxsSZ8Ns2JjTStamcYXauTyQNvacLccj9mjSS3Ygf0xTdO+hPpD3L5N5pQOowhb6nBCLAfUTeY05jX4vIWfJ2jSbZ6utEYxMSdTZOof2eY4mbmDKGZl51YRUgSIx4fxsxtQZC+Ke3lDgY3oCalndGsIgGMn9CJxYu9yOB/xWYhkgNga1hXkXhkUOty9/8OYdbUIJi6hqZTvTYotisWEptkH8Zd0YxbHC6sr6IpGvFp6/SjeKoXc5Z1YvQ8G3yM5NVCIhGwM3lhQQeu/GwI+Uxy2NUZpi+NED12yPc7PpPrYuLKr0+yo4nz7mwMwUkiNPdaRhNjFsO922nWyJDRnXzfAuJsXtSGRbeG8R8j6fRPu64IcW4lqMnEcdHVXSii+ZWdmp4L+h7FsNJPRUARUAQUAUVAEXhPCCgBORfYeLJt+F/wNFZyYfQt3QK6COPMDRKkYGsI7BFqGSiYUz7sVSidkbB0NpxAfTuJg+kYqqqP42D+RNyUFU9HZranIDuAPHmyHzELo9QrQnT335PP+lxR8GeHvlOn3KdOf1+ia4hwDBHOBy7da+U0Ily/v9+BonUG7uODfyLaoBDzl6TktuP6f2rtSeAXI1a9ZyBaDDIPQ2HDXUeQUrx5TBs+NqoNy1hR2vQUXntJDIx+2CzE1PCZw9uwnKFyhRRIV8brIo4LZXSqJvGYShIn+TCkmyBN7ZIKuzDtti5MERLZ3SY2r3Z3F4Yv6cK/L+p+Jo26i5ALvmwDko9YvZDbh4IpPgxj+hijX9nQXv3E6glLFr2Vaww1O6OZd4Pf+6yVFRdxjrG1RufoxdUlbVgqc5G580cc7g3wGDq3YHEj7pC5s8T6ks9JnEvkxu6+pA1/hFh5ZjXj9hl96/e0VfIRBUZ/KwKKgCKgCCgCQxgBJSDntHk8kTakNhGmeTrbj3Am3cmz3qXPd2lEx/Nwez0O/OU7+MFP1+DVhlRgwvW47y9LkUSH9ohIq6f00bu/Ptes13e0Pk9PfhlsvZMtTl6dY9s+6z3ZywW8Esm4VxFhl5oHi0jbA6An2qk+rdhGtiRGGnp6YyXZ0j515WH3GIb24ZTn0oeFz8WMrqddd9/irh0rRr+sYIxLgZ4Rf/sWPuvP7K5vpZPfhAgZJnRCcs5SYnU5rT5F5iRZzmMlNke6zvRBsvfaaGFo+GvE2sintON/BicLvxt9cUBZLwPLnVZ693naQ72hCCgCioAioAhcAAT4vy8t7wGBXqLEe2h9yTahcCrSEotEVjrnQn8LU5yHvhV34WszbsMXmEchzp2E/OSoL4Zhly8C2Tl3rA1ORSAmIMfoROy7+FzItQi7gy7nuCdUBvVbul+d054NVF8qDtTmtE7OdONc5n8udWV+A6zVmA77OtPj06Z8rvVP60BvKAKKgCKgCCgCHxYCImFE/3xYI34UxlECMuhdFK0HIyUxxbPkzeg55T8XATY2FgUsk81j+JLkMbypmcfkEUrEAS/9SChpRowjZlbSct4IiCbDZo/mOjHTLii2f2b6OkQZyHkPoR0oAoqAIqAIKAKKwCWKgCFnUC6UnGgWMXHQMigElIAMCiaRVen8SqfgA5UHsWXzdvoSdDtUvBcCImMKvyDZCPccbZPg0D7GOJGXZ++1X+lbSw8CoqmyMVlic3MLWpqacPjQEe7fNjqKd9s/Kc49WOmFIqAIKAKKgCKgCJwbAkJA4uLiULG3Em1tDCbDYhwhq3xxRiCVgAxG0UAhVnIalJYOx7e/cQ9Sf/6XfpzQz4hz/w/5cvZ+P3u4SP+19e55ICDEzm634oE/rML9v/3befSkTRUBRUARUAQUAUVAETiJgJnWLD6GjExJy6alBUVr45CZz3sLeSer6xURuOQJSJR/0OzpDEREolq5PYlYcfOdWPLxT1NTQW/eMzXQV+uiREA0TPKPQsx/56KcpE5KEVAEFAFFQBFQBIYYAsI0JL+alfm2spgWIer5OLC8IcKINDmD8DnEEDjX6V6aBKTb81heFDHPEf+LqO3T6fBFXykyNRcznI8cz/CiEl9Uy1BEIPbf+Tk5ng/FheqcFQFFQBFQBBQBReDDRcDgFBHmwgrQvJ7BhhjqcUB6wQdW+o1YKINeqn4jHykCIjEIzlRiTyNi/89SU3UYhyp3w888F1EtWfT3aX0YLES0JLEeTquhNxQBRUARUAQUAUVAEVAELnEEjCBFctJ5RpGR2hKaajXUVtNHtYFVz2yJI5B+1ETQjxQBGdQ7zxdCtBgZmZl49Hc/QpzThbCkrx5U4Qs1AEcZVHOtpAgoAoqAIqAIKAKKgCLw0UVgkEzBTA2Jt6sTXfyJi3MRD2EsMdby0Rc2hzgBiW2UJDWz0PHHZjj/mCWLWj8lYolqMbKyc/Hz+x+F3+8jn2BCwZ4N76eR3lIEFAFFQBFQBBQBRUARUATeRwRi8qf4FY8oLus28WdWX5b+6IfIqmaG+RUndytl3p50EO/jnD7MroY0ARHwjXCqROyRh36PN15bHSUVZzDyFzMq8f1wOp3Rzetvlz/MHdCxFAFFQBFQBBQBRUARUAQuSQREYfLuO2sHFV1V5N4A3Qae+PuzGDfyziHtGjAkCUjMF0PIh4vO4QsXLkT1wZ04uGu9EaEq9ry/N9lgnHQOCjGy1SC1ZP11o/cUAUVAEVAEFAFFQBFQBBSB80BALHlM9AexMCm1OK2ftOw5tVORX42/tPKZM3U0CoqKDAIiMq/8DKQRicnEsXqn9nuhvl90BEQAPPXnVHBiIAeZDLCsrAwPP/wwq0i7U2vqd0VAEVAEFAFFQBFQBBQBReCjg4CQCXE9kBKTmQdenQjHUYJipCMYuOKH+uSiJCCi2Yj9nA0NAV4yUGpRBBQBRUARUAQUAUVAEVAELgUEhITE3BDOtl5D+8GM7ZK1PUZcztbmg37+gRIQWbCU2OeZFmOAw/o7d+7E/fffj4yMDNq5Bc7UxGB9sXZnrKgPFQFFQBFQBBQBRUARUAQUgY8QAjGLoMEsSYjH0aNHcfz4cYO4DEZ+7l1Hrt/P8oEREFmojUlWBjthqZ+bm4tbbrkFjY2NqKmpMQjG+7lY7UsRUAQUAUVAEVAEFAFFQBG4FBGQNBRf+tKXkJ2dbWhC7Hb7WWEQ+VxcHuTz/SwfCAGRSdbV1eHQoUNn1WL0XowAs3z58kHYs/VupdeKgCKgCCgCioAioAgoAoqAInAmBGJKAb/fj8rKyjNVNZ6JU7xkavd6vWhpaUFKSsoZHd7P2mGvCu8rAYktTEyn7r33XuOn11h6qQgoAoqAIqAIKAKKgCKgCCgCQxCBL37xi+/brAckIDEyIRHBzhQWrPdMxBlGHMJvuOEGtLW1vScTqp5xe3es14qAIqAIKAKKgCKgCCgCioAicN4InIvviAwm9UOhEIYPH26MLc7sBjc4i1uIyPQDyfUDEhAxo5Jsi7HGg52stJk5c6YxwcG2MSrrL0VAEVAEFAFFQBFQBBQBRUARuOgQiPGBwUbekgVIG+EF/fmP9EtAxBejs7MT9fX1CDNpn2hBtCgCioAioAgoAoqAIqAIKAKKgCIwWASEfDQ1NZ1W/TQCEmM4jzzyCORHiyKgCCgCioAioAgoAoqAIqAIKALng0Bv7YmJhKOPfkMcyNevX2/EChbWcsrj8xlX2yoCioAioAgoAoqAIqAIKAKKwCWEgLhkCPkoLy9HcXGxwS1OIyCXEB66VEVAEVAEFAFFQBFQBBQBRUAR+JAREBOsDaeOKVqP3mqSU5/rd0VAEVAEFAFFQBFQBBQBRUARUAQGi4D4mMcCVP1/O3T34L8HXzYAAAAASUVORK5CYII="/>
          <p:cNvSpPr>
            <a:spLocks noChangeAspect="1" noChangeArrowheads="1"/>
          </p:cNvSpPr>
          <p:nvPr/>
        </p:nvSpPr>
        <p:spPr bwMode="auto">
          <a:xfrm>
            <a:off x="215900" y="15875"/>
            <a:ext cx="66675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200">
                <a:solidFill>
                  <a:schemeClr val="tx1"/>
                </a:solidFill>
                <a:latin typeface="Arial" panose="020B0604020202020204" pitchFamily="34" charset="0"/>
              </a:defRPr>
            </a:lvl1pPr>
            <a:lvl2pPr marL="742950" indent="-285750" eaLnBrk="0" hangingPunct="0">
              <a:spcBef>
                <a:spcPct val="20000"/>
              </a:spcBef>
              <a:buChar char="–"/>
              <a:defRPr>
                <a:solidFill>
                  <a:schemeClr val="tx1"/>
                </a:solidFill>
                <a:latin typeface="Arial" panose="020B0604020202020204" pitchFamily="34" charset="0"/>
              </a:defRPr>
            </a:lvl2pPr>
            <a:lvl3pPr marL="1143000" indent="-228600" eaLnBrk="0" hangingPunct="0">
              <a:spcBef>
                <a:spcPct val="20000"/>
              </a:spcBef>
              <a:buChar char="•"/>
              <a:defRPr sz="1400">
                <a:solidFill>
                  <a:schemeClr val="tx1"/>
                </a:solidFill>
                <a:latin typeface="Arial" panose="020B0604020202020204" pitchFamily="34" charset="0"/>
              </a:defRPr>
            </a:lvl3pPr>
            <a:lvl4pPr marL="1600200" indent="-228600" eaLnBrk="0" hangingPunct="0">
              <a:spcBef>
                <a:spcPct val="20000"/>
              </a:spcBef>
              <a:buChar char="–"/>
              <a:defRPr sz="1000">
                <a:solidFill>
                  <a:schemeClr val="tx1"/>
                </a:solidFill>
                <a:latin typeface="Arial" panose="020B0604020202020204" pitchFamily="34" charset="0"/>
              </a:defRPr>
            </a:lvl4pPr>
            <a:lvl5pPr marL="2057400" indent="-228600" eaLnBrk="0" hangingPunct="0">
              <a:spcBef>
                <a:spcPct val="20000"/>
              </a:spcBef>
              <a:buChar cha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0273" name="AutoShape 45" descr="data:image/jpeg;base64,iVBORw0KGgoAAAANSUhEUgAAAyAAAAERCAYAAACDycNJAAAEJGlDQ1BJQ0MgUHJvZmlsZQAAOBGFVd9v21QUPolvUqQWPyBYR4eKxa9VU1u5GxqtxgZJk6XtShal6dgqJOQ6N4mpGwfb6baqT3uBNwb8AUDZAw9IPCENBmJ72fbAtElThyqqSUh76MQPISbtBVXhu3ZiJ1PEXPX6yznfOec7517bRD1fabWaGVWIlquunc8klZOnFpSeTYrSs9RLA9Sr6U4tkcvNEi7BFffO6+EdigjL7ZHu/k72I796i9zRiSJPwG4VHX0Z+AxRzNRrtksUvwf7+Gm3BtzzHPDTNgQCqwKXfZwSeNHHJz1OIT8JjtAq6xWtCLwGPLzYZi+3YV8DGMiT4VVuG7oiZpGzrZJhcs/hL49xtzH/Dy6bdfTsXYNY+5yluWO4D4neK/ZUvok/17X0HPBLsF+vuUlhfwX4j/rSfAJ4H1H0qZJ9dN7nR19frRTeBt4Fe9FwpwtN+2p1MXscGLHR9SXrmMgjONd1ZxKzpBeA71b4tNhj6JGoyFNp4GHgwUp9qplfmnFW5oTdy7NamcwCI49kv6fN5IAHgD+0rbyoBc3SOjczohbyS1drbq6pQdqumllRC/0ymTtej8gpbbuVwpQfyw66dqEZyxZKxtHpJn+tZnpnEdrYBbueF9qQn93S7HQGGHnYP7w6L+YGHNtd1FJitqPAR+hERCNOFi1i1alKO6RQnjKUxL1GNjwlMsiEhcPLYTEiT9ISbN15OY/jx4SMshe9LaJRpTvHr3C/ybFYP1PZAfwfYrPsMBtnE6SwN9ib7AhLwTrBDgUKcm06FSrTfSj187xPdVQWOk5Q8vxAfSiIUc7Z7xr6zY/+hpqwSyv0I0/QMTRb7RMgBxNodTfSPqdraz/sDjzKBrv4zu2+a2t0/HHzjd2Lbcc2sG7GtsL42K+xLfxtUgI7YHqKlqHK8HbCCXgjHT1cAdMlDetv4FnQ2lLasaOl6vmB0CMmwT/IPszSueHQqv6i/qluqF+oF9TfO2qEGTumJH0qfSv9KH0nfS/9TIp0Wboi/SRdlb6RLgU5u++9nyXYe69fYRPdil1o1WufNSdTTsp75BfllPy8/LI8G7AUuV8ek6fkvfDsCfbNDP0dvRh0CrNqTbV7LfEEGDQPJQadBtfGVMWEq3QWWdufk6ZSNsjG2PQjp3ZcnOWWing6noonSInvi0/Ex+IzAreevPhe+CawpgP1/pMTMDo64G0sTCXIM+KdOnFWRfQKdJvQzV1+Bt8OokmrdtY2yhVX2a+qrykJfMq4Ml3VR4cVzTQVz+UoNne4vcKLoyS+gyKO6EHe+75Fdt0Mbe5bRIf/wjvrVmhbqBN97RD1vxrahvBOfOYzoosH9bq94uejSOQGkVM6sN/7HelL4t10t9F4gPdVzydEOx83Gv+uNxo7XyL/FtFl8z9ZAHF4bBsrEwAAAAlwSFlzAAAXEgAAFxIBZ5/SUgAAQABJREFUeAHsnQd8VOeV9p/pmtFIo94bEhICAQJEx3SwDdi4dydONk42m81ms5vsZnez37ebbf42m+JNsTfNcdzbmmAb00wH0buQEBLqvXdNn+9570hCAoETBzsknAujuXPvfcv9Dz9xnnvec44uwA2yCQEhIASEgBAQAkJACAgBISAEPgECxvHGEE0yHhU5JgSEgBAQAkJACAgBISAEhMBHIaDT6UaajStARl8wcqXsCAEhIASEgBAQAkJACAgBISAEfkcCVwgQ5f3o7OzE4OAgRIj8jnSluRAQAkJACAgBISAEhIAQEAJwOBwIDQ3VSIwIECU8lOAYGBjA9773Pbz77rsIDw+H3+8XZEJACAgBISAEhIAQEAJCQAgIgd+agNFoRH19PX7wgx9g7dq1mrYYESDDvSnBUVFRoYmRBQsWQAmTYXEyfI28CwEhIASEgBAQAkJACAgBISAErkZA6QeDwYDe3l7s3bsXPT09I5deIUCUF0QplXnz5mH16tUiQEZQyY4QEAJCQAgIASEgBISAEBACvwkBJUCUpmhtbcWzzz4LvV4/0uwKAaLOqAZutxtOp1PbH7ladoSAEBACQkAICAEhIASEgBAQAh9CQOkJk8mkaYrLLx1XgKiLlCdEgtAvxyWfhYAQEAJCQAgIASEgBISAEPhNCFxNS1xVgPwmnco1QkAICIGbm0DwQY1Op+q5XspvTj8y/AEd9DyungDx76VNfdbptQc8ejYZaTm0E2Acnnb96O4utR67x2t0qi+tgRpz7OngJ86RA+nUSMG/Q4fVsUtbIOBnYKDq79KxMXs8odcmPHw/wT61+xtz4egPwbEvAeBn1b8aa9y5jm4r+0JACAgBIfDHSkAEyB/rNyv3JQSEwMdLgOJCpxtEW+VFVFc1o9OrJAit6ohspEWakWLpxMVAJlJibIi0Dhncyug2mGBxdaCtugTHqvs0ARKcKH8d6xxIK8hBemw4Qtwe+MdIhFG3Q8GhMxjh7u9F24XT6IuZiJDoBI7po+gJihrtalr7AZ8XnRXFKKtpQI/fDANH1Gx/JYR4kU5vgM8Sj8nZGchIsMHr086OGkzt6mDoaUBtVTnOt6obpdjxmBCVMQFJOcmI5TiGy5tRGOn7mtHdVIkz9YNwetnOz3t3JCAtn+1CzDCqsa4meC6bgXwUAkJACAiBPx4CIkD+eL5LuRMhIAQ+MQK0mv1euPqrceHwe3j3pUIUDY8977N4MN2E6WHl2Bn6KdxTYEe0zad5RHR6PwZ72tDfUILSvS/j6XdqhlsNvedh3TcfxErLdCTpjbCZKTR45nLbXn02GHVwDbSj5I2nUL3kXxA/LR4pCbyeCkRziGit9HQ2+NBVdRK7n34L+y8b7dLHpXjia3fBHpqBCKuBwkqTUiOnA/ys629C08nX8fRbl+Y87aGv4raUJESF6mHieCNJ29UEmPnE11mHpgP/hh+9BfRrvYUie8mjuH9KKuJtFph89PaIAhnhLDtCQAgIgZuFgAiQm+WblvsUAkLg+hDQvA96uHu7UL77Axw41ImY+7+K/1g7A3EUBYNnd+L86Z14uTgC0Ys8MBqUIFAvLzVLC4p2bcbRzSfRl7cYf/rjxZgWboWDfglnWy1q9ryAfVtfwsuVj2JB/gwsyTYgZNzf0mrZVSdcrhKUVwMV59uA0DZ4EyLZU1CwqAVSaqmTnh6XlEUP4s9zsnFnaSFeeK0U7jlPYt3iqSiIpIfi1Ht4dcdxvL09Fq3dHjxxew5COaif3gnqDm3TsR9vTB6mPfBP+MmyCuz51as4fbQCfW29qCzxYNY0ztMyNHCwCfTwoal7AKUVQHJaCi4Y5uGJO+bi1oUTYLaaYfZSfAwPMNRG3oSAEBACQuDmIDDuf203x63LXQoBISAEPgoBegj0XTT+z6H0TBHqDbdg8dQFmBQfhhB6H7yzlsERGQbb6VM4bDLCy8AKvVou1dOO6sK3sOvtD7AvZBkeWbgS81PiEWOh94ACxRdug8P2GRj3bMTLr/wKW9taoQ9fiYI4M2LoCfGOXq3E5U3u1jY0HvoA76m06jsOMz6DQmTRcmTRc2IcfTGNfHNoBOz+SPQ7TNB7vNCFRHCOsYhLDUWYaS0WNjWj5e238D4DM/JmZ2FOoglW3VjvRMBohdVmQIyuG2ExiYhKqkBdUTHO6GKwJLcAIVYrx1VBJPS6UHzoey+goakMu0uTEBrvA5JSEZmQjJhIOzxuijEN/XA8yejvYShO5KrnOcSwcBlaRja6tVrTNXxauYIu9x6NOT/ccNzrhk+O6k8dGvfay64ZbirvQkAICAEhMC4BESDjYpGDQkAICIFrEaD5TI+Gj0a5x+mC1z0ID8Jg8XsoGuIRnVWAAns0rAEa+BQPMDiZhrAOVacZi9E+FTPvnYX5k+IRSUM94PLAqcSF3oyQ+InInZaL3EmFeOfCWUQU5SJ7ThIS4izwei4pEIOpC+0UNDWlNqxZkIKyi+Uoqo5EafU8pKSGwUw3SNDAV/fApVFeD8f3wEOBoIK/A1w+5nW7GJehg9/OmIzEJGSnn0FZdzOq2/yYHqvj8i/N1h6BoAtwGZnXDbeH3hB9PCZOmgFjRx12VZ5CWWM+HGY9YkzsX/O8cHlYWyW6u3rRMGE6FnqLkRyiok8ADwVQMPSDHhYKMyNfKlg/uHGujFkZiUNRYopLuehEGjmvgvR9Xs5FHaF3x0jlZRhJLU/BwfNenlc96ozB8youRtu0QHsffJzApREZq2KkCGQnw5cNXR1swvn42Odw0Lzq08Q5jSxSU336fBSawz2Obi37QkAICAEhMB4BESDjUZFjQkAICIGrElBGbihzm6cgIykK9v17caLQimh7PpKiUpER64DdHst4iljMpZnsp2EacLbSID+B0oZuNGWvxKKUCZhoV3EhysinAaxZvvzAd3t6PGLTU+DY1oiju89hfU4YfAwOp+nOl7qQXpauUtTVV6LKNBu3Lu5EePgxlG8txtn9tZh9N5dQOfirnTHf2uXqjS4BlcFK/QluwSf2ylOgjpmZp91EwYFuNwUVxcsl9TJ0vXpTF6t29HB4wpA+NQuWLhd2vXgMe0+tR3qYDfGJet4Tjf9AN2rPNaJlwI78hYkIP3JxJOBczUVlDdPpDHB1NaGztQHtTsaLKE1nDkdMbBw5hmjj+nqa0NrWjqZeem04/4DfCnuUAzEp0bDRa4SuOrR1daGxm+fVzcAGe3Qk4lOiEEIRMtBcge7uHrQPajcKncmB6NgoxETZYNT0Agvv+rvR19GFOn43bvagxbuoOap9vwFh9No4IsLgYAM1xkBzJVo7OoiKKk99ZdZoxMZGI8GhAGqHtHf5IQSEgBAQAlcnIALk6mzkjBAQAkLgSgI0ngMBMywhCZg6JQeVi5vx4rHtaD63HdHzPo9Pr85DTlIIn6ozyFo9medL19ELV1kVGgcYip3hQIgtNPhEXTOCRw1BAzcQHg6r3YE40Mjt7EKHz4MBHjepa5VVzPG7zteiubgB+mnrETXJg+yGThTgAwy0VqBhMB0RYSaE0jq+vHttJK2PoJCgXKC3gJm8OjrR3sqz8ZGIjuFY6n+GcRtrPUCpBX8ShUW4G/koQWNVKXry7fAlxnCKvfSUlKOk1IWBzHTMmxGBpiIuQVOCSLsBds2+fa4+NJcew6Etz+JwxwQ43V2o0c/AQ3fegfXLJsJucKPrwmEc3rMFPzvnQYrVhNrqKCx7dBmWPbQMk+k96i/ag6NH9+NXRR5E0QPTXZuI2X+yEnelL0YKM4RVHXwPRw5twc7WFIQEetFrXoC1D6zAbUtzEac4sA93ezEqTx3Bz352Bq4IPTz0YvmYscvH79jXF4klf/mnmJfvQH64B97BflSd2I1dO9/E2f4JMPi4DC7ydjx062KsX5QOq/rC1c3JJgSEgBAQAtckIALkmnjkpBAQAkJgHALKyDQx5mPKbVgTHY/4tG34zstFaH/vNTx3wYLknIWYcstdWJJlAGPMmQqX8RRuN5cWsS8u9dEz9e2VmzJclVqJQnhoJAXIOZQ10APAZU99NJajtAaqg27UVPWjrT8SeYuSGZcRQGpULPKzgU0NZ7Hr9FxEFYQjJ8oLD70Emp09ajBttZNaNqTODHZioGQ7CouLsb9rEhJzU5Edr0cI1Q6TZw3rhVGtg7tcuAWvbgJS48Kwas67eLX0AA5WMR1vajyymO/KV16Kcm8YkqMSkRfiQSe9F3SscKMXgUumvAO9uLj9JyjuTYNzyU/xp2lOhJov4vS+Azhy9CS2McZkeWwJTpxtRGPMHfi/35qGSIqC8lc3oM/YT1+QC/7O0yg80YX68DX4u2/lI5xLzMrf2IhuE5e7udrhadyL4/uPYI93HdZ/fiHynPvwwebj2H8sAynpkxEzwcvlXVUo3LEJh09EIPOz/wcrJzFGpnwLzu7bgBebluOeb6zG0qmpSGJmsIHOBpRt+28UGdci4/6fYn1CNz0k5Sh8/zDO7rUhKjENSyfSm8RMZ7zLICj5KQSEgBAQAuMSEAEyLhY5KASEgBD4EAKMTzCExSKaKXPzuCTrLy0FcNcfxEtbS1FxwYkuQxQMrjwsmhKLWHYVYJyAin3gOp5rdMxzOnpOjIwHUSt63BaYueTJqAQP33U+NwzdF1HfZ0F3bAbWxYXDwVO2fMaOuGfj8IZO7DtWhiWZVqTznN6t2gWH0x7Mc2yPx4XOsgM4aqpBm7UDfaXvY9OxHmQvX4+li6cjIYQxFcGLrz5P9unzmBE+IQ7pyxci8YVKlFR1YPEMChfWImmvqoAztIBLwRJh9VdBz/78SvkoQaR3colXAyqKD6KobRC+AQbE97noPahFVfUxHD9sQlNiJeYW1KCjowYlAaYX7g3FjClcmvXgWrQzz5eKJjE6W1DfVIWzXOo2xRmOaVlRSLx/DdrpeQphUmBTWAbybv8cMsLSMbkgEfGDzbhwuhRFjYPoH1BZybjmq68JdZVVqDaswopJE5CWYaQQyoSzKx+p7UaEhMUjItSOCHM/Gt01KN1fhPMJWYh1uWBo72UftaitOYXTRWZEzpyHhROSYdGynl0dnZwRAkJACAgBQASI/CsQAkJACPyWBHQ6ehcYLNHU6GL2JxvishdhzcQ5QF0G7BlncOpCFUo3fhfPlH0OUV9eCWssTeLEeERZz7MgBgPWGQCuVmddEWrB+AnllejtY5C5OwXISkIiDeowJQj0AXhY96PxyF6cvwjUxlhQvmcfLlBU6MzNaHNxWVdXLeewGeVLYpCSEYFEzlPpD7Ye2VTlcnd/J7rbjGi0+2FIWYu7H4rDjIUzMZmB8Va1VkqNNyRcRhqO2lGxEAEGtltiUhA7dSUmpzyPM4xXacyPRVVCL46X+RE7MQnp6VGMf6m85BGgiIK3B97+86hsieGc3Yj1VKK+LsDAbgus8ffg/sfiYInSwxqRhimZF1G+eSeerWyH5YFcJGRMRoTDgRQGuHhtmcifdBTd+3fgu78chHd1FpImTEa0IxyJDBL3xhdgQWoveprbuGyqEBe99ahrH4DForKY8fZUDIknhOmDY2A10qfi7qcwssMWakN4RDgCfSyeOMjgfYVDx5THPRdQUhMOZ1wHnL0B1AwoIGGIy70f90yPQWK0RxNG4v0Y9Q9FdoWAEBACVyEgAuQqYOSwEBACQmBcAtpTfGaDcjfj9PFmJLDGhSMqlHEDjLmIn4FFa9KQkXES7587ic7ik6gYKEBiRCTCM7OREnoah2ua0dvTyYDnJD4BGpYgSiKozEo0djtr0NpUglOYADCmwsHocAvH9OhpDLuacaK4EfWnLoDVOPBPH1w2Q3soDzSjorkXOZ1+BnMHdcSwAFHiw2S2IG7a7Vi+fBoKkl0ckwuqdMw2xUxQRhet7WsIj0ujsZWOQfQ+B30N6UhNtCH52GmUlbkx6AnFsa5cLEmIRmosr6kOtlKCS/P+0KIPdPZhoL0fkYuXYMHaFZjrcMLGGirBLL4qKxWrpFM8xWEQg91bcPitDXj6O2w/7Qt45PbZuJuB7SGOPCyYtwgW/T4Uvv46/vs0z8/5Mj5z2yzcMy+G4qIP3b3ncf74QTz//a3kFdwiF6nijFwmpZbBOdIo1OKQ3FSP8nM1KHDEw9TZhva6HnRGZzO4nOmIuYQOfaxK39WPLsJJn7cWS2dPQZ7dxRPKk8I3ZvIyUPQQYfBzcCj5KQSEgBAQAlchIALkKmDksBAQAkLgqgToAWA+WuiqK1DLon3hvlSa4cq+NtB4jkVqfBoW3DIdJ9+2KhOVRmk0g9anInviXkw6X4jiizE43jwJ+TF6WFRQuxqIdTf8TOfbUdGAhopBROdPwMJVUxEeFaaledW5ejDIDEzl3Tm45a8fw5/mJSNiKPWreupu8rWjrWwXfvndLQzMLkV2bALyFyRxSdBoq5gjce46GvhmC5/+c7lVMHuUmqN6XfWOgyfUBeovly+pXZXhyxJqxeT5MzC99gD27zyC8ngKq7T7ERvFWBZe16laqmu1tsNjMCuXlZ6eHg9fJhioF0JCWAtF02O8Rrsvfk6Yibz1efjRgiaUbn8Vr295C6WZJhzMYoaxOD3C0uYjN34evj+9HGU7nsOmne/ieHoocjKNmNBXiA+2nkHxYBbW/Nd/I9dahP1vbMXhHp+mg1RxSL8uEpNnMVdZ4BCefelZ/PRYKIxdzQgkzcb6z6zFrOgIhHkoooIuE0rEbiYG4FfvNMHM705lL9OY8Yf2/iH45LQQEAJCQAgECYgAkX8JQkAICIGPQiDght57EUdeZXYrvRWrVuYjjQHWNv0AOp09qG2gkEhcilSTFTE+A4sBxmHSilsxq+0lbNixGbtTUhB65wzk2EOYsYqFBbub0HLqfWZY2oEd1vVYOXcplk+MRBSL/+kMzCjV04iSQ6cxkHoHcnKnIzctBAZVG4SbMqZNhniEm/1YOG8HfIePoSQ7FWVTU5AXTc8GPRwGo/JyUCBxjnoa1No7tYlfZbRiN0pTXWsLsI1BpetVnpIeiiGKCxezPpksNoSlzqXRz+VSp46h2J+H9Q8mIiYpHCbdINMVs84H4yK6O5kdi8vWTLYYWCKnYWKqHW1nduF4WCji7XMwOzUc4ZZmNDZ2obLUipy0ZhQ3UqCFZ2Du5ByEm+ag7MQZNDBjV6uTAf1dlThQRgEUlYH5rJ0SaVuBqvIXUdndiybGZ9jL9uPcpl7U3T4Hd+VRIPqaUMxUweZuzp+1PMxcdqVDEy6e70BDZxrW/c1iRJGDwcf4m6h4pOUyboTV3Y2smQJzNI9Nw4z0TTh58AMcC9NzKRgFZTiXipnrUVPNpADNkZiUR4+Qacgrci2Yck4ICAEhcJMTEAFyk/8DkNsXAkLgIxBQdj89Cz5HLOJTGRbdWMxaIANooIFv07PWR00VjvVMxprbpiGLNSTCGS/hDbEhJmc+5q70s8gf63ac34N9MYNopQAJp3Hv7GhGQ+F+VETk4Z7FKzAjKweZdi8Nfidaa0pw8dRR7D1wHt3TZ6Omrg3hBgdSGQeidENA58ZAby+qL7Zj0MfaFmEXcbL4MBJTIxHIy0G0uwL9DVwidbEN3QMM/Ga2rOIzfhi7w5ExMR6hJgZ2B7XMVWDQYzHQiubqSpTW1KGirgqBIq5NYsX3vqg0ZolKQ25mIiry8lBsy8OsjHCmuW1CTXEViisusLhhN1eGnceFU1YKjumISk7H1GVr4dTtxrb972JvhJcB/A5EGJvR4bRhIJCJjN5KVJ5gkLczFd7eOO0evYkrkBKfipwwP0yDVTh3sBytujToBmK0YoGe2NWYmJCAlHCKtvBIhGZ7YeiowoVjFnQNVqO6uR+DPRcpOk7hqC4ak9NZQ6S6GsXVIciZGw47VVgIOfh8nVzmdgg1ARtis1IQlxCD0LhJmHfnKvTtPoXjByliTH1oY9peG+fc1MvUyY4I5FyFnhwWAkJACAiBsQREgIzlIZ+EgBAQAtcmoHkKaKUa6bfgEqFlc3wI8dXj9W/+O3410nIapt93D9YtZmrb6BB4mP5KK+DnD0NGwUpWNmcV9E0/xHe+uxvvj7RROyvw+LeZjWpyFqI9fEKvMkcZBlB76iAOPfs+DqlLPvgZSgZNeHjJPDzC4HY1HZ1hEH0t53D4pe/izWp1EbfSfdjCgPcefAkzW/fh/NY3sb0jeAqFv8IbhVNxYMkyfO1LUUgz0ztCNwgdKeNuqjifsacalbt/gaf+ty54zdtncbrJisW3JuH+yXokJlKMTTIjLpCGVM7K0VKMo9tfw/febxjqsw5bN5SgtMWJR75MgTV/Kab1e1BzcAP2vVCCwqGrZt39Vax9JAKmrlCEOsuwd/s2voZOLvoKPpOTi2lR9OS0mWFzncQheiQO7Ro6v+xr+GJWJqakBDAYNgtpJ7bjws6NeO6IOp/GQomd8PXsxpaft2HLqjvxzKNxiEsyMX/xVjz/j1uHOhn9Nhn3/8sXMJ9LsXLsdmQuXoOWDg+qX9mOTWf40i6diPkP34s7FzHrGD1C2vKxq3Ac3bPsCwEhIARuZgI6rvvl/3DKha/+g9Shr68Pf/Znf0Y3sgn33nuvdvxmBiT3LgSEgBC4kgCXLbFgXV+fj7EdTFDld7GQXx9rYyjLUxnyXKpkdSA2gtmvuPxIC2kY6kTVwYB7AH1d7VyqFYwdUEJDLaNiFQnY4xk7YTVzKZCqJ6GWRnnRx4KE/b2DrH4R3HTmMNb/sCM6bOgZEq/xOgfQ3c6lURQ7Q7/UtVgPUyiXDzHzlNvZD6d/tGVM0WG2ITImTIsTGX1maJgxbzpmierrZXD2oKp0zhH40lvssNijEEm3gcnbjc5+P/oDVsSxKrjZx6Dt3j56HhhzMdxTgIHaIVaExTgQauQSru5u9Hb3875ouKtrOD+TLQxh0XbOuQ+9DFbvd3E8rQP+MLMds1RFhXKZE4PM2zv6MOhm5jB1Xl0UwpgNno+0B+jFGER3ay8GnCwsSOb04XDZmYpdUUvOzNDz3mOj+3HivULUduiRtaoAkezG4OdSMwvn3Xgcu597Hz1L/w7z5+ZjRTrHYQWSvvYu9PY74aHXShuW92Rmql4Vq6Pqt6tjsgkBISAEhEBQWyg90draiieeeAKvM2HIgw8+yP8/6YEXQEJACAgBIfDbElDGbAgiIykutMDpMKRkxmlGuZIR3NEMXd9QfMXo3gOqwp+RRngCK5ZTsGgPf9hGyQalX/ysVuhjOqhhb0QgYKJBngAHK5SrfoMmLs9zYN+wsuE1ppBIFkSMGhpdjTh0PVP7BphPSnlggqMEzwX3aahzPM34V4evsQUsFAY2LpPiNcHrVf+8ed6Pl8LBb4xmvAoQzbM+zs1vikRkaBSih+5xZD4872dNFD/jYqyOONgjKci0HlVmLVLgPWnnzazKzjRejE/nvIdnPnzfPMjzccnqfoeJq26UOFJcVF/hbB+BGAVVe8CmvfEibjymo0Dx1Z9EWXUv+lOmYlV2DuIYVc6QePj7a1FW3obW6gGE2LnMKly1VffLlMixSXBoZdSD30Vwzrxf9V1rncsPISAEhIAQ+DACH48A4e/loWdwHza+nBcCQkAI/IESCIDFuUc2OkGCNvbIkWvt0Ej28HWtS0ZUgRIJH3Kt+o2rnuxf1QK+6olrzWDsORr3PoqNq845QC/MqGGYVFf7HDTTx3YV/MQ5K6P9ah1e1t8VPVzj/LBc8TKD1RUbxYgKqNdRBOk8VlgD7awsX4xjB7hsjBrDyExmns5GVB3tg/32TzHAPQ4TYngXWsD/b/JdXDGiHBACQkAI/FEQCGZNvD638rEIEB2fIqksK7IJASEgBISAELjRCGheJwPdNRMWYPaMCwjseAM//NZbo6aZjIzl9+Iz987D9NQomOklYqGPUedlVwgIASFw8xFQvzu1JbjX4dY/FgHiU0+WlItbub5lEwJCQAgIASFwIxFQXnoWUlRbUsEduDVvFRYze9jw/1iqropeLZNz2GCgm0vVO1HLtmQTAkJACNyMBIaFx/W07a+fAOHvZz3TUvYyFeSGDRtQXl7OIEC1HpcnZBMCQkAICAEhcKMR4P9PRqsdZlXfRD/8f5USImppmBvOARfcXCYm4uNG++JkPkJACHxSBJQdb2QdKSU+7rjjDswumA210ul3te+vmwChU0abnJdPi06fPg07UxbOmzePa6RHLZL+pGjJOEJACAgBISAEfgMC2n+ialnBFddSiPA/WfF7XAFGDggBIXATEVDCQ9nymzdvRlNTkxbjrf1mVL80f4dfkNdNgIz+LiwWC+677z7cc889cLvdo0/JvhAQAkJACAgBISAEhIAQEAJ/AAT0TGM+ODjIzI96TYhcr/CKj0WAqPy+6qnS8OsPgK9MUQgIASEgBISAEBACQkAICIEhAsqOV8LDr2VZ9DMXx/VLxvGxCBA1b82tPfR+vdTSEA95EwJCQAj88RHQlgGpBzfDt0Yn9xj39uWfh667op06PnQtOxjTxXDX47wP/84eaTvONWpy2p+ROV520dB41/yd/2F9qBmrv7/F3C+bhXwUAkJACAiB60RA+7+Bv/PV7/7ruX1sAuR6TlL6EgJCQAj8sRPQ6VmZnIF+DDsICg8+cQr4vSw/YYCO+3wGNabORpAHLzYYWW2d1btVw5EtWMxPFRkcVZpj5Ox4O3ptbKZP93m0yu3j/Vej49MvA8dTY40ebaQ/7SkZCxOqQoojB8fu6PTsg2Ndqw9VrNHD4O9LYmxsH/JJCAgBISAEPlkCV/mt/5EnIQLkI6OThkJACAiB60NAxwxMnsEutLW0oJcF7zy+AAxmK0z2GMSb++HWhcClt7PSuEoQO7SpYnp+D9DXgvqOfnQPeihegmcDATNCI1iJPC4cViUFrqYGRvrSwdXZjkGXE3DEw26ioGFV8jEb+/YMsGp4ZzM6BlgY8bLT2iCmMFYOdyAh0qKJoisEBPvwOvu0Ptr7WaiQ1cVH7kcNphqYrDDaIpEcZYWF8xgu9j5mLvJBCAgBISAE/qAJiAD5g/76ZPJCQAj8oRNQNrde34/2+mPY/L2ncbhFh3P1VYifdjcSFz2AryYcR4M5D9WRc/DwVKZD5BLcAK3yAI35QF87PGffxLtbTuBH71QiPSUEblYId3VOxpIn78Cdjy3F9BCKATXIGEt/LDW1xrfxdCHOnT4L/51/hSUpVkQYWP9iuBHb640m9NaX4NibT+GXhzzoYSG/UL0bXvcABr1GahwXDBnrMH32Enzl7slIirLx2CiVovVhRndTOU6wj+cLe9GKUISb6NlhH043K8v7nDClLkH85OX4v4/PxoTEMAToTRnSVWMnLZ+EgBAQAkLgD5aACJA/2K9OJi4EhMAfPgF6AGj8N58+iEPvv4Wn90/Cl/79dnxuYiICFCH1J36J1/bsR0Xuv2D+Ei6rUjesDHkTjfeL57D71fdxenc1rJ+7H3/3cBZy3V6KGaDz5Dbs2fVP+J/Oz2LhosexenIoMqN8cHk53hghoj54oDNwrOYT2Przk4hKa8GcqGREhqs870O6RYkd1nUKjZ+I/Hu+gW/k78KO7VvwQvNK3LruDtyV60VU/RZs+WAbfvVSDfTue/DgrdNRMDGCdTSGvDZaH15YY9Ix9a6v4evTdmPP7v34+eYQLPzs3+LeebFI7zuCQ1texndfqMGPTD48vHYm5uZEUZiMEjK/9Zeu2nL+fOmHvDrqvmQTAkJACAiB3x8BESC/P/YyshAQAjc7ARrEOl0bGstO4txhN9IfvBdzCvIxOysKnqRopBnr4e4vQRkNcK9mNFMw6Azorj6P0gNvY/NrZ3Bs7mP41owFWDA9BQluH5dOcVVWhA++3nK8s+N9vNaTgVj7XERFxHA5lkqLPqxA2CH7Uh4GV91Z1NcVYw96Mb+oBE2LYxBhtMHiVkX4gl9SIOCDOTwGiWE2xFsrUXEuEgm+NCRNnIkZs4C4LD1aOwew4+D7eG9LIjKzE5CeHgWHjrWghlSP1kdYNBImhSLBVo3a8nNwxNkRNyEf0/ITkQ07PN1NmLnvNWzbkoUJ2YnIyIhBlJ5Vy5V40P4GJzTU5dh/QZpiGr4/nuLngN4EQ2AQRnc9qrriYLKEIs6hYlRGXTe2F/kkBISAEBACHzMBPiuTTQgIASEgBH4/BJQAaWT8RhNa9YlIS01l/IUZOjdzroclIH7J5/D4p/8KX1yajNQIPsGHj9d3oWTPLmz69na4brsH//DX92JRRgKSBp3weT1wezywZM7H4rufxBN3xsC58W/wyp7jONfs1gLcR+5TxV/QsPd62nF+ZzmaLgxgSmY/Ws59gG1lTajpC4oZTfcMNQowxbqP/XsZ3O6jR8SrfeYyLOoUV/I8ZE27BY/NBSZ278HuskYUtzNOZYydT08EA8x9HgbXa3344WZjHwPffR43BiMnIX76ajyyHJjp2oVdFxpQ1MoO1F8V86IFwTM+hUH3Kt5lpGu1T9ePnue17FlDn9Uxk86FweYinN31S2w93IbyNgoSqrSRtiNAZEcICAEhIAQ+KQIiQD4p0jKOEBACQuAKAmppUBTC7EkIaz2HfRveRXlzPTq4VMqjxT7o4UlfglkFk7AqiwmvGHMRCBSjsasae5GKuOQpWJRgRqzFz2xZykinYc2XWi4VEhmO2OwspHHM4m1n0FTRqMV0BA1vFZ1Bgx398LiLcbDcgfiMAjxy+wT099Xg5U3VaKrsZ9wHrx6tQFTj4deoXa1PehtsIQZExfGEsQ6N7W44e3lGO8ljQ5tm+o86Ftwduo5ZtCwmA6LjbDCFtOFCuxODPeqKAHwUZc6BfvT3D70GlfBR98E/PjdcAwOcex8D6d0UNRQ4g/0YGBiEu6sMF0/8Gv/wjY04XNuOfo8TAwzYp09lzK0Nz0/ehYAQEAJC4OMnIEuwPn7GMoIQEAJCYHwCakmRPwa5mblYedsRvPPaTmz8ZSVO5K1B3uTpWDMrAiFmBpHr1VIoGuI0rgOVF9Bae4GLpSYiPCYJNhrseprSfnV+eKNhrgsLhTkpEUoPoFplrupFOy+J5ked6o6pdD3dfWg6dBAV+jysWjwLOaGZuOXAO/jf/afRdHsqOnXhsI2SLcHuL40zZP5TFCmVEkDfgAdtzWovE2kxIbCFqxsMtrraT+20aj90ndPlQWvzAFyeZExhH6GRBrj7OlH6wevYcboaHX4LM2PRs2GfgpX3r0RBhgddJ7Zjw9YqNPX2wkEvTGpiEiwn3kL5oAU9zm501p1HNSfQX/hL/OpYPM6vXoCFDyxFrskIO8dWYuTSXV1tpnJcCAgBISAErhcB8YBcL5LSjxAQAkLgIxAIBEwIS5+Fqbc+gK885EXt9q148+mf44cvvYBfPf8cNhxqRNMAU9MqbwSXL6G9G67uNo7EpUQUJyob1pUbpYExFAZbPBLoAolHPZqdvWiikU/twY1+CCOXJg124+KBdkROjkfU1CmIic7B9FgXx3gOJypaUNpi0oTB8AjD78HxWJuEtUsM5hCYKYJCWs+ituwENh4FLrYkY0ICYzsiLwmLYJsrf6oMXAYuOzNZKFj6qtF+oRDvHANONychMyESSfYm9FfvwbZXf4Lnq8zos4Ujxn0Y+195E1tONHKONlijYpCaNoCqLVvx4n/9DO9sO4Az+nTUdLnJQIfM/GzGlwD28GQkZeUgNT4aERRgjIDRJjT2vq6coxwRAkJACAiB60tAPCDXl6f0JgSEgBD4rQioRVie8DTEzQjFYzHhiEurRumJQ2hvfh7P/BiIvDWU2atWYF5uNDJslA6Mf6DLY2gbchsMfxz9HrAwID0cjkga3jVe+OgVUU/6tY3B54b+Ogy2luFM/xRMz03FRBr7oYZkTF09C7M/qMKxIxWYmDYF2QvtCFdFDtmYYSNBT4HyWOhtaGmtQVPZMZxgLElEw3YcPXwMF+wLcet9q7EoNxEJXBoW8FzDvOc8+ts60V51CqdO1KKj/ziO7N+OwvZpWP7IbVg8NQVJJiecHD951V/j/8xZh1lUEnH19Ms4t+NAeQ+qyKVg5mLckRGC9vJ69G7sQuqEKZizZgliBpqQGd8KZ8dZNL2wF65Zd+GO22ZieYaTWo5eI95GUJANg5F3ISAEhIAQ+CQIiAD5JCjLGEJACAiBqxJg/AYLALr8zDqVuhprHg5gzYx4nC004P2iInRu+0881dSO++6+C1+7LQyhXDakUu0q01kFhY+sXbq8f2atCngZD0HhMIhExITYEUtviZ5xFipVlqe2DJ1Ht6HQshjTe10INDSgnVmyDFlcPpUJlO7Zi5KcBNTPWQIrPRym4TVS2jhc4mUIY3AJvRDqNTL2EuStW4EHHluGvAQHrB6OdVX9oQLw6WHBCRz4xV9i3y+GO5kB66yluO+xFZjJDFghHsaz5N6J+ye64GTxQr+3mfVDzBQQeoQqQcTsWFpguxIUg3WwTbkX0+fdhqVJbKdPgyXUioutp7TZB4YqtfvJbaTGyfCw8i4EhIAQEAKfGAERIJ8YahlICAgBIXA5AYaC67kMqqIJ3Z1GzJ6dBaPZBF3mYmTHZOP5WRdw5J0teHnjMdTnZeDCuiXIzc1ETNp0dtSNwe4OBmAn0cZndcLRG4WGbqAdLno4yluABkc0olhZXcV/sAGzQPWhrKEW+3ftQW11K37VuAvbIkMYR+KC29WMsxVgjMlFtLc1MmtUAMmJOphVAcQRh4sKdO+FeerDWHXrGtw11YgwC7NiMWLEEhrBIoShCFHXXlV8qImwj4BKCzwdt3z+C7hvbgxibW5WWLdAb3EgRVVxp4tCBcsbjH4YdRU4+Ma7OFVUg+pAOxpLq2DKpBIbmpO6UnPTGI2Mb2FcDNP/apXheTgYo8LT6hLVp3Yj15wcL5RNCAgBISAEPi4CIkA+LrLSrxAQAkLgNyHAzFbdleW4WG9E0oIc+ioCzAAVDTvrZcyKjUVMSy0qNr6JM60NaGFNi6ywPCRGpGAO3kdTbQmKuqYgJNSAcB3T4w5Z/DqTCZ7WLnSVnUERBQjW5iAmKU4TBerpv9lZiYamVhw6Owv3fn427Cq9LT0NAR29K3438tMjcebUUewtLkPayXrMcaQg2mGgl4aygcY7fRcUIAOIiE5CrFbDw4xIK9Ppag4PvjODl/+SWhlDQWkA1YcmBiiGQmMciEydiinTkpAaHkzpq5alqTS/ysGj93VioKUEhYeOMosV/8tKykYmPTjOumYMaAJFCQp2qrrkS7VVGIaH0AYf0hoq8J65eilQGLvCSHw1X63tmBnKByEgBISAEPi4CYgA+bgJS/9CQAgIgasRUAHkDKww9beg82IXdp7NxaLsVGTZQ2BkwDmT0rIiuRWOnBzY6VmIY8C60ZuEjCmzsHztIWyuPoVNhdMQvioXeYk2hHAZkrK1vT1NqDp3FifPtMOX8wA+u2ImMlMjaHx7GJPRj9bzR1n53Iqwx57EI0/MQbKdmbZo8CsBoqOw4NosfPBOLIr++wTKDk5FVV4UIsMiYVWdU6wYGYdi4HvQyqfY4Fy9rO2h6oEo63/cuHh1iuJASxVsoAAwsg9tLZlSDqoPtmcdE+ogbVNDBXidr7cBjUc34J1XehH55N9i/fJoZPdsxkstnTjIdMUGI5kYDfDxZTCYuZyN8S7sx0CxocbSNg6hNhczbMHVxqxabrS7InlPOqb9Dd5G8Ar5KQSEgBAQAp8EAW0l8ScxkIwhBISAEBACVxJQy4H0IT1ofP9FfP/xX2D3uXLUMJ1sZweLE7adx67jRdjam4zMjCzkshifjcZ06sLFWPzgFzG5eTu2PfUMdp09i+Pd3Whvb2e7dlQfeg/vP/9d/OfpCOQ/9AWsnsaq4lZVQ8SJnrZibHnlbRyvMyEuLxc2v5FiR3kNWOhPxZXQy+K1TUVsdAbmGWvQXroX73LZ05kWF1PjeuDqp2elpx99ThVgPojB3i5097LeBsWPUh7DNv+Vd6qOKM8JRYbqo7sfvYNUG/7hPgcw4OJnrY+gcNBTRAx09qLh7CH0+EJgDRlg+250d7PuB6u0+1096O/tQGdXD3p4ndNrQltpI1rrq9FJkeEdmZOqeQK0NFSh4+IeVFKAbTvrR8+ADtRB4gUZ/8uSo0JACAiBj42AeEA+NrTSsRAQAkLgQwhQfOj0AbjCcpH751/B3dOA43vfwA9eHaSxrYrvtaGkLg2f+sKdWLkwGxam4tXiF3RRSMi9DY/8WwJmbvoh9r73HH68PQrpKrSaQdl9DPzwZn8W3/jGWsxNiEZiKK1sPY30hlJs+8UL2Ly5HictGxHX2c7iGA/g/ltSkB3P+hp6L+NKKnDgxTdwkEueNns5/4uHsennrfB0fBW1qeGIuPA89peU4NjpGrR2v4dtfbXoOj0ba+5biHlTWZfEzUbjqRAltJhut6vqDM5tfQkfnD6HU+er0N8B7H/3GfYxAyvWzcGalVNgZx+qiwBdKraUWKTdfhcSz+zD5p/+CNUfMLi9twX150tR4n+JDo2DKE7ksrLeSpz8oJ6B9PXY+o4DTfWL8eS6PORlx8FqnIK8PKDy9Jv4cWkM7rzjViy4E7CGUv8or82Qo+RDvi05LQSEgBAQAteJgAiQ6wRSuhECQkAIfBQCAb8DmVPmIW2SDykJbkQaKzChoRs+M5dD8c/SsAmYkZeJ9DgLn/oPrU/ym2Cxx2Hi7IVIYrG+hNpuNPYw6Fo9zVeTWBSGaHpMsvPTERvw0Mng5/IoM8wh8Zi8+AHELXwQj6maIlxyZY53INxmDLZjgT+jKQLp+fMRkj0X859grRGe8bv7YYqN05aDWW0rsDBrJeavp+dE52OsBj0RpiSkRLJ6ueZJuYo1rwSFij+xRyFx2lIsSF2KeaoPCrAAl1+5AjFITIoc2weXZhlsSUic+iAe/8u5WNnRC4/OTC+NBaH3fgo+j8ryRb+Nug/PIixc+QRn6+V5pullO4ed3hyPEeFxU7DqG99HdhcLJQ6GITYlHVNj9bBSFGlOko/yxUkbISAEhIAQ+MgERIB8ZHTSUAgIASHwuxJQHg0b4mJZ4IObiqGYODdVK5p3qWcKABr2TsY2jMQ00Jj3e5w0tg2wTJiPWZnjPMSnce13ueBRMkZpAlYQtzrSMGNFGg1+FUjOjSf09Jio/pV2oOXOAPgE5C5OxCQa/+wiuPE61YXmlUASzw0Ffquz6px2gtdTjAw3CTYc/ZP3StFjjUxE5gK+Rveh5qgCxNWx0X2ouXkYD2NKw5QFachT44xsag78rP6qOWj9jb4v5d2gwPC6YA4LR+KMFUjk5IIM1Th8je5upF/ZEQJCQAgIgY+bgAiQj5uw9C8EhIAQuCYBZUgHLwja8UNG9GVtRsTH8HFldKv9IaEwruE/fI3WRo2jsksNd6Da8vOoj8HLmB3q8oPKuL/8uuHP1zo3fM2od1WLg8mvLtvY/xXHhi4J3qTGKJg+d3RTzir4d/TBy+6LHahrOE+1Db8H4Y1tJp+EgBAQAkLgkyFAh71sQkAICAEhIASEgBAQAkJACAiBT4bADeUB0dzo6omdegwomxAQAkJACAgBISAEhIAQEALXhcCwB1i9D+9fl44/Qic3jADRM3qypaUFJcyuornGg97yj3BL0kQICAEhIASEgBAQAkJACAiB0QSU6AgJCcGkSZMQGRnJODmteNPoSz6x/RtGgCivx8WLF/EXf/EXiImJgYmVfFUlXPGGfGL/FmQgISAEhIAQEAJCQAgIgT8yAkp4GI1GNDQ0ICwsDM888wzi4uLgdDp/b3b2DSVAFCAF5Pvf/z7S09NZtdb1ewPzR/ZvT25HCAgBISAEhIAQEAJC4CYloARIaWkpvvnNb94QBG4YAaJoKAESHx+PmTNnIjc3F4ODg8xrL3HyN8S/FJmEEBACQkAICAEhIASEwB8cAWVfm81mWK1WGAyGG2L+N5QAUUS8Xq/mEhoYGPi9uoZuiG9HJiEEhIAQEAJCQAgIASEgBH5HAsP2tRIjN8J2wwkQBUXFfSjPh3pJDMiN8M9E5iAEhMAYAipb38gBlU1k5MM1dlSGv8tP/6ZtR7dTnXzYgOONNbqP32RcjhP8O7rh+PsE8GEzGr/hdT469L3cKP/BXue7k+6EgBAQAh+JgPqdeKPZ1DekABmmq4CJABmmIe9CQAjcGARobNNTyxQZ2nR0Qw9K9DTB+RvrGlP0sSo3K3vzCu0qZbHr+KDFMFrMXKP58CkW8lMdqLHGH00d9cPPJB4qwcmIMNCMc21QVgA3wMDVreO3Hx6IjdkHpzxKYF0ubIL3rKdL/0ZYLBvweXm/fHBFppdufPh+5F0ICAEhIARuFAI3tAC5USDJPISAELjJCdAIp81Oo7YVpbt34dDB86h0KlPXA2/iIiyclIalEUXY412FiVnxyInywOfXaTaw3miCpascdce34vWjbWjudXMNrurQyv4SMP+JtSjITUEcs5H4r2bGq4cx7MfZ1YnK3RtQmzAHUdlTMSvCp7VQsmJk0/lRfXAT9u7Zh0pvJExKGQQ4Ty8FUEAHgyUUPnseVi2bjSX5caxATlGkpjNKjagHP7VHt2Hfzh0o80TCqMRKwEtR4wW7GbLt2UD9NYcjbtqdWD0nDblJFnioWEb3NTKvj2WHAkhngtHfDX/rMfz61wdREZiO2beux4J0L8yc9xg2H8scpFMhIASEgBD4bQmIAPlticn1QkAI3GQElHVuoNfDjbqTm7Hx+Wew6WQoUm6djThKhsD5A9hftA0lg+/hZEEB/iIpmXzcbEKBoutH+cGDqCzch1OHC7EjejKS7XbE0msy2N6EhjeeRom/DsXL78bqyTMwPcGnJeO43GhW3g6jyQ236zyOvPYUtmX/Oxauz8ScmWZwkKCAGPpWlF9ETwVgHCxB/dlzeGNnB2BehmV3TcPkkFp0nvw1XisqQNEXn0RX/2KsmZ0IM1WKN+hYGflu9exX77yAlnOleHlbI4/PQO7t87Eg2QczxZgPNPwHStDRVIany7MwKTUSeSkhlGSXz36ky+u+oySg0duG1tId2P3r1/Gf/7UdF/K+in+dfjfmpmpf2xg2130C0qEQEAJCQAh8JAIiQD4SNmkkBITATUOAXgOdwQP3QANObNqCrYcysfjv/wp/8lgBEugB8BRtReGmF/CTzYB9VgAmzbthgM/Vg56mw9j2wnfw9sv90D32JD77tXW4bWIcovwGDLRWoXZpFF575zV8/0g/Bv40GlG3JiGWjhEz+71kxqs9IwKuNnTX70ZJhweHD1cgJbMc3QV5CFNeCIqH4fVUdJYgZd6d+NSUVCw4/Bpqdj4L7+e+jC9/4U7cGluBhl3ZCP3lr/CLN36NrgEdcrPuxoQYZkahpBjuRC1/TSy4HY/mJGPpyTcxWPo0Li58Eo9+5tN4LN+NUOoe+hdg7D2HlspjyCoMR5RleM5qvpzUx76pcbiEzdeL3taLOFlHYRQGpKaEwmpU52QTAkJACAiBG5WACJAb9ZuReQkBIXADEFAxDiZ6FFq59OgQyqrq4Jr0CCbmFiDNZISJhrp/+hqsdsQgL/XH+KUpBG66Eow811lTi/3P/Dtef/kUBh74v/iTP/8UliUZEcu4D78ugNDYVGTf+3d41BSK7qe+i41vUQSkfB2fnmJDup0+FOoBbSkTbWkdDerB+jacf2sDCmvb0Vb/Do5n2nDk4clYHGKARXliRox+NtAzJoMvoz5AoUCRRHlhUPEmESmIWPA41hWdQTuXhP36ZBg2Vt6OB0JtYHfwqLE06moZlYpPUbEivMdBzkcJMb2Rxaz8LBTLfa7b0jlyuPwqE38xSc9jBrg9SglRiCgVxMlrfXGfn7RtbEwfjw+fUGeHr9euvHRubBueHNUfdD54TKlIu+XT+DrnEdq9H5tbuVRshIXWWfDH6HbaEc5vlE7S5qyOD89jzPVjrw12qH7yBoJ/hw5d7bpLLWRPCAgBISAE1GM12YSAEBACQuAaBIIiRKeLgtUWjpYNp9DwWCnaFuYjnua9IcCg54TJSFr1DTweiEaEg2LA0I0B11mcL27DKfsj+JPpM3DXxBBEGxi87mFwuBpNGfjWcKRNycCkeQ78+tRFbNl2Evck5sMY4YCL8RbKhA9QPJiMNWgcrMCJohl4+PZoJFFAbDlZjGOFbZi9IBbWEJ0WLB60p/mT0ed+P2M+VHAHtwAD11WAtleJBnMo0pNikTqRJ9o7Ud/gx2AWpxPKz6M9KaoPBqGrPlQvgeE+VWC6l/PSRI6Z928A9QvH08NgpOgxcnxllPs9XP7Efb2J4kf1wP4YQOJVa73Y1kCRxlVel6RCQAXpc45KLBmMbMPL2M6n7mOImd7I8Rg9r86pQQLqnE9H340N9nAbQkLsMAQ1kLoguHFonRrPrPoMCgTFgzdHscjvgvM3qnkHOyUnLoNTN2Cg8NR6GBrHy7gedT9qU8qJy+gMRgsFmlrypg4F+/T4/JyTEnDBS+WnEBACQkAIXElABMiVTOSIEBACQmCIgDJYaZD6w2AxTcGyGRNQ+PJLeO4XTnQ1zEFq5gosmzkRMzMjYQiLRq7fDc0JwPiOnjPbUUiPCebNRUZGFj0MPgx6lBmuZIXaaNjSkLVmJSMhZwbiXqvBaf1x1N/LeAp9JIO+eQkv1NEY7z1P78uBwziWejv+8QEXwqJfw5Zv78Gp7adQN2MpQkNDYLzkvhiy6ofH0QZTJjWPUziwT5fbAxe9GrS8YbGotOfBay6pgeC1yvugDGk1F53yhjAQnrWstFfNoaNopGiwFcxBht8Lm7EOZ/YdxYEt5RiMNMOedycmhrphuvgGjrRFoleXgTmLZ+CWhakwdlXh+IbNKG3qRRufg2mB8ikrsXDOFBTYK1BxeBN2VvtQ3x2F/AVzsGj5VERxrNqdz6PofBmOtZrYxghfzAzMnZmPtQvoedIEkvIEXdoCFE8mix8ddWdx4p2tKO7yosOllmolw5o2Bw8vn4h0SyWKTp7Cu7tq4TMFEJW/FLF2roM79T7K+wIY8IciKnMa5t26CtMoLo3qGzRbMNBWh8o9r+BoVT8qugCrPRamlHm4d0kmctMcGOQ4V3hvLk1N9oSAEBACNzUBESA39dcvNy8EhMBvQiAQ4NNzUwwmzZiL1V+qRfmmd/DTf34HWOnH3/d0wuJOhTUqDXFcOmWmQa/rccJdUYtWCg44bHz6boGLD8iHNEVwSPWBlr8/NILGawwS0IDzncySxWxTfbT62RU3hlkbPWguamAWrU4kLJ2MsBwzckqO4z7sRENLMYpb5yORT/9j9cp7MFZ0aF3wh1pOpcSDKTCIgfYaFFc2oqwYiJ6XgIwUfdCDMdpyH26o3tVSJMZ3uNprUV92CkUmvxZjUfTeNtQnJyNn5mykMihdBdx3t53GgR/8CBtVu/VWfC4zDPFlL2F/jR97z07Ew9/6G6RO45Ipby+aS3dh5/Pb8V6Pujgec78yHbmTKSBM7OfiQex4fjO2VNyJv/rpZMzwuIGGCzh98AAOnqnC6X49LIYG7Dx5Hp/9kgn5eQVaLIzymIzZeN+e/mbUFO3COz97GWW2GHisTegcSMQFcxcyokMQkd0CZ/sZbH/5WRxo4Nd1dz9uSaMoPMMMYE49yg8dQV/+I/gKvVyx8+OQwCVv/k4mECg9jiN796OwhkLJ3QqP24Qj/P4yEh5FcmI0hYqKqZFNCAgBISAExiMgAmQ8KnJMCAgBITCKgFoI5deboZt2Dx6Ji0BMnB6P//MuYMf38dSOLry75s8x+76/wVeWhWFiAg12zXMxtjaGcjKMa5IGomC3xSLe1g40NqDF48EAhQTjqTkqBUigARWVg6ganIDlq1IREWGBOToes5YA+6tO4c3d3cgNi0ScSr6lAj449uWb303h4RrAwcAAAEAASURBVBzEYHMFWvb+HBuPHMEuzMHEiGxMSzbBYeX9sa3ydlyxqaVFYXGo2PYUnlavkQvi8MB/fBs5XHKkY/yH15OLuWsfRNQWCyK+uQXvvvMP2H3PP+GO+7bj2xEb8Mw//xuOnKnBvtNmPJ6fgzv+5u/gSMuC71ubULHiS/jXR2diRjY9OZiMnAe/jUfbsrB01gLMXj8fse0VKHzh37BZ9xDyPjMfX5raTzgn8PI/fgOF+ybj1QUz8XAexZ+JjDnd4U3P+JWGU0ex6/XdOHH7f+Gp+/MwK6cBp/a/h/+4/1v42vcNsP3jfVh15xfxnXgHfvH3bzOV7w9wYfUXMf+br+DPqKwaNnwbb/39T/DBKzmIz30Sa5Ij0Fv4FnZv3orDk/4R9z+ajIKMKlws2Y1n73gKb+1bhsSsyViYojxc4wEdnp28CwEhIARuXgIiQG7e717uXAgIgd+KgAFmeySs5oWYuz4ZG7Meg/vc/+L55zZj0+YP6LWwIHzwHnx23XTkcZlOgE/t1aqoYKCDkjBX2RgjYeQyK3MogzDcjCHhUidLUHpwvRZzTVWdxMV2PmVPnY0vxjgQbzHBv7wAc5z3YMK/NmD75j14YmEIJqQnIJQxFGMVCGMoeKT58Ct4xX0YhaZmdJ19De8em4Cln38IDz6wHJPCzLCqOI9x1YfqjtJpsAWpt3wRq25bjRUTvbDS41Hy6w/QreujMNOcJFymxnontlCERdpg8fcjfu4Xcff6u3HXLXFIDqQiiquarIM+OOnMAO/QGpGD2Xm5aFy2Ef9aX4aiHg9iPSGYZGiCy3MOjbaZSImZirywbrgbz6D4QiP2lr6F+qrTaCl0cdAq7N/QjuMogm1lEe7KYn0Vo42xKIo0DX96knRdZ1BXdggn2pMxdU0uEtOTEBkZialZXfjzz2zFj48W4oOy5UiZxuD8KBvMnmYk3PI1LFx7N26bFI/0cD1i505G4+cjcOx8FU6dceOW8Gq0dpTiyJZjOFjxIgKlkTgS04qWxnPYypEHth/H/aumIJASoWnBq37vCoNsQkAICIGblIAIkJv0i5fbFgJC4DcloOIgnCyw14XTZ3oQHRWLzNxbkD6pAIHZ6YidsxrT9h3C9qe/hx+cdiMlJwaOgnBYaVxPsJ5BSWsX3P19DIBWIeu0i/kaeS6uvAtddWhrqUbFYCwwawKyTBZE0oj26RnE7WrAmZ27+bT9EPYkdiHvv0oZt8Ggd2sjGsvaUF9bCdQ+h2OVUxGdmYw5Fi+GYsBHbk6NZQ6PR3xiGlKiE5E+/RbM+FQ8ps7Lx7TpybC7WLlDEyAjTcbuUJhQZyA8fRamL70X6ws8sDMOZE56Bho9LtYEYS0OBo7rObAKB1dB5jpfHxzTl2D61OkoSGtEe1eoVhQwjH2peBPFwO8LQ9zUOZh773rM+/fN+I8Ny7haLQJpjlaUbHobrrlfQ3JOBqJ7zuNi03GUdRgQxYKNWblxiKPHRq+bgMefXolHjfw8gcKHS99UEUQt4J03raN4C1QfRVPxLpw2rsb9SeEwcd5OZzgc0RMx/7Y52FzOuJq6DizuSsR0uk4C7m5E5s5G1pQC5Ia7OE8/QvKykL1oNcJ2teDIoTr0JdehtaUeZzsmI3tSAtP+OhBjjkds3EwUzHsCnpAM5MYHv2MRH2P/KcknISAEhMAwAREgwyTkXQgIASFwBQGakCrLld7NTExNOLG3BBkz8pGQFQOjkxmU4gowKzUHMbERsB16A7pDJ3GhizEHjkzETZyBHMf7eP9cGVrbpqHDl8tcTW5mVqJZy251LG6op/Hua65CU0UhDthnImLaBNbTCIGZ5538E3BW4nB5B5pb21nkrwivvH2Qljvb+5j1yepB8gwTak+dxJnydqRO6Me8KQb2S2/LkOXLXExaJqfo6Wux7uF1WJ7Rx9HVDIKxIrpBF3xKYIwooisAaGqBCHj/nNEAa26wknuAhUrs2dkMlmcmK+Vp6G1As5uxLPQYBAUG4yTcA3C6nFrgvcqgpaakfmpT4wSVT8gdlY7w3HlYOXU33nnnEOrnJqAiNYCjh+MwaX044lNYWb2NQowizkUPS8rih7Dy9jlYl0xxwD5Uli0dK6GbLJ1w9jfA7XZqWanUXahxAi7+ZLS9l5Xg+528SZWpiyLJp5ZqRUSxXTTi7UbYbOynU6kWHmcfbs7bxexaTI4FXVgoDOERCHd1odXVD397D1ydPTBMnYislZ/FQwsSMdXhhpPXqw70FIgqFsXPTFiyCQEhIASEwPgERICMz0WOCgEhIARGCChzWZUKN1Ywm5LVCttsZr4K4dIpzQiORFLMBKxavRhH+qJgobFu8sXCbl+AuYtzMf+HP8OBY0l4Zd4MrM2iER1Kq5a2qUpT6+7rQPmJCyg61s5sTzNxxyOLEBETyjSuNLr7WtBVfAAXmlOw9tu/xLq1eUjSDHfVXMfA9xpcPPgC/vbx/8HODXvg8Jlx/8SFcDAl75UbDWwqAz1fSoAEJxDsZ7yrg+2HxMJQZ1pGrKE++MalTmxJ8eHrrkPLrufwmvse5C+MQI5WFTG4pGs4i9aY+Yyyy32+CMTHT8W69Yvw/pkDXE5Wj45Ft6J/5gNYY3Ygmaly/VyipqcoCzH14ez5ZjRN6UV/Qoi2DMxIYahqj3j6KIoozFSwvda9+sFJ6hLjYJ+QgbATHag8147uSaHwOsycNpeC9VGYeBORmRyK+FjeS736UpQwVKKGL3ahXu6+AQz0UHDERWLmxHSEOAboSXFC39/GuI8WdEyKhjtC1V2h50fnpt5RrJnZi7VSZBMCQkAICIHxCaj/iWQTAkJACAiBaxJQBqlaQHUBr3/9h3j5lb04w7gNF9PYhjBrUxuN8P179+GoNwNTQyMxgXUrQmNSMOdTn8fKdbHofP15PP/jN3Gwoxd9IWbWq2CsQl8r6rd8B6++/F081/coFqx6GPdPCkM0Ayx0xh50tpThgxdfREvsfEyfMQ+TohyIdDjgUK9wvpKmMqPUPVh/B7CgegdOnDyM/a16uOlZMfMpvJFz0+pbcNYGxpWoooJ6FqzQKdHElV+aoX7Ve1ZLpVT9kaE+uHTJyPYqViXYL9/N9NS4qtFdsQXPvdqAJi7BikvncRrfBtbr0Nqq69nORFcCd4N9sP6HmpcSMQGKOn04xdrcFZiRp0PTGxtRXOFE1poM2B0h0DMg329LQ2j6nciPM6Ls5/8PO3a8h231QL/PwPonZairPYOd29vp/QBCbDbtPrV6JCbWH0nMRkTKNMSd2I3Nv3gZxzub0W61ob+9Fyd3/gTH+5IwKTwK2RQPalNMVM0Qvbpvtjdx7pV7jmL/a6+jOTYbqxaEIzanACkZS1Dg3YqdP/su3j9VgqJeZjozMq+x7iQK95fiQkkf56F1KT+EgBAQAkJgHALiARkHihwSAkJACIwlwMVDNEY9CXPw6W90MGj7IF7/1xMUC1y+o+9CQ10LtrU/ia99/Q6snJIIO4vW+UMY4zCZsQdfj8G0uTtQuO0ZvPFsOc7ySXoUvRDOzhbUv7MD3se/hf/3jduwNCsHmWEeGsCMNdn2Nva9+x5efLUJHfM2wZwQBmdXDm6fxaVfqmCergt1Fy4yu9NmHD0PVHUXo3FTI346wYGGW+9DrvMsukteQeG5CzikbmTvS3gB9SifmYlb75yN+BAGvau4j7E3OfJJeQAaTu7A0V2v41R5KQrrmKDrwEZsMragbYcPFlZm97FCvHGgDG2Vp/CjqtvwTEobXGeP48UfbsThE3U4Ub4RMyazrGBHANWHt2HHPuB0zEZ44i0wti/GQ0vTEMnaKH4DYzPi5+D+5ZO4xCsDbUnTsWqCHWFmLk+jQIHeDnvKTNz6+c+gquIvse/VH+DpzkqcSTAgPNAMT1Iq7LGRaPofpvXdxXEbNiLm7Qy4mubhrgWpyF10P558ygnj338H//vTHpzbkQIrv69TJZ/F43/G72sqvy9fJ9Mf8/ZNsWg79mvs8l9AfyGXYNGbU7r7BNpsX8YX/upeLM+0IjwkBNnL7mIaZCc6vvQTbP+VGXVn8jAtrI+ZwHrgm8Q4mRk2FjTU5MwIU9kRAkJACAiBSwREgFxiIXtCQAgIgcsIKGOfh1gtW2/kUqv8pZiUy6U+ncWo+MwvcCzWxriAQdjTbsHM+9Zj7dIpSIuzMt7AAz3jDQIMtM6cvQJJ0XZEmRrQvu8k9uztZV0QLwuEJ8GYch8+teZerJiVhaTBQS02hD4MdNY0oq3GhZT1dyGl5yzqawpQnpUZTO+rJqT3wdVbi7qzhWibsAb5k82YMdAKQ80JlLeug6OrBg1nDuFoWx5uX8fCf95a1Jw+AqMtDLesG47D4H2pextv43Fnx/9n7zsA46rOdL/pRTMa9V5dJfci2cYd2xhj00JPICGF7KZtssm2vE1eNrvv7cvb8nYTNpuekJAAIdQAphkXwL03WW6SLcvqstrMaPrM+/47M/JIlsEEU4zPAWtm7j33lO+ce87fTzNO7N2M7QOTMHX1jZgZ8cLf8CzWHaarOWlreVRnMEPvrMatH5uNqQUWhA934dRmB0pvvgnp54I8D+UwTrVm4OBWD7JW3IDlBjfCXXt4AOEsECKaLBHaqJyInomJsxcywlQa2orGo5Klm8ggaf4pdCY3kugvrbkWK+/+Czi3HMLuEy9jW10MbTum4tb/crH/Rux5NADbxBtw/ZRe6Dv34UDrFCwfLMDY8ZMxj+13N7Rhc2Md9uxcD2M5DxtcfDtWLZ7MczvsPDyyJ86M6XnAIHE6EmxE1wHRHNFgLf96LF29DMvmj0eexPilqsVVPhGTltyMm7/ai5wTrTiy9Qiagnn0OZmJT/2EIZXLyIC4/Ryn0cBV1xQCCgGFgEJAMSBqDigEFAIKgbdEgNqPmJ02/eW4bkWZRjSTGsZ3d94Xp6BJumrnPdD/wEjTJ1+AzIVQ1pLEGZnaEFPxNMx64IeY/jm5JuZcJLxpCiUchZ5naOjpDE5jJHmCzst5mPeJb2LO3XSWFiE6c2tmQRJtiiZUGvsQyULhpJvxlV+uxpdSNBniA6GnrZMOnwA+eTe+yDqkGq0M3hM/EGmjTp5JNFHujkziT1Gx+G78JbUHfzFUBnNJGWyBxjhIu+QeL8do9mUSzUzJHPzniq9qjJTUKU72bDKiN38hER6XVzXne5pkMb/Q8zr2nKc8IjLlHiydJHXE77EJvCe/BRPBphgLPv1tXHM/MeXFOIq8zQrEtGzZL27V6pD2CF7yj12Fj0eGZJUswB3/zFPKpTApVDqfHC8/Qx2nsV8yLqGzKP3kL3H97Tfh89ewWTJ+MkaCG/1GtMS6wkEbXAVzcdO3ZmONVmC8NVK3XszNvAwTLB1XSSGgEFAIKARGRUAxIKPCoi4qBBQCCoGRCJDIZvSkJEFvoolQ/IdG0fJ7dIgAHvmkTvOdMIPBo+L0bzIDf8dIhUfjhSauMlIT/SRMklnIe43aFyZIfDeExJUkDuU6GOgIL7kkCQEdZ2ok1hQdEHguCd2t4zeZK866sAwJN5u4+lYfep6cbmBI4PNljJY70UaWqLVNIlJJu9lWrdmsSNokbYtfkDLk4ihYUZtilh1J7o3SQGFcjDwDJc7cxTPEoYkzWTqJsSvVSE8FT62cxD3ib+Z9aW0SCbI1WqQqjZnRsOM9DqmR+UwWBhpgZCwDTbDEX0bKigxrFEsZViazMJskifg1fDzj19VfhYBCQCGgEDiPwEeCAdE2m/N9Ut8UAgoBhcB7gECUUZPOFxsZ9VhzErFCFY9MQpRK+NeR15O/+cz5p5iX0vbR8p4vO0EYj5YpWebFPofVdbFMJM9TO3vxbCPuJLQ25zsz4n7qT/Y5NR9NrZLwnu9nav5RcBGqP1nGqFjE69CYgtQB057jg/xff/pN1B3fjp+/+hq2HAaODPwGwWgXLN6VWF2TiwKXEaL8EE1Lsipp1QVlpjb1EjFOfUR9VwgoBBQC7xSB0dfKd1rKB5P/imdANNU4I5aopBBQCCgEFAIKgUtCgBqS+Mnv1HKEe+BtasT2OgfKbrwFlYE2BOnU39C7gjZYZthtFgQkWtcwbumSalGZFAIKAYXAe4ZAhEIV+XelpiuachfOLxAIoLu7W5M6yv4gmneVFAIKAYWAQkAhcCkI6LLmoOSWWXh0dYRaDfFpoaZDQg7T/MwU7EVLm9pXLgVHlUchoBB47xFI0rli+WNlcA47Q49fqemKZUAEfLPZjMOHD+P++z+FbsZ17+/rulLHQbVbIaAQUAgoBD4QBLLBeMAolgMitURJlhwS6e5Al5uhulRSCCgEFAIfMgQKCgrxne/8T9x7772az9uV6IpwxTIgMhfEIjfIkIgNDY34u7/9GsaOrYDfH1Cq8g/Zi6KaoxBQCCgEPrwIxB3VRfdxPom3R9x/JNXv4/x99U0hoBBQCLy/CMgKJW4HYvnzi1/8Gu3tHe9vAy5zbVc0AyJYJB1wblxzPebOnQ2Px6sN0GXGSRWnEFAIKAQUAgoBhYBCQCGgEPhAEBAth4HmoV6vF3v37meEPsbwo03Wlaj9EACveAYkOQuCoaCm/QgEglp4yuR19akQUAgoBBQCCgGFgEJAIaAQuJIREA2IQdOABBEKhYfpbK/Efn1kGBAxxxJOUBx0klqRK3FAVJsVAgqBKxsBTRpFSdWQQY+sS+yS/BMH58T/wzuZyD9ckiVPxNczWdcuNQ2Vkah3tOfOtzFZ8FBrmT3Zxvh6Otrzcm30MhLPSoPZJ/mn9VkrROo4f5/f3oeUMK9i1dq+EK/+fahXVaEQUAgoBC4zAlxP43Tu+7N6XubWX1DcR4YBuaBn6oJCQCGgEHi/EeCp2SaLhWpyHiaY2CNikRAYxRWhmB4WnnQR4UGA8RPOE40TIl1v5KF/JliNIzYWHoAXDoYQ4kEU0bdgKJLdlM3JyPp1EUrHGJ4xnMpXJDJJHoPZqp1cLod1C58gSXgGLcmFWARBSthCLGDoeuJ28sNg5iGFDIGuJ4uRrEbHk8Nj0QhCQUaU4unmcuq64HC+Dt5n24K8H0leTBb4HnzGeDCikSfN83/WS6kh+zPsPMH3oE5VpEJAIaAQeG8QSC7SmijnvanifSxVMSDvI9iqKoWAQuAjjACJb73Ri5Pbd6OxsQOt/jhZbiqbiyk5wARbJ3ZEJ6OywIlCh5ysTaKYGgE9iXhzfxPOnqjHuroejZjXSHqeZK7XZ6Nq2TRMKs9Bmj/IwwzPb0DDkCQxLydzB70etG5+Df15E+EqrUCZJXyegUjkCfnc6Nj1KuqbetAaMMEswZ/IcAhjJMS53sywjuljMW96OarLnAgExc44tTbhKKLortuB/Yfq0RKywcS+I8aDBGMu2HMrUDOnFIaWAzhR34QmvxkWOZidRysGo05klozn/XLk23iKu3Biw8pOrefdfOeR5jzF3DTYgNMnTmJfkxHOCfMwo8yGbDuZuveq2nfTZPWsQkAhoBC4ihBQDMhVNNiqqwoBhcB7hQCpaEr+fX0nsfkPP8Ezv96DN/MykR1yw7L8O/hchQ+hjIN4LO2v8ZlrM1DklKO1yXzow/DwHCPf4c3Y89rj+PpPm4BsE/INEbg7rRhECT77sy/gbsd8jDVYkGGNJhiU4f0gPU1tA6MC+rqx56d/gbqlP8TMVWRACskUsZ4kna/T6alR8aNz/2vY9PQz+Nne1HIKkId2+HlpIONz+N//sgZ5mdVwWvTkEejomMyq8R9R9DXV4/Uffhc/rk/e4Kd1Da69dyWKJ+fCdHIPNv/qQTy4O+U+rsXtf3U3KmeWIC/NHGdAUm9flu/SQDJrvh60H3sTbz79I3xtbQ2WfW0a/neOHbkO9iTMPPxfJYWAQkAhoBD4YBBQDMgHg7uqVSGgEPioICDSdNoZBfq7sfuR3+ORp9JQ9vX/xPo/W4QCagXObfgdNr76BL58uhwVtwWocRDKVyKX+PjMMWx4+Ck88r0tsH3mPvz3gVtQazUim4ZNntbjOPnH/8TvH/o7/O2ub+H2667DJ+fx4CnzaLQzJf7Rc/B6tmPngTB2684gs4zMRH4W0sTOShIZkSjNnyxpLky+9x9RtfIm3LPvRfzjv21D76Jv4Rv3LsLSjJNo2fgwvvQfv8S3f8y2DwJf/lg1XDajdkifpgkRTQoZmbJr78bfFeXjrjcext88ehKtc7+Ff7p3Oa6dEIPFykau/DyqZ9bilh1P4t8fOoGX8u7Fv33iGty5MA8mswl6sUu77EwAB0NPzcpgG/ynXsLvfr0Jj/y+G+MXu2AVpchlry8OrfqrEFAIKAQUAu8MAcWAvDO8VG6FgEJAITAMAeoYqMnop1/Dfhw6cgLuBfdg6pwlqMrJoM9HDBmLb4TdaUH21u142WJCIBSlv4cF/R2tOPzsj/Ha2o3YMPt+/PXylVhUkEftB2Bmmen2SXDc/hUEjY/h+794CH8M+FEx7k5ck69HpoEmXGzFED1Nojvc1YOOTa/ieYaG73plJ6rnjEHDdYswiQyIfsjmiMyD3gCLMw2miAtZ6fThoI9KzJIOlysLORUTgfm345ZN6xFb+wpenzIG0xZMxOJiHdJZp5iMJZPRmgZ7cT5yKguQrjuKbrMT6ZnU+rio7ZH6zOkwZWVodQjPVVRSidziUmSmy/lNcU1Osqy4s/rQL34Z4QBPpoclpqQR95N3mCkWDVMd5IK5cD5WrvQgFjiKx1ovYrwm+YeVfL7cIWd+6bN0m23QErmY8ygkK1afCgGFgEJAIfBOEFAMyDtBS+VVCCgEFAKjIkCnaxovhej0HPD6EQn66G6eDjN9JUyFVRhHjUBe8Ri4oiT6bSSGDQGeWXQS2367EQd6FuGOLy/GmrkVKCTxHKMjRpB16MwOOMfPwcJlDdi17SX8x6ZNeGX+HFQtKUJujhmRJFNButhg7kJnTwv2b9Fj9cpK1J04iC0HJmNG/XSMm5ABuyhIhtpNR2xxUE84mQuhLY7jEYYyD+psMORXYV51NZobduCh1rM42BzB7FwdMugakqxSKHDNyZ3MTdSeBgtDQ5rIyIRCPEE8RId5jVYPQcc6gnSgF9o9225lvw0Ih0O8nyD05Qa1KTr6wZz3v2d7iFuEdmPx22Sg6N8i2os44S/XpQ8jmBhhJMhcGdgmHRkQo20Saq/rxqD3OF75eZQs3YVJ2qPl127xeZYrvjlSmVHTHAk2ccZLxz6KIVpM85Xh54XFqSsKAYWAQkAhcIkIKAbkEoFS2RQCCgGFwGgIaERpjI7YxlKUZTnR9MTz2DPZjLqZy1FsTUe+U49IRils6UW4jpGwhMiNhbvh9xzCvuPAkdkzcXdZCSY5KbkXwl6Ic6mIRLhI89NKc5E7YSyw5Sz2bqxD/4wMxPKszMD8GknMD99RtHadxMHB6bh1VS5cWbvw4O+P48CsNtxWkQ6bnSWmqkz4Mx7Okc9KSvwWNkWiWjkdabA5eN0bgG+AV6WqkSmpCRAuQSP+yUSYzDCbyYBEiQq1MkaTkbiQcJfqJR//13rH35LEcT4aZh19nXD7yXTIfT6nt6QhO93MZ40I+b0Y9PTDE2IZwhwwYpjeZEOGywqLkeoiKVdri55+H30YGPTDHRAzsQh0Jj+6Iia46CSfqFKrV2N6eC1Is7n+wQBCbK9ohmKmNGSl8bCvaBAd/fQjYdkmJzU5zBv1eOCPmWDLcMBuY9u0fseLU38VAgoBhYBC4J0hoBiQd4aXyq0QUAgoBIYjQOI0FrXCaq3EioWT8Ildj+LRJx5C/8ktyJh2B/7qjmmYWGInsW2CScTwtEfStffAt+sAXuLPtJJCODMy6CweLzaVUNbpDNAV5iI9rxBVOIpAdyfOUlNRRYLbQrpbYxzIiLS/eRgn3qxDaMH9qFgew/yAAa/+fiPaGg6jwVcJs80KpxDR8Sou/MuyNJk+mZ4wtTenWzvQTlOu0pmZKKD5FSPuanT+hQ/Grwh5H+VzPq8bAwN+TQOiMSCeQXgGGYaYnEVqv+Sp+DkiEfQ0HsbOP/wXHt3ejbODUViypyK9agm+9+cLUFWRibP1u7HxV/+MdW1ZaKF2yWwphTmvFl//1hrMG5MDM8MUS9sjZFSaXvktNryxDY8eDsJqItR5aQi2HYDBugppUme8ufzCgAG9ndj/9M/w8HMbcMSXBXtaNgaLl+MfbrEhP9aA7/3HdvRG/Ci77c9RSa2VfsMf8FrTGNz+4KexsnYcygLkiISzUkkhoBBQCCgE3jECigF5x5CpBxQCCgGFwAgERAhvSodz1o347JdCKHrpcfz7Uw3Aa32IHs/BxNnXYvK1d2DFmBBNmUgui5mSx6sVIlJ+Pc17EvzE8IJJ4MaM2UhPy0EFunGws51hb4PwkFuhQRO1DGL61YfGo240N9npXF4JR54RFZn5qGFEqw2n9uOVw6uRPd2ArIwQ/BEyP6PQzGLiZLTYYQ+dQe+Rl/Hc3jo83VyO2iX5qC7W0/GdbZY+jvKscEGRmAENr/wCP259EU/a4yZXmpYh7Ian8zBOdWXApTnfCxMgzAg5MZpedezbiD1vvIaDmXfg5gfSUJDVhro92/Dk957A83On0RemA20HX8b3H29A8ZfvwyfyT6Gnbjf+5fEmTFm9FOWZeahMNyHY146unX/Eb3++DvuLp+KGbyzFuEEPena+hF11Hmwp0iFXkGUn9Iwm5j5zHHUv/QQ7AnNR+6lluCu3C21Nu/H095/EK2X3ombuAtx8Vyue/tc/4sl//AWm3zQPtdfcjqrcs5hIb/bsIU5m+HCpXwoBhYBCQCFwaQgoBuTScFK5FAIKAYXAWyBAspqmQ8in38FKI3IraxiKth6BxvX4xe+24ZV1XVjUbUX//Cr6epSgQjQhJMAlDdH0F3AgiQtRmkOZ7PQoYV4eVmjic3rhBmgypAsMINa6FYc6LThdNA9/PTGLDuoGOOZNxsKvTcC+JxrxxLP7MS9vCsbkZiRsmLRqE3/IPNDHobNuE9Y/140O2xl0734OT+yegCX33Y677qzFlAwDI0ixf2ReLpbEDM1RNgFV0ydhQjY1EmxejNobg78N3Y296HH7mSOZWA7P6EDsLE4f3YEXH3oGraunIz/LrPmPhANuWou9iV9tOI7JGZmYWL0YX/2/SzFh1VLMLziAI+ujeOnx36GpJYwBrx7GnAF0nTuAzc/8HpuNd2LRmhV44I6pyPN54J4SRl5WC+o3SagASWR9jD3oPXcY677/NPYvr8Ki9Cw6xfPQRT+1K/4D+NXmm5A1Ywo+u2o2Gl/ai6b+mZg2bwVuu2UmXO4mlOZlw0FbsPDo3Fiyk+pTIaAQUAgoBN4CAcWAvAU46pZCQCGgEHh7BIQw5yF+UR8GusOwWUtQPH0CPlkxBYH9epz1GvHDF7Zjx39vx5uH/xfKSm9CYSGdqh20a2LqpaO2ODqLCZYQ6fJviNQnJa8LDyIQ8KJfYmO5clBEUy6HOEbztPVIXz+633gO9WfKsSezEAP7DuMo/S7E9yHgKIW19TBaH3kOx2/Jw2zqADJiPOVjqPD4V2FA2t/4Of7rDWkNYJtYi6Kaa3DLrUtw/eJxcPrpTC5e5SnPxXMm/9Jngv4WRdOuw6q7VmHlOJpgCX8hPiD9B9G4tQfHTxzFKXHw0JIUFGR0qnp0eTqwoy2IyLN/j7/7ZfyuPascpTOmIzvSjZhtCiZcMx3ls3l44qnTONFwBke7g7Axq5xuriNohlgP+nsP4vXNPuQ+sAizqiYij/4aQTrW2ydVoKBhOopeCYHsGrElAxJugdd7DLu6gY5X/g++93i8XhqcoZpRvxx2Nwyes8ScJ6d7m5E/fyWmzZqLObkMDZBXqfUtLB1USSGgEFAIKAT+ZAQUA/InQ6ceVAgoBBQCJLTpNG4w+DHoa8b6V1pQPb0KkyYXA/ZsmGo/hW9MW4ZVazbgD9/9Oda+vgn7e2pRMTMPjto5uA1v4LWWFvT2nEMgmglzXEyfgJUEM30Vom3H0Hy6Hq/QC2R2RRGKGFGLVlyI6r3ULJzCM2sb0dzeiYC5Ht/9JzI1IpnXiWN3L9zlpNKb9mBPw21YMJMhgcWxPCWJOZSYgFXf/yN8876FWFjG6F1RmoPpjLDaLLDSv+LSBP1C3DORYYr/J7/lSvK3fEsk4T94BkisrR/ergHox92Im/7n1/CJWTnIM4U0R3TRoNAmDHaGLfYNnkHrqS149MGt2H7qDM3I3JCzD53CA0jjPIw+1jqAPkMuMgv0SHORGSSjobVbGKF4SC5mTqQ+D0Lt1JqgEgu++2/4yZIJGGvzac+I80pEZ4XD5cHA2WY5W5KJbZV+cZzj/WO1ybLUp0JAIaAQUAj8SQgoBuRPgk09pBBQCCgEUhAQE6XAINx79mF/aT6jM5VhnPh5MJRuetoEzJlCcfstE7Dzv33oC/vow1GNEuds1M4CTu55EZvqxmHqvAlYnEPSmY7gGm0toWdJ+J6rP4WGrQyXNXEN5twwC1lZDo0wNoTOwd9ajxc2zcCy/3cdvjh7DDL9Qc3UKEoGwjx4AmcPvYxvf+c1PPfMHtw0qRIz5uXEtRMktONEddw53GjnOSCZ2cjJFQdy4YLioXojI4n3lC7HiXFhMBLkONsapWYgqpUdJ/y174kykk72GnMhBH3QS4f3HpwKWBlsKxOZGXkoSOPhjBHqKugTY9CFoO/fj81/fAkP/rQBRffciy9/phe9B7fgF3uaYRHnfzIqMQnzG3QjoGtHZxcw6KaJWmGYPA7vS9PIiTCr1l9pfkzCANN0rRWnMODLgMPBerPJlETJrImGhM+YLCH0Sxv5nJwkrz2n9ZRlab/UH4WAQkAhoBB4NwgMk7e9m4LUswoBhYBC4OpEQMT1DDXLU88t0bNY/+QGvPz6EbQw8pSBoZjMhiAG/TQhOtePo7llmMgQs8UhOnZnlGDB176ARcuBN57dhNe31qHRaEYszQZHWhqMgT6c2/MKNmzcih3GW3HDzXfipuosZNgkTG0QA11NqNvZAstneTjhgmVYVjsdtTUzUUOuprZmBmoXrcCCZXfgtvnA2J3bcbipHUe9FhgYFtdssfC0cmo4qGEwihO8+JWQ8mYsK4SCQZofxSNXXXQ8hTBnyF0Lw9eaGSLXzyeDDJVltVphs9ChXUyj5D5/a3XQAb2lf5B+JGFYzQa6r9CcLGcWioumYGnzDtS//iq2NHajyc/Quib6gESOYw/7Vv/GQTTt3YeX9mdizJIaLFk5FbOmFiOTDbOYmdfMML9OFyx5FSixnMPpTRuwe98RnAo6GA7YApsvwFDCbriln/xtZt8N6RVwFMzGzSyjbcur2Fx3Gsc8bA/HyWRuRH19Mw4d8sJiYUhhngDfPzCIUCDAdpExIvcho62SQkAhoBBQCLw7BJQG5N3hp55WCCgEFAIiXhceBGGJyPTidhzjWRIv+NpRRmxs+k4c33sQr+4twJp75qOmIAcFQZ49QY1D9Q0fx2pvOkI/eApHn/w1HratwkwS1VkszNN+Gk0v/AgbwiWYeP9dWDPvGtTkUMOh96D16B7sfuk5/ObXx+FZNQcNp3uQw7i8Y/LJYGhipSB6u3tw8oRb06bYsQ2PvfIC3MYo7qoZj3z/YfQ3bcOBA01oaW9DX8NubN9ih6E3AxOrCuDk+RqifRk9iQ4gBndzPQ5v3YhDmw/heHM3WqSMzTx8sS8LY8dlQ99zEh1Ht2Df7mY0t3Wi17ceW0r8KDRUoXJsHly5MzCptgM33bMev3nk7/GTzDAap1RgdmYXBsPncKK7BjOMPDBRL/qgXpzZuwGvdHrRsbOZcb8A95HN2FQYgH6mA7njr8GK206j+d//E78PNlLzcRvmZ/hh8ezH/p2n0NSZgcCBTTgwYQHSp1aiYMJcfOyvZ+N3j/8rfvJoAGebZ2JhjpfYNuPEmRwY6WeTpzuCho4wDnpep+N5FLPJME2tpJmcSUzjRkdGXVUIKAQUAgqBS0NAMSCXhpPKpRBQCCgELoKAiMVJkTIMr2XcCvzNz+lUPnAGP7j9a/hNsQs8CQP+7AWYft0n8fWPT0dVmRNBRlGSMz6iyMf01feiJC8Lm59/BP/wze/iOWoTdDqWoc9DtG8xPvWre/CxhdOoNWF0KTp7x3R9jOr0Btb/6lk08uyR4FPfwM+D/4ZW3wJ8YyUl+RJdy+BDWx0J9h/9FE825yFWbodp/UPY4fNBH/0zzD39GA7t+AMePF6KUlcxTHU/xw+On8Ke65fhO/+D/ilkgnRDx56P6LZ0l6ZWXQc344lfPojftZfDlVGMsmMP4SeNLGP59fj6X8yBac/LeOmhB/GDxhKUUbNT3vsMHv5lG855P4avfDEDTmow8mfMxOL7/xI95x7F80//EL95PoaHBopgzZ2FL/+K4Yur58PuaMfyn/4Sm/71BJ7wFyI/IwJXbQ56t/0Q3z51D75z3zJ85dZJuPaBT8LNaFuuF9fj2X/djT+Sb9EV5yMjbEFx5BRanvkGnqt4BhlZeVhSXog5930FnQOPo/23P8CzOwvxTMCJzrYqfOP/jUWuy42ff3MjzuqLUBl5EWuf6UK2Kwt/f58TuWazZt6VsMwaAY76qRBQCCgEFAKXgoBiQC4FJZVHIaAQUAhcBAGdHPAXE1OjUixdUYCMDP4OTMPfPD8HPpoiyWnaMDlgY5Sq8UXUMpCAp+USk5g86WFJc6Jw1lIsK5qIMXfFQ9hKmbEYmQC9E/kTilBIEyITmZIoYznFYlmYsuIeFE6/AR/XTlbnVWcRfThc1H4kpPMM3Vs8ZTnu/udpWMnz8mJCLdOjWm9xwpmTg/Sa+zHl+tuwKiixoSTR0VrvgDU9E0U0NdKL30b8hnZ32B/2R04NL5ixBPf9n8dwY4jtZAYx34rq7bA4slGa6YR+7k24p2I+62d5ifsRnR2OzFyUiBmZlGPIRlH1ctz1rSos9YbAprKxvGdwoqgkC1n6TNhqPoHvvrASg+xDOGamyZg4zjMvM4dN2cjNobZFb0NaVjWu++xXMevWz2FATjaXshi2WDw7DMzMGFaw55YgP4cP6tPgzJ+F6z6Tiym3fBrUozA/T1KP2JFXZqO5VQgzfr2SRzxKKXRMN/AgxyweGEmTLBlPxXwQFpUUAgoBhcC7QEAxIO8CPPWoQkAhoBAQApXUO4lmOwoKSMoLd2HJwtT55dqtOEKSh2dHMBRtiMS9RhxrN8ho0CkaPGgwd3we8s/fSAAbdwaP0icjQqpXI6vJ7OSUj0deRWpmlkOthDiNsyY2wgwH/U3S88tT6koWKYcXVoNn842SWIZEqBKm6W2SPb8MVYXs4wWJjIiE3C0ag6zisRfcFRw0Z3VmiYZ1MFmzeWZKLkqHtUf6zXyMGuzMqcCk/MoL+6GVLIwa28z6YjELcsdUI29sgvm4sGZtDOKO8qyMzFDeuGoUjOAmJGqW9L5k5GBIPcT4EqAZrWZ1TSGgEFAIKARSELhqGRC1iaTMAvVVIaAQuAwICCGcKIYULA8sHyXFqWwhcM8nXqN2IiL/zl8c/k2IZD4Ufy7OJIyeN14+C6TDtzACw4s5/0v8Ki6WkmVc7H78ujiUX7x85hGG6KJFpNTBUMMRRrIaNa90m+Xw/7dJUl4cl7fJyNvJut8KR57ZeLEGvX0FKodCQCGgEHhHCIyQg7yjZ6/UzFctAyIRX1RSCCgEFAKXD4F3s6ZcwrNDWYa+vEXTLyXPWzx+SbcuVx1vU87b3D7f1EvOmHjkneY/X5P6phBQCCgELicCl6J1vpz1fRjKumoZEFHDixZEp7Gdw+WRH4aBUW24/AjEX3CaZyi64/KDq0pUCCgEFAIKAYWAQuAdIJA4sJXEqJ5nH11t6apiQIQANdEpsbOrG6++ugEBRoSJRsMcc6FIFRPy0Zz88bHVMTKQ0WTheIu5x6i2MR/N7qteKQQUAgoBhYBCQCHwIUPgvCRUaJMlSxaioqKUNMrb2pt+yPrxpzfnqmNA5NCtnp5efPVr38SkmhUoqxiDcJixTpRY/E+fRR/iJ4XpNBgM8PkG8caLj6B4fA0mT51B7ZcwnPLv/CLwIe6GappCQCGgEFAIKAQUAh8ZBOK0SV9fL7a/9iQef+wXqKws+8j07lI6clUxIElADAwhKem2uz+JaTULEeShYIoBSaLz0fpMar36+3rQ13EK86+9EUtW3X5VSRk+WiOqeqMQUAgoBBQCCoErHYEYQ4rTIqe9BWFfH89vSroEXOn9uvT2X5UMSBIek9kCqz2N4TMZC1/TgChpeBKbj8qnhOg0msyw+P2avsPA71ZbWoIBURqQj8o4q34oBBQCCgGFgELgSkFAgn0LA2Kx2sh56BNWGVdK6y9PO69qBkSLB89Yi+IX8MGZ4igi+PJM5dFLEQ2IXh8fY/munZUwNOajP6OuKgQUAgoBhYBCQCGgEHjvEOBZRxR8R0iPyNlDHxwN+t718O1KvqoZEA0cTekhkZFStB/8Lk7LcmCWhMqSqfGeJNYhkQ/kBGEt1v17VtF70vorplAZ2/jo8q82tonx5mnTEnhCG3rBPianVmtDfsX07aINla7qeeAd+6RN44tmTOQThNh3bR18i7xX+y29QU7BTmAqy8MVCog2N0aMueYWNaI/2rsx4prW55Edl/k2It8H+VParZOx4n8y/993v05tXRnx/hGzVNhGw3Y0zIbG5TJjPFRustLLXH6y2A/bp2zteq6N2npP2WPqmHzY2qra89FFQHv/uAho9Im2eF59M1ExICPnNydElCeIhbw9CJtdMFvtMOm4g132RMYm1If+vgGEdE6YHRlIMwtxc9krUgWmIpB8x+XTb8CAVw+3T0dHdTqE2SNw2GOwmrkpJfOlPnulfOccigzqEfDrELZGYLcAJro9XdAn5uMZcAj2GxEQZswa5Ry8Ujr5/rczRmZuoMPIgAaMpueMwplBzNiMK+qVlTHnchbqNSHALzGOucMqBFm8HyP7InNm2LxhBs1WeRT4L8g7Sp7345KODQz59PD26BAgR21OiyI9k2P1fr3TxCjsNiAYoHTTFoZN3r/ETivzJZneFi+WI/vBO3omWfhbfSbK5cewuZsc5+TnWxVx5d7TYbCHc8NNwo9zPz2bJrqJuX/l9km1XCFwZSKgGJBh4yYMACMmdbeg4cUH0T350xg7rRYVNvEfkOX63STRpIg8jhs6txRDzANf2zpsfvo5nE67G2OvWYOlEwGricQjN8p3W9u7aelH/lmhRAK0uTzqwO7tNjy5z4SS3BBM1T24cVEIU8aQKA/FN/9RsRCiTG5wkEYdp+R9yTJqhlFLvTwXtfpi6NrnxLF6IzqmnsPySUC+i0QnI04PtYdtFAlxgIToqRcyUe/wImeqB4vGikYuRRPCH+93Fy4PEJe3FB0p9JDXjO1Pp2PbyxFM+pQHC28JIJvEiyllvC9vrZe5tMSYh0gcn3kxE8diAWBqP5ZX62DjTsDDyLXEbNqgy7iLtFgb/2Qf+XmBlixxb0ibqJXywfwR4tlk0qHtqB0bfuzAmYAPFdf6cMM9AaSzf+/HXJb3qmOPEycPmdA3rwsLqmLId5ApkojvTGyiljTmgvheLCU1N1p+Nlzya/8u9sDbXU+MkzTggjFMPJtcH5Kfb1fkh/H+EAMleKU2UDoVMeHIm+lY/xs9spd7sOJ+HwocFDqJJmRY5tQH1XeFgELgvUBAMSCpqMZoEmXqgD94GMdeegYN/hXILpkGfTHXrdR87+i7bB8UP3MnN+roiyBSR17SxcKIeE+h+Y03sKFsKczVtAeU67IIyiMqvXcICL7ChOQGUVJkwthNVmxt1iGvLIYQB2eYOd7IVnB89EZqS6gxiEX1iIgZTup4iSaBwy3EGA08L7w/srzL/FuUdfoOO04cMaCuL4Rr8gAbtRqaCUrKBiubrdFnhL/RhjcPRpG3PIKyrEQGYiNSQZF0R6UPf/rkv8y9+4CKS4xvNKxHa50FB88FkddPXNkcGebU4f+AWnhJ1Wpj7jcidDo+5vrqCObmU+MbMGHv82k43sx7jigMHPNYWAe/N4zsyT5MXRFAqZ3asW4LGven4fVD1AIlGHQDtbYGcmBmYwR5M7yYVB1CvoXPX1KL3oNMrFg0IH6vCfv3WnAKQVhnUbDDuZyY3e9BpSlF8v0ztdlwvE6PXZ1BXJ+jRxrxOLLBgaO7TfBlc91gG0XLnl3ix7wbQsig0IlWuOcT7xs5Js1HLdi71ww3By4W1GPQ4EdmBZmpJRGk2WLa2nLJfRJcOE4mluNtt2L76za0dLFMXpdksMZgK/Jg5iw/JlfEmSVtn4rfvnL+EhAj12dZu2Kjrb/EsqfFjF1dOlS0AasFa8l75fRQtVQh8JFBQDEgqUNJyjHQdQS9TZtwtBOo23YIM+dMQ09pCVyyQr3lKhXfWIaK46LG/ylVMcIQ7kLQ70b7YDFcTiNs3DyiOjOMmbWYft9XUWSpQn4RzYBI+A1f9EeWGdegxOtgY+L/s6Lk9fP535KIHmrkVfglPijccbnjl/kwOWJA3wkLjtTHMKEyCmsaaQGRhhEayZqaxARHHzSgs8WEjnM62It8KMyl9IwEhDY1+EdHAq+z3YyOXhKoBX4U876Fb1nyvlZeYm7I9+HMy4V1JuvX8qU8l7w+7JPzQKSmnfvsON0eQfZCD6aXc4MllTxcq8b5YozC32bC2S02tFcMYPHkIMbl6jSzkajHiDPNZgxQJJ5RFEBhZoKhGlbZiLbznsY8J/JctF8EQsPiUvMz31BZKf0fujaiHKl+6F5KfrmeTFI/bw2lofxyPXkj2c6U33pTBJOv88I8PYSxM8JwMr/wscn+DBU44ktq+XJrqI6UfKl5hu4nyx6lH6n5h4oZJd/QPamXhFmg24Czm+04m+fB4hl+TOK646c5SoQU20CDFfX7OfakhnMXBDAhi4ypgcQoidaeZhKsdTbsobbwNK8X2XSwUNLfd8qC5s0mnEAAc/6WjMqkIPJT0B3ZzqG+JRqWen/oXqLf8jv1vhTL/4cl7f6I65FwDM7sAFZ90o1upw9lE8Mg/zRMiDSsXJY4VHdq6Un8k9dG1JO8PPRJDClXovbRjjMDEWTO92BqqZhfEV8KoAIeMw68YEI3e9EHrg21wNhVIThZLqGMd47f5R12E9cTr6TjmRfN6Od4FM4LYdxkHbIjzMD7WvuTzww14C2+cA3wtVnQfiwNLU0mbNzHdSuDS6AwoDyXNdxgxobtevS79QgPcuy5FpopuBgmfEjpfyp+o2KXaEpqPrmUzJt6PXlN7mvXU+qRa1oaORbJ66l5yXAgYEDTaa5dgSjXZz/y2UcxQRUBDO9yP46ibMog7r43hozqILKEKeM9eVRLo9ST2r7R8gzdT3l26FqiWPWhEFAIXIiAYkBSMNEZwuitO4Ez657CsXQHImeexbGWGmQPFmKm1QABS9b80ZKYbmlS78RNsgLcSCgd5LYX6NqNtqZjOBD4POZMtSLdEaak3QZL4VLM/diS+BPa6siFMFkBVzBxhBcJazJpUZySKzfr4+24BHboWtx8RiuK1yS/Sm+BADce8ZMYdIvWIoTcfDINDmJKABmZeWiwNRh5TcbC2G/GsZdd+P7vdVj5jz7cTommgw+Q5tE2OP05CxrWp+PfHwau+wc/7uZ9O+9rDAALiI9NvE0yOprZSvyntvmONmTnxzmxQSfyX/BB4iQ0YMTBPWyPPYxJU8hJcR5pmrXUzKxEGKWuNiP2rY1h0rfDcOVFNYmqnlqdcIsdWx9Ox5N9Xnz6yzRRoJ2RYDI0N1mWbLCp812Kl7YPYZXoq3Zd7gkBIJ3ndf6vpYvmT5bDXKn1aGUnnk2tO7UcLX8ij3wM3UtcEyylGfIiC/4j8yc1RUOYJ58j1WexB1CzJoBZ8iwLkWeljLdKyfq0OhMZh7UpUU4SE8kiWMUnUxyrYfnlVqIPqWXKc5JG5o1fjf/VkXnu7aS246UYxn0ljKJxEURCephsQdR+zI8cqgls+9Ohm0zG5MZuXMv5My5DBy+f2f+7LGx4DTh3cx/uud+LqWTUbWTi23a4cKA7E+6mEJlx+sXQ1Ii8iNZ+wSfZ1mQ7hto3Sr9Hw176KP+SSZuDCdCT5WtjqQ0m8RJmn2rJ3HIvln/OO/TeiaYymZLPpZY71K6hTPG2DxsX3tPGJplnxKdoH4P9JuzbTfPOggCmzgxxnoiWNIYpy/pRXO6D7kgmuvP0aDjHvCY9evmKytohe4s0UWNo6Zt2iuZbJ140Ii8/iv6OQcxePYDrV/qR56cmXdYmJlmjRm23dEzw4D/5kBTq0+PMG04886ATu21kFj/fhZU1Qcwo1yPKNdC/xwXDM0788acGrDvSh+9/jcxkgWiDz4+h1JVMo75/yZuJTxn7VPzkcrKM0Z5PzhWt+dL2ZH2JNowsK1melo/A6SPEvcuKbb924Q/1Iaz+tg+rybSlU1VJhR3XMBaoD6FqYR8mzGf5LPeCdY2YSv3yL5mk/Ldqy8h5K88NeyZZkPpUCCgEhiGgGJAhOCIkqI6hoSOCjsH78KWPt2Hnnn14c9dJ5GRUYdqCIp4nwWUpuSgOPccvXG2iIvpKLlv8Lf4esqUYfQdw6M0nsf7NGLJuDCAYs1MaI/fldpJJiC93wxY9rmrDq4qXqW0IUja9h7VyJBMvnn9WypRLwsCcvyrVqTQcAUGno8OExo0GpM8cxMS8GNJJhIW4W5Eu0IYzjnf8uSiHONJFM5V+kgqllEjSt8JCB16REtJ6j0NCYp/lhXqo9ZgbxNhqSj9F+ib3Zcj4mIyNDFZyZIbGmF+SRG3yXrzWxPPamMq4Jq8O/5SoRn7W3bklHU3pZBpmU7tDk6pRN20+2rfLibOHjei+awA3jYloZjMMBggdfWPCrSZqQsIYNyOEkrHxCjXCL6VKbdNN+R2fc4n2sa3afelTIo8QF6nE27D8xEWIL8ms5WeVSdwln5SVzJ9SpfY1eV3DRZ6X/IlPDWcpK+UhLeK2/E5cH5ZfLgtgifpYzDC8Ja88J8RTapm8etEkcyY187D2ylOJtg61WbJL4VKX3Ev8Th33kWUm8zHrBQS/XJMk2g/3AUq/d1jQttqNVeNDqEwTjVl8pdJ83+g0fY6dN5uDmFgI5FDzpfPSTI8mRYdOGeBZ5MGCBXxPOOdtQgSzUXlj6DN1jwf7NgZQZaMZFiexjKV04e3miMwHyavhKs9cCvYpwCfnhVQm+Ah9OWze8VoqocsqtJTMkxyXC8aEubR3NZFf+0iOxUXGXt6/4DkT2je5cNrqR+UMH6aTcacCif3jw0LpEjMxw62YFEWgQ48t7Qb0U9MeKWYN0nfpAE3HggedOMN501hDv5WTVEOUBVDpjKCInZR1SVtvmFXrt3yw6KHE66lR5SVqW5BCiaPP5GDX62YMrhnAXcsGMI/vfF56vDN6auQt091YQiZF50/Ds8czsOlQF1alhZHLOZKsb1g9iQpHwy7ZlqF3bUTe+OTgRbZVupEcP9lCtd9yKQXn1HVTsksamjPse7Jd0WB8/Q0Msm+1nI9TaHqXXJ/5zJC5rDzD8gXykWnku3VB/6TNMm+TbWcBQ/NWCktclzYl2zWyDvVbIaAQiCOgGBBZ8biCxMIBDNS9jpOnY/BMvQFVS87B74tiy8O7cSq/Aj3z85GrN9Gcig8MLfjcvI0WmjU04OirD2LTwQ4MhGwwIQ951VWoubME/Rtfxis/XIejMCPL93XUP1KAefffiuraCoTX/RgHjxxHaMIDGD9jGeaNpS21SGDMPpw7sQ2H1j6Ng61e9JEoNLrGIn/SCty2chby83twdMtabPvVDvQV2JA+6wGMdfhgPP497GwvQ0+4EnNXrEDNoslwcaUU9b50U6XhCOiod+87Z0QTyaB0VwjFjenYs86MdQdYI+kfAABAAElEQVSMKCpk9JrxfVhIKeZUOmb3dJix8eck7hvNaOnn1tVqxgsPmrCuK4jZd5PZmB7BqYfScbaeBB4ligGPCWv/y4KN3gDmrQnBlWbEoaesiKTTJGDyAKaNDaKwNQOvHTSgcUAPV64PmeVu3HlDFFmMrhSkWYQWoJkalTdfcuBQSwS509y4fnEEWbQHDHOzTm5wskkaGeaqr1ePrT+IouCfg5haE0YaqR/RvAwlftdpFJEBh7aCZlZhLPi7IIrIeJkpOj5z2IoNP3Oig74hZ9p06Oxy4ZFmOzJDftR+ZhBTp9C+nxoShAw0JUnHltcs6KMDp57mXMaoD0vvZZ7JDC5WZ8dzj9nRy7qCIBFT4MXSjwcQOuDEvt/b0USproUyybKVA1gwmWZvrWlY+7SdJoqUFucMIr/Si9tXROg0bMbODWnYsMECe0UYOXO6McVohbXZiefrOHb0U7Bm+jCplrjQnMV0yoE3tlmw/qSBGEZgKnBjxZIAqvleRZk3TOnojnVpaOC7Xjrbjdlpdmx+IQ1HWqlNpMbIbvPh+s/zPWK+Q7/iWLqiyM4KwevRo6XbRO1YFLpcN5YuohakOq4xGsI25Ys2HpYYvLQ1r3s8AzvPkNEjcWkmTibjIK77tA9jq1ifh/rRDis2vmLHnuMmWF1B0qiDWPlAELo6B469akNzRhQZM/qwYA6J2nw9/N1G1D/pwp4TZrRxcEXib+YYmDiXjRkBTFzai3kToUUzSxJpYjpoorS9sV6HQ2+EMe+f2P9iEp1sc0hby8iIcA30cmzPcKWwsR3FdmimQeL3EuV86HUDLeEo5vBMnTRS9bKmBImpIYMmV7VhfJwmO9nU9umFiGSboiFq4p53YtebVrSLzxRNXfShQdTe5Mc18ylcOWXD2idoqkSTH501BJvVh5WfDsBw1oYDjzvQmknzr4wwenoM6PEaGMkqAmuhGzddH0B5CU3J+M6c2ZiBN7eQGVo6iHmL6VNR78DadTbUk5DOyvVDn+vBrZxHZUVRsOlc5tkGmsQe2+jAzldsaCI1T0tY6LI5F2b7sXIRWXB5l8w6dNE3asPP+L5TmzMouyQ9yMdNY+CB2wIocBJv6WdiH9CeoZ2jd9CAbQ/yPf1OENVcDxzy/iXmhWizQ8TASx+OKS4zAv02bKFmqaeNhHE+K2WdBpbhZl9f/xEFG7dGMbs2in37WAAFAQ5HBJY2K5p22/H4VjP8HG/XGA/KqqnpoUrOImagHJeBVgu2P5OG/so+TJ8VxCSGtRs46MC6tTZs6/Thzo8PYOnUEPJoQif8jhDlQkDrWH5pWQjlRayP2pf6k0YsKSHjcsaOF/5opbY+isy53Zjs0sN8MgOvHtHDIxthmg/zFvKd4JhKpD1hVgxickZt2w7O/b07TehlZEHZgezWQaxYE+Y8oLnXkzZEsuhz5yFDS3O/mnkxtD7lQt1Z+hdVDmLGon7MqqRGjpO0+XUH9r3qQB3HQtprIMPEM4SpNaJQb2Yfli4Mwdqbhlf/y4nOQRMamrl2Ubv79L9Y8YIniCULud7QgmH7ZjPM1IbEMjyYNWcQi2vo78Q2C0Nq5Dzw8H09+NsM1Hfr0cRrFqq0XDkc8zv5Xk3gfsCx6T/Fte33aeiU9YTvQkamF9fe54fuZBr2/dZBWiFC/50AJt3BuU4hVKaPGCXmSWIqqA+FgEIggYBiQAiEjgtNBF501fcAGWNROHcirNyUSrN3YyoeRnvXFJzuXA5HgR7pNNOKcEXRdA40g/K2HqFt9Os4cLAXlsyxGJc9gDM7niVhMxXh6jtRZMhD5cwS9NUxHGreWJQ4spCZRvMrLnwx+wA6123F0fAamEpjqK0k0Wk2wtvRiKZDG3GIdrmmwiKMy+pFe9Mu7FqnQ0mOCzU1NjicZtq4tmHPSwfR1JmHxZUlyAmMAck7HFm/EfvzSpBBEf3UbBK8QhBwD1DrYPK9FzCIBjdssRbxkuzT9dlwcDsJBErMCs0k1p6z4cw42o+TWJ44PkoTLZpakVDwbdfR/yMG17gQphdwl2IYR1ca7ak5nk6aLHie16OTDE3hpDCmFUZYMpkb3nfwXybt7fc/b0HjGRI11LiU+7nxpUdRxc36zF4bXjoKVI2lI+gUbnZJx1RKRBu22bGJ86dUN4glc9kWoRySSRtU1nvGho4GRrSaMYibS8LIp2E56ewhJkXLzj6EfQw9fCoNTcEwwlOCmMA+ccqRQCNRxY3dXgh0rzWg20YND5mwqmLRxMU0gtZCAjVAR+RjB0kwHybBlR3GWPYpRCbupZdtKFxCwqaCmy4JrZyKCAaPWHFqtxX76YhrKaDPE4lJN8100kmcvvYmI4+RGDB00waeRLWXBKaui1Gm3rTDMZ+M0RIfiSracdOG25mhx+E/2jDgdmGQzFdmiMRQDu3hmy04+oYd6wLEJsuPicTFxTFxHibGL1rQWuXDrBlBDjMZEA5VrIv4bLFiLUOy3kjt1AwSkhkFZHTITB4hM3WWo5U+wQgHJcb1zLeboBXOcmP8GBLXpK6OvmxFM1mqyrEhTCLjJLbjoyUjifYB9uUg/WsO7uJKUUVTJtraezoNZCbZPz4LSxQzGCAgQuI8jXPIwXE5u92Bk9KGiQE46I9xYmu8DbB4MKNaDyLCOWrHrt9Y0DOHZkbVYZiI6dnnWY80hIykaw7LJEUs65M0T2NS+dvd4MDZDs67WYOYwDGW+SVRr4T4FCpZR+n9YF+cGZ9LZs9u5jwTw3gL53B6CFnMZqfz+sndZCJ1JFRnc5zpWGGlQEZPICrJWMsaQ6oMgT4TTtLXYPdemnyRsRtbzNaQOH/qWRuZ7wi1A37kkhnL4vtxjoz9sTcFeyOclSY4us04zH4fYFGV1wyggnPZOWDmOmfBwCQ/iU0yZ1yvRdp9jozuC1t0KCsOo0Law3mXXUQGiRq8A8/a0Z8TxIJami1xbTXTrCnGdh2nNmcLfVZO90Yxhsyyhf1+ksyvOGhPnkafLi7MZ4/ZUbefzGNfBAVjgHJeO3OA/hsHrCgio+MSApjQaPiynRL1arDdgs7jnO/UfKwmIZ9DzUF4MIGvvKM9JkTOUUiQH4KF89lJxgMUGHj5L0KqWotI10lm7Sj7nhXAcp0J5oARPVn0O5pI5otzNcL5beJnTq4eex+3YOfxMGr0ZPxnsCW8p6M5nZ/zrm67hbjrMYHj4eOcb95pw6lO5llGv5Nyto3rm2i+huYHm8LC6bxNJp6haVkYjBpnSsKd45pVqEP9Ris2Dbjg5pqQG+Q843ucQ2bn0It2bDfT3yzXi6oKwEHmo/cs3z9iuP8457yLjBvXiCDf8W1kqIunDqKQ72gWmY+WfVY66tOnLmpmSHqamlE7t/4kHfUP831jdLaZXJ8lmtmutXYc2kLM7qLDPhkFH/Oc3mRGA3tQWaRHLRlxCWGfxvV34FUdWv1RlNNPaxbrCfHFdxAzC8csj5P4xHN8rygUScsMkOnkWsSxMdIPsI24nzzEebaDaxLn6MRS+sN0kIlicAZ9KdcbCgIqaV6o5zzJ4pwcOGjDib0UaBj0sBZTeEDhST8ZrXTiv45+VAOTQ6ioDjDAgEYpCMIqKQQUAiMQUAyIEJ9RN6IDh3CUC2rmrHGYNq0QlkAGSiZMxMR5FAjt2onNU25B/rISpOcLtSYo8k+wG42bf4vXH38YnjWP4bO31KCksBMnpo3FtmdOo72BZa2ugNtwAs372lGw9KtYU5uFSm4qUW4c/mUr0LxnE6VZBkqPZKEiERbu5IaxHtvXNyK6/H/h5gVjUFHcjTN7nsYbD/4OP/v3EPr/4h7cduP1uO6LwMC5GHp2/gz9E76Picu+g7npL6LQ+E281tiK/fVcSOeQoOLiHJE2y0Z4tack7c59NkYtxYCX0jLqGrKpt/oDz2X5q9uDWOaxYd3xLJzhRuehBM1H2wC7K4BFt/bB0JaDnj1hWOf34I57IwwqQOEoTba4D2ECpZaRAxZ4jgRRcG037riJGxfvh0mkGSh5rSoKI0Z7ef82EiqFQRjn9eDuJXTo9dqxg34le36djodfDiAvN4wJZWyf0ALWMIqn+DGDBHrhOJrHcAMUietQ4ncdNRKnKGk+xsg7Y+/uRy4JWotI6FLGW54xcgJ4KHXd95gNsWl9dKT205Ga0mzWE6VJX+F4L5bdQSJ1bTY84zyouXEAN7N9BlKxUmXwrBUNbzrwmx+ZUPlltn3VICpM3LjXO9H6MiWtlPZ103SrbLwHN1cP4MTzOXDsTsd2uwlbfgrU/mU/lt1Eae4pF7qOpNPJNg0Prx/ENcsHcSs1D9G9HIW9JGhIKLbqfMimJH7K0gFkFYThb6G0m5GEjt3Yj6lzu3BnLQmSM05sXOfED55w4g/M+/V73Zg3F0h3ZmDd3nRE6NciRBWRpIaTEttmE/pbopg8PYiycjKN1DotHufFmPIMWLZmwV9iwpsPxzCTEv3qB9wwHDXBRSJ4CSW0Wa0RvLAxkxosvqXEi7wdZ8yIpOGtg/u4HQfZ1v94UofZD3Tj/jVBVJBQ6qbUv3AgE7/5bxv8/gjGU+JvZSCDBbcNopTalS3UOJ0MmrH7CR0WLA9h4gMUduw3IWcsOQQSzkfpW/QvvzZSKOHBVz5NpqSWzNUZK44E8mHbBuwgcVlQynEm0ZOcI9pBlDwTo54S/26dH+Ov98NFwo58jzamsiZIxKtgvRW99QSLGp/CiSSSRWpNBiTG+KSWfD+mzfEhROZnw+M5lGyTyP7eACbniDM6mZCsMLJsfAcIiK+FPlCUWD9Ds0bb0j7cfMMgql0mtGx34tSzVvjpJNxD5rekjJoe+pJMKMqEfU8GAsVGbCVRPXdBGJM/40GszoCK6wawbC5friMcP5oWnmZ9BjZRCwbBulyVQUynZjlIJ/kA7X2Mk6kJm87xLHbhKTqC7+C89VNNwSopYDCh6/kMPP2iCbvGuPHFB/qxdDL7vSMTXes5XgNhHO4KQNeehs3P0QcqSif2P+vGggl8P047scPPvtNkqpv+YgG+zzrhQOSlYDKQMW8hMXqIJk5j7ulHHuedhQR8MPH+CRMYojApcNSIaGUAMQovrMIQEPw+ErnhIOcp38PTB8lgvsoybhuAiXtR+yae1ZLjw8QZZJJJPEes1PIwTPjtXA/Se7PwzE7ORWpbpR2i3RFBgIdCiEEHTSfJNLuyOef2GKkRoWkYNY5zJ1CDyXmfbHiiedIFLYXY5pDWaNGIkUGhRm08NX1ZhSE8485A41YHjiymqdYN3bhrJgUDZ9LxRqET399IkzFdAN/lemji2nmE7/Ujjxkw82+7cNfCAMpodtzIPN1NBnQZw/SN8WI2zcr2+/LQS1+0k8cp96PKdxrXgYXjzDgn/eTBKd2H7Hj9UfqtbAtjzZ+fw6q7ybgyWlc3NV87+jLQcNSP6koyGHx3srN9WHYXmeambJz2eDF5+QA+cSv3U4IvwgcuU6iaYMWr23IR7eJey7nt4z0+Ct8JGzb+2IUnD0Qx64tduGNxiBpqPToaKSxozcSzP4pgTCkZr0XcB6idXV3pRsPaXLj2OhGhlmjLg1bU/E0/Fn/BjcwDmTi1n5rLFgp6OghriYxyEvE4zuqvQkAhEEdA256vXjC4GIttrrsfgcOvotlfhEqDCzleOi9GeS7E2AoUTF6Aiu0ncHbvBrTVrKFpThFVs0QsMoBo93q0tDTjuO5mLJtdDavdjJA/l9LvT2hSsIjZQRXuaewP0r+Ej8RIUcbEd4OfUVII2unnNF2Jygopokh+j53bhI7WOpoHVGFORQ4JAaruAznIzanFousPY+9/rsPhswswvT8bBdx0dRE38hb+IxYuXoV5NOswRDNhtFaCrqRa9CNtbBMb5dU7ziN6LoPBjTtKost9itL3GSSYP9WHeRU0+6Bkzn2Ejos08wBtoF0k/GnhQgaOvhE0zWmlFNNHyVYVVfIS7lPsnAXeGKWPYUowm8/RjGJqGLPHcCzIlcjQiiBZ5+X9djI8fXTqpSnHrbf0Yn4ViShK1cI0/7KSKCkjSRvsp1kOy9KkvCLVzPFjwcdp5kUG0kAb+3SaxggBLESNJCEwwx00J3GHMFgawGqWmU3th5YnniX+lwQKBs3wMEJXnZkmE1UkcCu5EbMcab+2S9LWxN9BDQd/pFO6nk0JtTi3aNozMshnGYJ2/2smFJAwWzSLjFEaiaRGmm2RodnNqD7354SpiZAChQCmMRGlgu1kqrOr+nHP7X6UUrJuC9Ekg/dDZJxzbujHLTfQHK1MDzud/1tJ/AQp1bTTtIGKO81EKDrAA93a2G59lMxVN266NoDpbLcWoWdsAGknSFmQfJN8MkYSetMfoYM9e5WeR+KZBLKkMImrpgZGbOpjOelhlLMCiQ4WpfTTR+l4J9upL+3Hlz7lQznNkwSPhau4PFAi7Mo0opnEUzfLMc8lg5hHqTyzaLhppZ//I4RNPbUyu580oHwGmReapmRli18RpbA0NapiRKZZWxhFzU3JNDEbQywk1ISXJkU9rRzkWX34zP00nZnA4BXEY9H17CsPPWx4OhM7f03sKzlXv0gCi1oVOwnvIOegkwINYUztZBZc7JcWQIFDp3k0U7sWZFCBRp8PRRMZ9nVM3Il5iEFhL2SO9vVRO0UFMMhMuHJYRmJn4HIFMw/QmP5AL8wlUXT/xIkGlwWbHqRPARmbvAUDmlPvmlk6TTrdzHdq7y/IuH3+HObQybmcIuuuVitef96OvRzdm8nglGTS3IgTL0qn4UGatXQR+1jxAL50P/EoE982HRav5vjIAYIOalPIYMt42jieJmqOhDGXexWrPJhI7WA3tTXSb1nKY2GOJ8e0n+NWsZCO9cyXwbo6qd3Z/jCj003w4M5lZHqnMi/fszOMmNTGOVeWSy0D37+9TzjQQbMbMSuqKSOzFzVhB7VyLz9rgHOFl5osSvm5Ach7r70z/Ih2W9HWy4hgJQO4pZoaOjKpId6Xd0tL/Ozvp7DIDVTQzMteTpM4Ers2zlsfNVhhSoeiPVZ00Hesq8SNm6m68HCdaW9kXTNpcpkjEny2V+okNlpobM5nO7U9GWy31CP/Bumf1nnABC8lIuP4jJ17h4/voTudM3UgiNJM8ftgRuGeR0kDNF3rY72sJK4ZY9YYzQ/D8v5RuFC0pgerl3uxkJojm2BAZsoxxorsp9gHvn8xakZObiMDsk+Hyi9045opURQ7LDhDbcFL37fiOHV4N32OWiWXASGaPfa2AydNjMa2ehAfv5lmeNRSBOlkr6dmzUvt5q7vpONwBwVCPHNnKZn4HL6wBi5sUTJ8Ub5PFImgnBHZMqhtopQPAa6/TTSPzWCEurxyCnvEMY9J5nqMcy3MdeEcmY8gzWrzyqkxI2gx1le/ldqaAxTWzffiukVR5BcwD/tis1DTyUAN+w5SIBKU6HCMfidva5R7hra2UetSOYDP/a0PleMplOq1MGIZx4HCSQnIkEbtraTR1on4HfVXIXB1I3B1MyCy+Rs8DD3YgJ0vPoaGnTnYum8jdhXZGZmE0jbbANqOHyYRxY2gYSuOnV2IytIShs0l8+BnhJOW43BzgWzNKkF+BX0/tI2JqnN7NlXm4ldCKTdV0uIsru1W8pHc+bl7xRemxF/ZQUgJxNoaMdjRhJOGcVhgocyaa2iMC57RmY30cWXIcb2IPl8QtDrRkpwnYkzPh4MiMqe9AwGq7fU0DJdtJF5yPJ/6m0BAQBGoaXLQIxLxMzTboElNEQnuAhd9ChiKuZU2783dzDSOBDMJGNnGxIcgQtOOc+0kHOZTGkazDj2JciGGOI2oheD3VhK+DSQGpwvxToKIgyD3ZTBkI4+wvr5uElG0DS4gg5LFjZg8BmI0YTGQsLKxYX7Wo00XaS7LFVF1OjUibBobEWcsklNI5kaYROChF2h+5Q+gmBGaMpmRUy4e/UfKSCQD29rF8Jv7H7MgbUUvcsppqkJJOXnjeBJmh8RgmDbY9dxorykhs0OiTquLHdT1W9BNM5Pdx0lQhnMwSNv0tZTc6gsYSedb3fgnM6MqUfKbJvNY+kTiyksCQMzR8ktoN08JoviuRM/SKI1mFx3cpMUcRCIx5ZIgDdF2u5vM11ljCBUzaTbDftPMm2YzJKCb6QBN08c8keAWk+hKo8Sb7Y7jRoKP+ZKH6OloPuUnkSES39kiOaZfgkjMIyRAutp1NHEKo5YMSCFB0jQ7OgOl5IxGxHZmMeRwPs0rshk6WQ6No6JAmydmSmmDJO5a2assEsgO9kMvZSagS34I8wH67DSdNaOeTMqslW6MKyCxJu8w/4vSVCRAvw/K9DXchQ7U3lG2wUuiuYecblZFvA2ZbLePGQykqg39VuzssmALc4+pGcR4akSyhO/iBAnSP6xptxHt+kGMK/aDFmRxxo13ZczdvQbs/aEdA7UD9EsIwknzm3ByAsWLkGUHPZ0096EkGmQsMwo5eqJFEYylFpoY2fJCqCbDWFDjpe8H8edBexs2W/HaWgfnNJlemqzOySZRyXa+Sq2Ec2MWOvcCG2guFTAGMfPeXvzTF4PIJTEsDIH2TmlzxKA5vmcVS79DyCT2YcFe3hm+U3oSom5qDupIbK6eRtMZYi9Mpsx9S4YwmDTLESaX/ZbzS6LUAvho7tNfFqOWi/f5/po7ab51MA1P8UUsmhZAxTjiIMEmyNQWrezBF65hWSTwvS1p+CPn5sGTTrjabDj9Et9HdxgVt3pw469CGENToyxONi7/cVy0NRv0KaGJUx3NLu/gOR088JPuNinvH9vKudLSqEMD7eRy7qbmzcl1hfNtrIwfTaR6eOppzx4Sucd0qP4M3+EMmhhxHu9jv3LoyzKZL0IW69KWEmIT5VzsP0dmgoKOMSTyNb8utsjLZ9qJVYwS+kkU7efRfPMo8zLgFgdIsA9rRDeLOJ/YF032xTkh/nDnTvOWncwKzZBsHKsY50+IPkweH9+L8Vy3iKmLjA2VQIhxzZJ1y0pce8gsiz9TC/uz5aiZfh458Ir/iocaCkZVm/hTRt1iGOtCMpEu9qWLjNE5ji8qaBJWynN1imSd5TvCPlvJKDTSJHYvg2p00ARyCTU+ZXwfDPLC8Vkfw0b3NhAN+tHlU8DArZb7MceTa1cH19fsUoZAJqMoSaY6/9cEThFqfzuJuZn308kgmHgoYbjdijOdZrRPoy/HEppbMhR5OueSmDEKk+kXPy0+HmAh1F1JSVzv+b4m1rb0YraBa1s256WHgQV6u7hWsRdjaLqbJguTvOwqKQQUAqMicFUzIFzS6FTeQ6LgDA7un4bSm2ZhWm4W9H56AAsdFTPRFGYCmYx92LGzBYePnMaC8WUwlDpp3sIM1OuKE6isVCJ9FWKSshkSO7J4sWyxy5F8TPJXJOY0NiZhQ6kVJdLaHW1N45/4/yzTQj8QZg76KB2UnUxzRY5HWbLYuWhOpNmPiRur5JHHhFAIsf6QRoSJVkXTtCQWS61gZlUpjoDALUMiBGlLIyWGrVGU1pCwJUEqUViilKAGKEXr9FHqS9vrNDqEyyYmRNogJYSDZxgx6gYSsBJhSjY+KY9/haEZFCkyCdx8F4kDEtWaRJYZxAfBx42sk/X1dUVQQsIpk7tmhDub5DGSiYhSojbAckTLYSDBpxUsH/wXFsI2kRLTiQ/SrI4mZO6TdhyneZCTvg4TyRQJZadpLJIPJD6DLWRSyDycMtCBmqZc6SR2Q2R2hspjvhCjIA32Sl00w6EmKIPmY9okZd91vSTs2f/ufBJkkyjFJi52dsBJ5mJytZ9+MyTMWJ5s3KTsoKMmxUtt0Clu35NLhXSKMwmDxLaLWqdzrKOW0ss0OsOGpP88e8RNJq2HzOC4ApoAkXjm/9QYkag4QQ0HtQXllMzbhHAUikC6yvcjMkhihD/zSIjoSFAGSEj3n6bmhaZr2dRkiO08KWAqLM3oYV5QMuqg74q8YiyUhzaY4eMzLWxnLc05BL8gcRAMtWr4SJQE7cApAzUWNA8Skw/6kAhTM5SYV8OdBNXgaTJqrcRhLJlU5rWKmkUKIkEva0RvG23FWU46O0BlljymtcFNwqWPhNGkCUJQxtsg8yPKMmMknDw9LJvMUelk8c9ghULYUOARpvlm20kyGtWMkkTtRRrbJfNRFqNwjxl9x23Y38q5UUEGkQxliB1LjrnWbP6IsoxuSuI72a6ybAZjIMErFkbSODmbSNa1CAlMSybL4OGdempewmSAgiQ+z52zYR9NWBrbPJhMKXF4gAQiyxlHZrGQODGYOc+bCGDKJB8qOBZGlqPNT0Ido0bQwznSwQhPMwR79jsshCy/St+FeRfsvS2CEhkNjqdZQON17R/fmTDfJSs1iBnsNYcfg2T+ZPxNNHEsGU8mluukn0xFH5nvANuVT4ztnLthvq8SGcxJplOCQZncZpw+wHx80dOoSS6roDkbzX2ojkQV217O8czhvNYEDhpwfOfpt+Oj71VDE7+TEK0q4w3BUz7YRC1pOLJcRr/q57o/nRPPyu/i35RLgM/QNKzthIM+QyTAqVEYTz8eedf6qBHrJnYTKKl3sZ1U8tC9RuqkGeVpCkIayCcsJTNOZlHbV1ijhBQfaOG0YAAKFzViFs5jEVDwQ/NVE18vXiYK55N0RcZXRwFAB7Fu6iTwE/w8v4RrBLH2cN53nKBfxmAIFVwT0kVjyyyS9Cw7zHewj98zqb3Q9XCsPDr002RyamKNMFFSkDeVplLEsJCLnYm4G9yMJEhNbCep+vHU5GWQWJdx1xh+tkVCiQc6aJrF/o8nk5XF+3p5D4itjlpadz/Xbc6tHGoyRGsi4x6Ud49z2OchU8Z1JYfho5NJ9toI8fRw3Wln78vJRGURtwjb30cNak8n4aEGI7ucpnPkxnQyv4iVzJGeNjJLnGw18r5KkVzjQIbW06PXhBkrWZbgL0EOPKyj5QRNr/gGlFBzni2SIMWAJIdBfSoELkDgKmVAZNnlAkp7VH9XA86dbEBH1T00E7kes6aUkSAUBoSLhxwi6N2DlsNr0Xn0cex+diNa6SNSWlgNG43L9UUVcOQeRf5G+ngcbsO4mlI68lJbQc4gHPKgi4t5BuPB62kTQbaA9rUUaYa64Ociylg73Ay4oMreSpWyrG065tMVlNJZvQBZa5u58Leit6ycDIcNek8Ivt4e+iRUkjhMJwHLhZfmPNp/smhy9dbLAs3PePhdfpfrWj/i/ZU+q8RxJyZhEoOn91GtbmAUJTkRnQMgNv1hbnzeJjISzhAm/3/23gO+rvM883xuv+i9kAB7772IIimKalalJNtyke3EiZ3Yk51kMtmdZGaSmTj729nNZjaTmY2z2Uw2xZJsj5u6JcuiKLGJvfdeQAAE0S9ub/t/z8WFAApUsWVbEu8hgYt7zne+8n7tees3G4CNKYNJXM2E5yoSNgNpy4nOM8HMSAwk2ebNBmSgtR3p/nl2nLk8b8bUAaG9A1iMD+2DOTmJjXgLLMrdAMUxPHcPisBjaFZ6YU7a2HAXYXoThDlweoz3bHjYZeXkL/vbS2UHkDaeJeLNtek9WoY/x2R2SHw5R142jMmkfWexzh+izHu7sLuHuQDdY4o/BJRsmFi0p7YLoEAD+5hr1KFpMCbXwF6Szd2AoB+gNe1epJkzcPSEibI8TDtkzBt8twMiM0jlUweC6gMYC4fqJtpkEma+qY98zkJ3M1SYCFCoA9BkEdEmLpp5GKdGo2GowfHdGcek6kSCe3IzzDzS+ylIQatpo5VldQpjUtV7kbw4V6cRbRW8O4fpYe++j3s4IFcgjQ4AlLMcvpfGpr4tLDXOIyKZmZYZUfhInETCfpy2AZKazNmXYAG5OUUZXC7QWZg6tANOsRbX+EnQDpOqrPWdNYgfo52huCz5RTjcsfccQJv6lKGNMmbCGSPM8TTzvpO2GgiaCINkUm0wqRL4B3QeBiiOIdIVkucg5mimVrMqGhhymXnJNYiLVmUMQN0i+RjI9QCQMpgndVOJAOY45bWYMlldeGaCkW7oY75B3ZiuTUHT1AhXYUvbiAtJbirmVysavxNEtFoGIG8mPx+ZJGCaTRaTwBG9HDoaX5yG+aBYZSeHtYxx38chnvsJzMByh8lYTvsknKin3NWl9XNxOLdgCLTBGSPG2FnhRivTohCkoO8UjDfRGIz2RWbraA2w/047AIAwZh0tfMHRvBHQiVIYzQh5MOai9LVnMo6+MAvGK9v46yRKXft2IkTdFUfTgZkSeSaukJaADzZoigDVFuXKyZ70Zs5kBHMx9iNtzPu2rBof7tPK9QNa02RrKvlSlo3pITkA77kBl1GY4/PP4v9U0a/xhCeewpy2jEcwIDbUYphFAUgTjIkmSjO+pgizunqYjWNdOLc/gwnirb342RABjr6IncefikhMwkyyEcbHDcOZGRwPSUyGOjghvTWMLxPMVz1jzMC5RaYzs6CrtKUUsyzzx8nCuHgxRcOiicEAOKcdMWjvVJLfNk5sjJnAoPdoiY4fIlIfZo3zbg1rFpqoctaIs7x3/GXqTyS7Kfjg1DNfHQ6GPMMclthjJqwwxQsA8BnGaajVpdrpUdaILgI94PhtAgZoYNHUjHlLG0MLoxI65IfZgaFH89zAmLa9yi5HMAczkgXgWwS9MRPRmFAXZ0AYLREY9DIfr6AxmUtUvgDz1eZXFGaijXW7izlqa5etr1nbxp08WdFgeq4eM3O7hG5hjakfS59etgMfaVurmbrBeEJLW3CNQnamiAXs6EK6YYxrNY5yNTYYoHXscFD9Z/gbrZ2tbbZmuGlfPwzcqZ3cX4q5KVquGgZM1BpVuAoUKFBgVArkZv2ojz7+N12ua2o5dUCHd3Zjy3yrKgj54Q4PYP9JyNBEDHvUMA6Mk+SvXqPZk/2qj76mY21tOnYtCc+ApqJmNtF4GjVWr+nIS0/rcGeHumz3yXQoFNqjn/xwj1ovXpM/GASWptTXeUnpjlfVeu6Y9p1Ephtj4fKAJmxbxucEhbZcVTOxwZ6mxtSrOr/1aUICXlEHK2yoowMTsa3aP2caEvY6NSCGSrOz20nrpnUxLYz5ljj3smaGxcJMUPO3zgr5+Pfne24hm7lpv0KM/gxgt5hIVIZ7bCMLERHp6lEks342PrO9Nokr21gSW/rLZwEc0LqMHd3Mqm3y2GZlTJ4Bg8vnMGEC1ZYDNkzwTpaDz9lMATB9gMg40sGyUsx46DIHZLGptgLEzm4FWQH852LeZRuunSligBbFVk6zZQUNu7CGVh8Acd9r+I4Q8nPMRJPqDksw9Ce1wI79zHnCXBK9aP6ynBTZJMxOBZ10BsiQEGICdQH/F41HQo+oFOsV53LoguZiAMlkCvO09kuANWy+HadVNmQb8pixO1oia1OaundhSx4y1QRAqwwH2pxPAVJaQFLfZV5AcliGBN18nVPQrhNG4NoJzFhwLB43AzMyU1GwgccBrb1Q0YWfA77MDngzrGKagfMwVee24IewIKaZRAczIGBMVH8b74LsEXQrAGgwO29jLKMRtBcwMcWAYqsnj9VLm/u60JTQZ+WYTDjAzR44F4m4YrzfhySUljlhrYPO+HEe5RgvgE4KcGf1qoIJKANYJow5IB97y8FWmLfFkPq2Uu8E2qp6zM9sDBke7Ae49V+CVMXkj2bNA0A2mg9dlsj4Hz5M02afTp5Iw5M4MZvrRhBmrgzgZZe96kJ7296BlLY7oRX4oVidbCy91ee5vxkSDoMWNm0rPh5lhL81B2TLJXKqREd+UkoENugEkjL8ZXRzfugb06AljOMl0lVVHXSibSFAuTAZ7WxhvCAgsTGSAuCaBtHGnH1aBta+HtMY9gB0zbdpOO2tfdZM6NyB+d1l1kpNhSmmiqXWAP4nYHjO7/KoZILUMI86844B3AGk4719VIl5Cj53nO2L0I6ZWZ2JtbuvAgpDVoDznw/qwntRtAdmgmQhAztxNjdNlfngmIO7aWSs3iyxDm0tJ2FCNABDue8F+hHmaeIMYxLsfi5fS+IsENAocxwtG9LxEOZHeSamhDWkarzNWaJD7bETu4mUhi9UmnWiA1+rHsBxEYIKZ+6YKpDLaGI0DDFmOysxX4SJHUf9LVpZBvPIfiJ6HSZdMWPBBBRZGPNSTK8mMIdE9LqLrBftTk6DdbQMeT/KXD6II/7RQzhhryYwwwbMetEsmJY4acwJjUrB1JTDCDHFnHqwXekCASNOP+PBr8nWLXyWyC8MCI8y1jtsjWAuJnjfxoCzRlB3u2LUpwcGK8OCVQlTWYygwKlK7nHuN/uXXdZex+SOqtqwzMC8RDH5SzFfqzCXMrNnF0x0FGbh4m7mEWagFdjI5ddfy9jyTjJH+9C2OXOYwVLMPPJBoxqielkUuiTfbRw4FCFZlgMlY9AUq02JaIFVzK0KGyuk64Y5CuFLll/bvKZWYm0Mw0y2Yvo1kwhcxaR3xro1onAVKFCgwKgUMNRz0135E8IP/uC/4wR4VC/Zqk10nHSI6FL3rNDUZtAPK6bH30eUqxd18MUXtG0LjADJOv72j3TiyGPqeehrunXWLM2569Mqqa3Wq9/8L/r2X+zWm7U1KoVxcVdP1dg7Pi3/mAaVXzihKXpGLz73f6p3S4NWfmqVxk3v1Kt/98968+UeXdRf6nTveZxvf0+3L5iuabc+og2/H9Pm//LXev6v92pPfZ28PRFFgp/QH3xlg+bNc+nynqe18W//X2071IvU5x84G+SKQleQDO34qQ69cII8W7BHv6BU569rw+2z0Jqghcmt6Tddf49oMLuY46/BZt0DgPMCHsoBtyZxNz6uD2l5xx7OHSAU7hg2snI2KZdJr2HqOgzAsRn7MZ/wOxtkzlzEifEP6OpgczJxo4/nPp6nAVAmlTVwH2eTdDZ/wE2McqOEIQ0AbLt3V2g7dvRvJONa9Nu9TuhITMAx7UBaR8jTva1srhP7tAAJ/fxxthtykXf3kRKd2Vykvi/2aP1YTGMCSBjZZEdcJE9T1pXNlTpP/pWrBjSPzR5s4YyFwdx4BZoAzqK0od3GCAyZj/p5EXmbhBishWYCMxckuP3PAlZSRVo9GSkfJkF+pN4hIjFtfMalhnUJzVmVQDvg1qk30fb0caL2fPwSmE7gBDZpzGMIs3oJMDyNkKDlbNIm4TdgbP4pPZeR0uP4PxazGTtTwOpkZ1O0GQUJ4xqGmEnq5QPkdmyr1E/+Oaj9OBWvR1q9EACMnlCX+8xkAmCB5NdH5kEM8lsBEm88RZjUXiTzSNJNq2X+ESbNv3iM0LwHspr+GLH+kQUQkNUwZO6izgZujKnp6qKiC/FTwBbGBN1Z3o8hHT7x4wodOY5d+S1hzb8LkIz5WFljsXoxk2k9DfiG4fEWoxkjKtNr/1iqTadjeuRP4lq2Eik148McsVuwsT+HrfzYWszZ0OKYT62BXgeUGd0wfQoAtoSD8eVTMGVmv17m0ZWTRdrImQTHYHtXcE5DZT1pLD0Aq+3NMp05ggSfU5+XAL6rMQEz34ohoEc6D1Jdc97vImxxB+OscRFSWwCZG7MxyyYE2Dv9LEzIDNMa9Gs55jJNSLQzZGJ+aUdPcLbEJrQcn+zXLROz1D9NCFsQIxqo85zH0dIU0Xjs40tw8o+3c+7Hk4QY5myKpfcm5IP252H0L59Em/ipkbS3sp0L+sTCmBzRr8WAx5gtYAgGwmdLOCUcB+WikBY1JxzNn2mzzE61t4tIbHxpquZ8G4ChiXc8jGf/WJu8nC7+Kjb/RHWahtakAtoLx+FN26ALc3H8jISKiBp18mkcp8sT6sVfpJo54OsN6Mx+vw6cTnPmT0yNhGTt3cf8I7xtx2O9umsidYAuiMpHjB07+yQGWD2xkUhl5zmXZClVsPWHpJWM/bpmtD4A2bn4mMycQ33RMvUDzm3uXD2bUTOhXGvQVvroO7rYXsZUCQYFjVAIc0gD1Um0HFkYkoNPlesgADwyJarJC2DsUQmZH2M9/hVrH01o03eL9JMXMW9swGeB58bA+mB0L3I45fZvcabPVpitOzmUdF1Ei5lLAeiZYeJHB+dfCiY5Qh3itrbZgae7yrWJ80E2VUb02FIi5uG47cN8sgTBQninTyfj0GZuVNUwXUECLphT+Wsvu9kTY6pk7Jx9AwYF7egspByTzEzRusc6nj63NdRtYxxvphZMmnoYW+5q1tCwnTKPPxQa0dpPcNgqZmJmYgfLrgR5YgUIN0pfM6590DnNHDXG1FLE0ZB0IQAy7Vx9kWkfuYsAJMB64K/CQR4zz7lTmHeExvaj5TkOXbb+XYl2X47oEYIjTEHjy9IDkw1TvxdGoyeuiUSGm8l8ta7PYjYXRZN9FYnKeII2WLAEO9xzaL5ZNQpXgQIFCoygwE3JgORXBV/ReNUtX6eH5hMBh6DtrhpU+ixazjrokImIMf6AypqmaP7ji7TAzJsS/SCEMhXhzKmsX+WNMzVpiU+rPudTXTvRtHgvGRyLxHGu5s1sQtpdqVTTEi3+/S+ziSLZik1WY9N4oq5wwFnDCi19bIkW4aTp8lXiGEmeGZyEazlPZPn9Sv+LSjV1RRQmRGG6Ht+PiauJfjMOh7de9bjqVTPxU1o3nzCUAL66xhLs40tUXrmUTXIReWKOweZRDII2bF24oIBtRtDC7Jb7cJQ82gkwI1Z81dicdNckYI6Eng3tIofyHd8E+JwW0UxOjUaIqpQjQQvqyB42bxxHSxqimj4JBoZY+fZukpj+ihAFBgam3JNQgNCQMyYDggDBjpTf6QQ2u11ubSIaUAn16NpM+Fxz0v3MgObPwiGTzdhMu1L92Hm/wSF8+wDUdw2olqhceQbExzka1zhs79y5jKZ/iegwbMJ+JK38d8auFWNN9bKZpzA9OL0N5oSoXZMwdygDdNkeP+oFwI+ZBLu3RPu2MlYJS1rZCAMxDkAyBvCOM+j9hzk08DShdV/Hx+Ma4AKb7wiAqKUfiSycjQdkE00BqA8BiuDo5mHKVkaBxMjBDIQoYADzA/1ZrUDz5GezNoBgTE4YSX4fndO9r1S1pQCwMYRvbYJpBvRcpbJFaDt2vo4EF2Dmh0m8Sv2u3cW5KMvCWoqpXBXlGjNjJjoBSusiFO7+N6DT8QxhcS2sLweaYQrjO1ymfSVEVcJvYNZEzDIwqzuIWcY06kk3OmZGeSyUoxHADOl4J8yQWkp0aAuBC2CqxmIaU4zU9fKmYj0NU1BL6NP6O4k0VYO/A3br117HGffVStWFcG4vx579IAehdcd0x4NRLaOfx2DCZ+FvDch3YFJyAoTZjCYB/tCx0zde1iS+9itjYBpmb9Frfm19rUKN0YwuYI/fzmGEJ8gXWITPEeZs+HiYc7wXprDlMMEUcMid9SjaCdY0/H9z0nfytXK93ZzVQNvPwfi1v1GknSbqJUzwSfyXdvsILDAHkI3E/CjRis62limEOV74Iof6MdaMXTWTqnOnYXq+ENWKRZii2HkthKqeBKhcH+QQPw6/27HJrxQ2+SUwwUkCA7RiRlpBnxt7k6bdlzF92wPtF9EXxtSBpXM41OpoTYfRbmTuTRzHuR5HSrXdTBgBprFLCAlwwq67m8M8OSwyiITdmGTTmIRhQLqArnG0N3tfw7xnFr4HRGcrx1fpc/MDepEzbLa9ZmHPqYtNGEzPzobimo7AoZZDLdcvAFy/AkO9EYYM5qaKSvmY91fOUe9JRLZjivvwE7t6wqPTu7Oa8JtosyzsNXXgf+6i3nEif/VwxskxTjI/+BxmarTaS3lvYmY3bjkHQcKU+1mjXcyv1YRTLu6HSflJUBfavNp1jINCbSYf56yJ3dCY80mazXkfwYSt5cZU2Sjft6uCdrM2oZ08+5yfKFOYOk6CaUGb5CetaSkCZu65hoM9mZtbod/uH1XK3YGunXHl4dTbi0e82riVwykJPz7h1iiBDNDOGj0p38J7p2CIOpnHsQtB7d2CyR1zPoAQ5RqmfZ0ERLhjLkIN5kIlUQNcBEGYt5C5y/ke24+U0f8wtudhsnAaD190qS2a1EQiMli0rtMA+QGEDWWgetOqWFc4F39nYBCK8OG5u7ZIWzkbZydzL9PC2ozK+vQR0/LQ2Zj+NW+vULyMQwzxf7IBwzGW0lmirW1HE4KVQhFhtiePY43HtMoYt94LNleKdWynhxyJkIamt47+mDOVyG0/COpN9uDaEJEJYe6PkMfeqwgLvhjR0jloatCEmw9KGo3VRTRvh6HJeLRQpmmxXG1NNQ2Z+bcNHChXEwfQegghbSZ0ZsnqzOVcCwu/CxQoUGCQAuyqN9+VYzGk2fd/WYtXrEPNzkmmBmBYVDLofB1NAYtNJlmOg/JnNGHZZyESKw3/jXmx5dnMm9KsOKkEwL9qoZZ/drFW2LOhhZS8UDFn4jA201Zp4fTVWjT0bk5d3/SVdYPEH3yJPDMYOCdjAZU3rdKKz6/WynyeIDVzLrdDq6LhWo2b+xiHLfGeI+LJf1K9W5zaDeXrymKqhS64oP3IkcT6x8yFzOBt8e0DmkCo0EnNttnynGcl2MDPfMTLOXEwKQCAE4S0rAV8T/YTGnVtTB6k3pEYm/GbXkx/iHEPkC6nXwJFnH68kpDK0/AASnOA3A5OY54NIEMC7ITfPQtIAGwtvp0ySvDd2Ox3AKG7PKbl9wxoyS1IJtkkrZ/MZt5LxJrq1RGtnwagH4+DcSWV479jAgC4O3+SjY8IMcunu1UKqLM2DY09awqS2zj20q3E7r/g55AwpLkzm2A+2CTfftmYgZHCWXjFfUj53fgxIM3b0ZfllHEYDySN7tIEPk4DKkcrlNgTUKoXBm0zdWW+FJUN6LavcsbERBgSTNWSGLk3bogRcjWuGoCsaWysXRZauIJQwfc+RFz9KebQmtu0LZJO7VIODRxHFCxCBV/ei1nRtLhq+/wKwdxgFKl596E1ukx/XKD/YJSKJhLS87F+zYA2tZjK2CFtVkbjTMIW/5pXQUBjHxqC9gMJfAFSWve7A6rD7ryPKE0t27PqgXGcOk6qWxnT7YRAbpiNhNOxtYc60PmtC5v6ekDyXeaUjPbmJCZeJYCbZsAHXGnTuqg2IP0NIq2uZzW108iX3dOvSk5ZfO4gztlHCDUKzb3VUX3iD/p02yKiriGdtpPujRk29FI5nfDJhPycNA1Aynea8VYVrM+Rxs9dM6CysmJVAwQvH4eZchOFDwa2zMBXd1jTOIF5MmLdNO1u312mCz34wGCLPm8izB95DpmDWNvgblw9AO2jRdqN2WDZ+ITunECZaBBi3QQ1QNI/fQrv4ZA+fR1jH1u2TAJfEjTFpl2yKxOHiSJq0B1r8ItB+2a0j7txdl82oIp/g6kb9vZ9AwGY34BjphUsDeu2rwMI6a9iADw+z6pHGr6B8zbqob0vp3R+q+EMG/MunrQ2rCR+HDGYpDAH/e0/gJ8QJ2U3b7im1cyNCvN7Yuwb42UMSz3M4VoY2A4ER0cQBIQ4cM6LZmnW9Ig2fJmTtQHHJ2EMLqJlMIf8TCaiNZ/BgZwIW6V9ad39KNq2cZzGTkS7tj0wclQjEYtq4uKY7uJE7DLA+QARtc6dp05L+rUW7ZA5PJsWLz//7DMJs32N8LPH8AsLPhjXXdzLJANI1jEXI5pUPfO7fF5Ud3AmxgrGYfRwQAcJ33wJ6X3tg5RFejPHiuNv0NJMdC00BZW0MYBvwdyHw/rMLJzXB2jH6wigkIm1VQLofcxVInxhBeQwsTaQ0oD84gUhPUxZM6eUahumVgdhnOyZMaL+es5j+dM+3XsLDA7z0cylGAaOaWHsHGZdF01zi2/QndSfOX+aOc9uIu+EiO75ElGj0OLUsW6lmH9Z5vvidYxTNERBNIupK6wRl21XTaJVC+sTXzFhBoxoOMXey4GY+LiU0Lc2dvKXMzzRclXhY3TvVz2qwqfnQm8pTAXj3BXXVNbYLyyCuYYxTmMCdhTGagLCinGlcS2/H1M2JlV/W5H2IgyqQWvciPavBq4+AJM79SH2eRiIENGq9h9Jaz4R/Bo542b5HSE00iXa2cLYP0j7oItvbEj3f2NAd6/gXZhQAlrC1THO0Go1Eu3sfhifiploOUwDZXZ1CJTqYMgeTuGgnuHMneOs9/iaVU42luetYZ1vZ+GzQIECBdgXb2YiGIOQBrmlsU3IOW5fTw0WF3t+/e3rvwNAMzAGo18s6Oz+LLNve2ygcdTLVuF3yNMcY3MM0KhvF27eiAJGVzYLD6fzNt/ZrcfXMAEwezDtgT0yQFi/JKS18zgHgE63fdEDKPVjP2TBU5c83imUZY4TroEMD+Y4YFIH/BfV8vzznZoHuLP9yMCQvWvPQ0j9Ow6DuIpgAj7dp7mE4G1i03ak3JTiQ6TpA0QPbcRkEBiLOc8DhK8d3Pj8mGE41UcqefBZgIdF53ks5pjWIEgdodUwntQHQ92BQ/T2v/Sr+N8NaDwgvJQCh+311uLBi/HEg0rMN9Z9Hf8n7lo6N5ur2TebOZQ1Kl2FGdYtvXp8kYGK3KZq79kp8UGYIA9tgIUmclhUt/9WzHE4NQdar4FqXsgibZy5AaaMGJ526roXpwKmIOFUU5r2cCcBqnLfrVyGuMIwT20m4edE82Vf5uA7wIpJmp2yoa+ZX9iJzWThVNjoEwCcLuFwP5QQzmXmlmYPb+eGTJ/Pu5aY+pqvh/XNoocA9xDeDdNkUYIMqFs+zsW7Jtms59yWe6YS3X/wgZe0Zj9uY2LuIzj1026LzQoOd+zxU+OQWDdG9eVb6bN8ZpTps7FEGQaYnfvk7ybs8IJ7uuTwaeRh1ihG0+GXRevxALLGN0T0BXPEsAst04W9pXr5214tQqtSV2M+L0TZIprY9v8QUOSrIc1ZS4QnWmNRgoaytPYxbtNTMFsbh7OxdfawixY7UfiKMS2pXNan8fP6HeZuGFWGUnuszWiC8+PWwhCnAfu1lPvocmhtZVFd6wOGo+OjY1GwEMvgSB/XrcwX9LRyk8/baE8p9m6KkLDjlyf1+fmcu8Q9o42BQB/ERrHojJ98GW7UPLM3dGs6Y4L/vE86+soLUREVEcigX+tmhLQ6T3/KNrrY2LV6ZbE7SmPSd8sEDsobxlBY/a3vcLmAy0I6vhHJPmHYp90N3THXIQL1yPnHPCuZAW0nR4RLk1OG9ZpTd8aBBRHwcihkya0x3clTa3vxon7dw0GK5rBtdcqlhzYM//xcQT7l9F3N6h7dh6DJ6OGB4e86Wqon/iSgzG0ICdZGOMQPbQsPbbw6+VierrSmLO9Ts9HRbtpFQQagbZ0yzaGNS+eyycebPWjYutD0mG5h3uP9zCuk+TBF9r7R1hzA8/PPeYWUKTQ64+6I64urLXtHj+J8mubG6JyNMp845PRBzrLJMg4DzMEh5tgKJ29HQweDVre+R3evzq0JVp5dxqiapsvxZ+J7FnoW0ccWLHfN1zrEucFD64MJFEwTZO2qINDBmq/iD2XvkJWXMWdBK7yUl2xmzfhkVCjBHHo5dGGM2dpn89G2dhu/JvgIlsHgEirZnOltbcuPWxUnNW5Fnx5ljbElxsaM39YU3svThtuFq0CBAgWGUYBl52a+WIlsNSpcNw8FrLvZdMzJsowN0XbTPIAyItimEmBzCtomy3cbHg545m8/5h7sWblNavDZ0OZJYj+x4APOpss7PLcrS+ZhTAd6rpAAW/5G8mjA8bIC513bqOxy8s+/kLvlSMK9gAOfic/YADO2i4UxRTiDzT/i8wDSvUVj2JDt/cF3hj6s4piAhImm8xKb/f8yhdC/SN2d6EH2bLSLTIgQrSCmPGbiYcmcqcH9PH3MOZnYC0j+DVi8dVn5w9tg2pcAtLAqO/SzBHYZCIfmYIgR9w1Aerlvdtt2GUOTxO/iKnbVfa1oKTi8bwxS1WrMUIzJMabALtPmvG36QrMAUokS+QAAQABJREFUwCHff066wXqU0a/5ett71ncemJrr6+Nknv9FOguLXYxPiV32vtMmvlptffa+01C+D97LAk6MqXROE7eXuJx6Wpn20oiL92GkbFw5+Q577oT3xGn/9E8qtHMvmjNO+V7/SbRKmM4ce6lMW/Fr6a+O6M6VWdU10Dak7glMzzYinX4ESfgc7NlHMB/DyrUISXZ4odHJrnyx+fYZbbzGGNsc4RqNdc3T0EmQ/0XbTYtTBvjK09oeWS4jxgg0C2C/ki/PoU8+j2Gf9p4DFhlzdg1PP9o7+f7Il50v03mbNpdYmfmHTo65ceDkxX2jSxC6oFgZcTnzD3PG5MlSDnXESXt2TEuaibJFW3M1G5HcAfY+8jEm2S5LY1naZ36cGJ1srtmYcLHuGJC26W7XiPQ2zpkTLiT7/czpzdGwFqOxmYqJ4jUiqB16ExMigr9+Gi3i+sVu6p9r04gm0EATtlh/Dr/vtJvChsYlD3MMHZaYOOX3dVEZzLga8aOpxezPF2NgkMZpxyjzz8a+ra0WwjdXjqUcmd7W2GLaapkMrZ9OqmG/eNkY05Lr1hqHVvai1XMwueVhpQRYu2iic9++O+umfVpykM6I59yztjs/tl4xj82XI3+9jS72wPKxccs65CTl+xDdeGwMjzG8dtlzy+OG7XNSFX4VKHBzU+AmZ0CcNYV1hZUit27c3KPhY9h6k0Tlf4Z6m3v56GB5ydpQ099hKDjhX4cSvv0P57m9z+7jxsY5TuSZN98I6gQn7W7EbwF4r03/H+F610a1ZDmhR0EfeYH223IbVg/byCwyUn8n9s/fw6ETifzMlUi3yTKBVM6e5y8DD+b8eHaPX/t34zf9a4T2xDETKyesntk4h6XNvzP0aWWS7h0v0txQ2Zd/8Ub52P18mus+HWaCe24O/evHRGbLq5ivvBDQDnMs3VusV7+FKQgmc9MJN9sAyqDZbwOSTpbvUIYjGh2l3Otuvf0red6ozaObtNFOwNm7kTJf0I3ysOdZCg6dCugF7Pf1hk8t7ZjmIeE+sZcoVZwi/fC9Ec0hJGkZTEkHvi67f+xR3acGNAaHYIuYSkiAEeMjX6Z1BP/fsY7vVK+hfEb74x3oNTz5e83fGd/vkZjvmKfVa3gFRvt7FLrYnPDCqfXB4O37O3yAVuOvtQJnanZPq9bw+TeU5Sj5DD0b9sdQfd6JZjxz4/zdc8mn4/+jXN9CM3F4RUZTx3KmTisM6hXMEX8PM06CCDTgyOScQ8U711/vSkdbt5h/A21+bcfHY88/+nXEGSX49PwTPhT3cbAmfhPjYKqs3SQf9XrHPrA33qmtw3N8r+kG33nHtYu8bvjcnpHHexxiztweXs383+9K33zCwmeBAg4FbODl8YnduNGM+viS66ZmQOx8Dq8XqTJ2ofk45B/frr45W2Z+Mx762IMdjvWxG5sGp8/x8WDqM+U/+EnvaArwik1lsc9OFHGwmfQIp6O7uJeMoiPhcK4MNvxmGmIMiG1+71QLY6C8ZscUIE9Mqe68PavmiThoow2gaUOXkw8ZuRD3JZH01q7Acfk2zkTgXXP0trTvVM5QRr+iPxy6Jekn7KiJ+6T6e9J6BGluFqd7lwtfghSHOeBQbad0GyP1YW7LB0JCGulCLDthTUJfIQpQJ+Mni8mN9fv8+/o1eUZEq+ZCBSK0mdohXUT0toVJPbqeiLo1pMUOycIff+zp9IEQ+8aZGLD0Mu5cQebV7JRWrc3iV2TcP6ZxvwTiWvkWsYwjxBVYnNFjszkrBBOxWMSl0oak7rsjotVLeUwIYQtbmwt5feP23OiJM/+wTcziq5LMBNX0GSKUmXqQgyozaVvLeEazvdgt2VpTuAoUKFDgZ6eA7euGSzxMWLfZKN6Es2oYfPnZCfnRezO3fIZ6u9XV0UY4Qwx1nY3kl7CbfPSI9dGusYF3DPb76Wvr54FQH+EY2wHkjuyStv0C+xxJ/ZJPsKww3IZv2GbXzfmHztkKw++/K6F5b969pOLT1UqU5Xd4oWaWc/ixXCSKkM5+PjIXUXxWPQjuGUYc0+zY4XpuNCKd/Ax79JFp1s9aUf/Udi2dOFJCa+Y7dtZPF9GlbHzZ5UYyPf82xgbLWaINOuVuF35/gBRY/GnoC+2z0Lf7lz0Iqzs08R5pHEzGUNE2L6hPkuhNnfwM3f952kzo6BX3jjRNteyc+ce61cXPB1LOz1PHwrsFCnzUKeBgE84t6u7gvCsmFZvczTavbkoGJL9hv/LcU0Qzes1xRP9FSMI/6vPjI19/NmeTMph0wU6hb79yUW++/oLOnz5K05jqv+jZTvnOyb7XE5Jy7WTj91w+SZ20Tn78OZx3ukEbzGnSriGzg3weudsf3t9WTy4D19dfFm1m6O7QH9en+ph9N3pYv9vPW62nY3OMR84mfrDNloZ+HzKBsXdvFjr9Irs9T0fTSKGyfC/z7wOtzlD5Ng6og30fdtm8yDPr1z0aluo9/Dns5VHn3+CYc3IqjKv3QNBCkgIFbkwBs8DwYIUTHgjpzMljjiZkSJp049c+Vk9uSgYkvysf2rP1Y9WZhca8OwVM2nDyyL53T1hIUaBAgQIFChQoUKBAgQIFCvwyKJCXGv4yyvqQlHGTMiA5Uc+SVXcQPabJ0YCYfLFwfRwpYBoQTsqNx4h/v0Vjxk1U0/ipjmbk49jaQpsKFChQoECBAgUKFChQ4MNOgZwGZCDUr4N7d6BZfa9hED7s7Xrv9bspGZD8mR/3bPiC5i9bg3kOzq0wIPn77518hZQfdgqYE7rX68cHpEtX2y7r1tsf0G33fsqZ7GaeVejzD3sPFupXoECBAgUKFChQoMDHiwK54DJedbRfccywMhwMd7PhkZuSAckPY3+gSEXFJUQisCg7BQ1Ini4fp0+b5D6c0O20e/MF8QWC9HkpTujmyYkhc6HfP07dXWhLgQIFChQoUKBAgQIffgqAP7xEwQoWFef8P25Ch72bmgEx6bhzSjlgFFn4EBY1XJrzE4EpAaCOcP78AIf1iHIsXyvufeQ/8n2r/wfjGWig3a7Bj6EaOUzaYAVvVE/nXXvdAfYfXJ2GKvG+/jBHXTul3sLQ5jy3rb+N+cjaD/X8pfEflGVjzK7hdHX6zCphNHPSOEkGyWc339+YyL1d+F2gwAdIAWcY5lbB/NjNrzWjzh9nHI8c67l0b3eg/gBr+fHKyhy+aVGe3rm9oUC/j1cnF1pzM1PA5rbhEgeDOhP9Rqjq40ulm5oBcbrV6XMDym91vkU6cVswdQeoMkDeF1vw3geLC98ED2c0uAhbY4D4RoedjZ4jdbZzTDy5sDcZAsA7kZVGT/y+7roxWfJAg+E0sSCgNlHSKWPWbnQZ3WiT1SmTcibXB1WnG5X47vdz7cj1Lr/pZ/tnfTqsy989m583hVO0xf0mwtNbQ01pzmpwIhlxArMd9ZG/nMg2KZ7lbxQ+CxT4VVHAxqudcM20zoerzwKQWbKGoi+NqBrpjEFhKciNdWNIiNSUtihmN148RmRx03+Bdh5obkupc7EQGP0cOcpNT5wCAQoU+DhQgMXQ1lbDJA4muPkWxwIDcv04ZiRkknHFutuUClbIHyyR3/WLgIEA+kSfejr6lXSVyV9WpVL/e5VwMVqzcWWiA7rWG1HGX6XislIVAWJ//iurVKhNPQMRRZPUxxADNMm6ixVAVVheicmazZlRCnJx7nJioBd/i6hcJfUKFhermBN8CxcUMIkmh8h1tUMlYzqckJ5ZldZmoJEU7/Wov8/NfQN1WQVKMyqpysgH+fMY5H3Tkbysn5xR8V6GRr5T30va912Zj9gLeVpYtW92elj7Ix71hd0KcfidywMzUpxWaXFWRQHIcz190oz1uEfdAy5F4qQHSPtK0qooHclk/8JGRL7vrq/Xz1og+VmWb2vnz5qfvZfPM5/HdXV1xdyKQO8+6O0swYG0yspZK6D3TXd90P150xGw0OACBT6cFCgwICP6xRgAr6JdbTr34l/p2tzf0NT5yzQhGHUk5iOS/hxfiMskTzasaPtPtfX739fZki9p+uoHdfuMrIKA0TSbUX7NfXsx9tAnd/ycBi7+VC99b6c6m39d6+9er3lNCTarG7/59ryuu0MYuGwyou49T+inr/xY21rKVVUGgEiHdSm8XGvvX697P7VGdYjl4JVG4DLTKPjSbbpy+Hv64T+8ruB9f6m58+do1STTmPwcdbquih/JryYRDnsVvlikl75TrAMHif0dTMtbGtPDfxbSkmqP2reW6sm/KlJ0bFaXziV05+9GdMtjYU0GzHG+nBA2v38qglwyvJWjvv2m00a9Bp85qhjS8/UDBVujlvkhv2kEsLlkpLmZL2t/DJHDyRLt216k/3urT/PHpOSb36UH1iS1aBqHHnIqd06ClyOZB/AcPVymlzcGtfmcR9VlKY1Z1aNP3pnQmBoY7F+0TCI/jqn6jUb8++pSxkJuDTNifCA5kg15Dl+rh40zO2fEc7lIJzaX6IndXhVRpHtKSA8+ENLSmTmBxAdUi/dFhl9NYlrqjJfBdelXU4lCqQUKFCjwC6BAgQEZTtSsWy7vZUWie3T4+Wd0pm+dKhpma8J4Q5DDE76fv/OblxtzBFtJbeMhO8yuMpHLajuwS5vHPKCyufgm2P33ssdZonREqYFTurD1Ne1f+pCWrclX0PKnHVTZjZT9fW32tvO5fSqZdo9WNzSq+sBWbfybH6t4w1/q8SUzNXVChSrI2DQgIzdAtuf+XTp9aJOee+p72nKiW5OXxTQunKPTRxXQWj85F6TNU9f5zv38o8EUQx95IJa/YXkErgV0bEuRXt0tNa8d0CcfkYqxt3PROZXtxdr+Y4+uJdO6/X/rUxXEdfN3UX1S1ahD4EedskaUn8982KdTVxK5kU4jM1X3oTKd2Fmqgz1IqSf2a93qmCY0ktdgxfOflt7GZdublTq1t1gnlZR/fJ/uWJ7WuEa0YXA++bLz7wwVa3nZQ37yaYae/YL+cOqQL9fKyP/989SBPAwL2uFrRo/Q+WIdeaVCx0NZpZv6tHhBQktm8rdxgT/rZWUMvjvaGBlqx/D830ebhvfNqPkPzzf/93vN39RwzTHNnOPRoyeD+tFJtxqnSykKzbO3Q1laOwNEnpsQ1cr5HiUZ+8/uc6t4GeabpvV7t5EyjE75PPOf17fL7jvtph0eDxrltFtXXq/UiaNBnfHGVTGZcb8kozG1730dtPysHI8/o0SPV1e2VGrvKb+ueGKataxfty68gdYnX8l8nQa/5+ts+drYSkfdatteoQPHg7oYQcNp9pjcD44Z0JyFES2CrmbmlqlPaPxcrx7p9en/eYYgGtUufcLZP3g42jVINz7emcLD+3zwndGyy9d7tGfv557TP8Mrlf97eD2GZZjvT2cdY75d2ValA3uKdCUYU/nUPq2F/k11rEtsVWSR6/98nsPysYf2fNRrWLtHbeew59e/P2r66xMVvhcoUKDAe6JAgQEZTibAd6r7tEItW3S0Wzq1/bhuuW2ZQlOaVGpqCVvo3ueVdfnly3QpGe/X1YExKi/zKBhkQ+S+p3K+Zt77ZVUGJ6hpjMux+c05cb/D6mnVMOd5b6X8Nau05DO1ml4/XnWo59m6WHU9aCfaNQB46onVqbZK8tHLzsI+hHKsIaMtzwAEt1fFTfM0bVoQM4oWHSBl8cTlmrNkhiZWhpVK5RioEWSw7CggC6hOJ4Iq5WvQB6Nyg71yxLsf1i+QxwcIgZUDeNrPWxV1mb8GP9c3L5txQ588rUlvuxWJui8V6chrPm30hPSNBXFNGw+DAeLNJLy6/KMyHXwirYbfD2nhirgqeYWYbE5/ZSnXetV+RuutoRpBf28gq2TIo57zRWrtc+n8br9ajrscjYrX+mZ4BpY+SF8NEALwaJHaQy6d3eJTy0mqO48fnluXOpf9wbs2fjy02X7eysoeAEQTuXoOvvEL/fAAhp06DFWQ4mhcmjoM66L3XAenXajzMmFMhs4VqaXXpY4zPp3c5lJyQpa5MCiAfc85jp7Qnafd4BgxYUP+8lK+A7iG3TNbPGfcWee/h8vJwwYkY8aYRmuXc9FFXhvHfNrj/G0bq0R9HN2HY/BV58NeMHDfENd4zKpmTwrqtV5p1qyMSqt5f5T6Za2PGuOaMcOnq6ewGdqX0fhpGQWKc+kty7fG0PDCuA+d3ja36F/zIRnRrsHXbBwne3y6crpU7f0undnkVftV1tL5xiCNzPsdv5HWhDaW38CFIkxjfbrQ4tbF15kj1DbTnNNCvmMe+TrRnx4amLE6Q2O7PH7GU9Sjc7uKdOjFgC6GqeME8oySDmZkp591gkWmpjqucWiJXFUJNUxxyXvVrxrKL5uGCVs9GRktYOTeRkOjGxPX/HRu2OzrxtT7pbXTkPf5y2tjAQYrf5lfofkOOb5v+ZvDPr0wrymYrtbTuXXsIhq3C5fYT+byzlvZ5BrpjO3B/Ic9s7HtlDHK2LSiXNSJ7cmh5Yj1erAeznPqPGKMQvfh/TmYtPBRoECBAj8HBQoMyBDxDAQMqHX/aZ179YiK5k1Q1eEXdOjsQpVOqdHyigDA8B0WdxbWEQuWpYVRcGdC6ru0SS3nzumY62tIBUs1DvvpZDYof+NdWvP43aRkgwcxGGgwyOs4eg6r11tgwtTQVg4reKBZJRPH6d7ftIS8i9O3w5gkrqn7wvM6eblGF/0bdO8yFm82xCTAxG2A2LkGP63M/Hdu5Vtg8ajTySQACC0NzzPknRr8/jbYbfXhJ1t5q2bd1ih/IKyuP3zKoVWurI/ebyNTOuVWxyW/4kgdi6tTqgA82WUgJdGHORXS0TDEcehnvwAF3pKUqisBWqgtrM8cKvcHdfhoQLsxuXro0agay10Kknc65VEE7cdGkEfPvUj2FsVVxcZp7+F64/AuloHl4eRjhQ+7hsaE3aPCkQ6Prhwo1qEny3WmQopOCOnWL/fo9qVs0NTZAO/QO6QPXQnoGsBn+z9W6Ex5ViULe7Tori7dsSRXngVEMKbLaGEVcINgw91e9fcg1XbKJD8y9WKbXj4GhooyjHF5Xxf5jtY2Jw+r7/DMLK3V+5pPoR7oh6bInlsdfEX4IzSkVUId6IaR1w3KyNPC+jPe51HLrhId+lG5DlGGZ2JY837zKrTIqgL7NxRSIxjQkQW8+zcLahHp9aqvi/4tTqmSMVIE4MxV1aW+Fp8GsPdnSOQuHnhLkioqhbZBm1/vUgYJeq74FMFfwFORVFVFDogacTP4Gw20FilMpyXI1+jjOIiXJhGGwGBRj/dyuaBBBIa1rxP/pGAcBiSrqjreBGAbDUd0FmVkCaAQYp709zCQ6mKajHlpCZIJV4JxQr3y9B9RNveTvNPJOIuSh3PxusuXxockpZpy6DIkTOGpjYcWtBP7SrTl78t1ZQp+EvO6teqzMd0KA+IwWCQbjUnKZf7Wb+Q2SmE6Fmr16djzZTqyCan77IQqF/XoUUzHJo7JjQGr96h1t6ysn5jDPS2YWDKJ/ZieVVNn6794V0CtJ4r1wz8v0t4F/frj3w5ryRzWVxjf9DHM1V4q1z+8XK7qMZ365Cp8w2hnDL+bXsZ6m2JaNDklzsyVO2IdmCvKqYdTJt/7ffjtudXLGBi5f1CnQVq6i1L48KVUGsiNKVvH+q+ntR9aM0ZrWEMsKMaItg6Wa029/hqRzh46aV3qv8p87Wds2xjhMiGVvyyj8vq0kMM5JMs94TeE6mddat2NVvj75Tpdh2Bmfo/WPxbR4hlkSHrrS1ubnDEHQ9XP3Oln7th64FyksblTXJabO4N3nQ/rB7vinT514J+UCaZUW20MDDeNRvacT+c5a0Kcr87FPZc/pSB+TE5/Xj/e8+kKnwUKFCjwvihQYEAcctnKk2b9O6Iz7Qm19qzR3Wsu682ijdq65ZQqS2Zp8V3jkSTmFsG3Uxggn0rmJG6sxI6hATuamXT4BvbqwCt/p+88WaI5f/hFxVPBQTADaE8nlLQVFb8Tix7FHe4B/LnnbJqsmG4P/h4sePbMxDpJJwqV5W2biEXPojZoLey0b0+6V/H2l/XG9/5Mm/v/tWbcF1M86QN8kgEmX2nEPQ4Q5RWLwOW29xzExn102rmF3e5ZC51f9seNL2trhnZTB5MOuYoJd1tRIwSjzuJta/pH7TK7bKNtpCegH3+jRju8A3rkt3t1+0Jj4CAjBL92oFS7/6ZCT17Jt9BoldLsx7v0lUfimlDP5mZ9GXUpfjCo7pMAiaq4StnUbaNOIsrLdgCy9gTVfg26T2VTDpIDIJFucQCL9WvWJNTDusHZ5PluaXJjIpfWpP+nn6/Q639fpDcU1lf+PKIFC5OqYPw5e6VVM19V+jWTcOvwE1Xa8YxfuypC+s1/GdWCOQnH18TKGEpqnWdfqESGsXJmR6le/E+l2mv3nSuJSVlEn/2jfs0BXJZxb8S7g6lu9GHtMyYHkg9d+TaOiBZmdaIO6YxXx14v1/N/VaLjQyWlNO2eAT3wO+ZLA19uEufh+VkZRsvBEqwso11OO8eY5dmVnWV69k/LtE0D+p2/DmvK5LRqkSgHEd6b1H3o5aFavp8/mLkpry7sKdXTf1qk3g1d+q3PxjW9Gek4ZZtJzpFvV+mFZ4owf+OGc7k1+dOdum3NgO6YQ5vecZUGfMW82vOjKvyLeO9fdehzdwOUSm0MZhTt8Ovg39bqtTc8OuQ0xIiT1vQvAXTvjGnheJgWbuXpM1iB6z5srcmqgzF7ZrNX/tlRVUFXP8xNHIbCxqj1lwE8y90+bZ1pOY/0ejPEnpBWJQyJy5ggQ3U2fgfHuaXPXdQX0N51qESv/NsqPTeMFpob1rK1PfrqfRnVVSJMoWzrw7SN43+q1hsveHVxeq+++BtRzZiYUgmZ5jUP79Iwp2gbc5afMTO7/6JaTx9DE7GmR49/PaoGQGc5TJozTvNVHeXTyQNUHA/5tPO7VXr6aEy3fKpPn72D/iMQRwv+HIfZAy4GI7rvoZgaZsB8MG+zpv2aGVPpIc6kegnH826k9yz+5ujf1+3Rmf3GIYZVRQFB6G30M/BtDJOtR+bgb8EtXEdLtf+NIv01tHj7laNy7QM9+vVP92nZBPS6qIc695Xq5T+p1I+H03rBgG6B1r95bxaGL0frHHC3cQwd6NjhY8XabfVx1qR8Z9ok434y5dNhmKrn/q5Yp4feSmjB58J66KshTWfgFVFZG/X2aoaABUe+U6VXfuhT/NZe1t2oJsKolPsoOz81rHFWASqV6PdA0yp9+7kimLR8Apemfb5Tt69m7sweNrZ5x9F2UP+WzRV6/rsIUu7s0dc/n1QZwiVn7yPbdMylVp4/83+Vsh7k86SBK/t037p+PX5nxlkX3tlP0ypZuAoUKFDg3Sgw2mr1bu98vJ4PLmbGQPQf36dW1PfxZXdp8qpuzJhc2vrECV2bPUs9alIdzt8e21mHFlpYDULWxrvO69TrT2jP+X6kjH5ATZkqxk/QnPvGKLTzdW178piulo6R/7X/rNC2as25905NXjBOyTee1Mlzl5Qc/0lNnr9K8xsv6NSPf6BzbVH1sSN6AX2J2tu1fNlCza64ora9z2jL6ZD605hclbpV4T+rq0i+1LxBK1aNV2Nms3b88BVRpK42blLy2XbF94zXos+tVmm0VVde3KirPlBwOqRs2SI1zEEDMxtTq9PP6sixIzrcVYOpwCStfuQ2TZ3EDme7S/7Kt9n5zn2PX+nOM7qw47vadTai/khSXuyHYuE29ZMG/PaRu6y5vqBb7ceLtOPZMqEMU+kjZvoASGC3Tye9OvKTUh06hGnTum79CRLyEqJVtR9Eev7NUp3F72LXQiSIVfxcKtHOZ0vUhkTvUhuSVXepdkYCakEyV8aG6on4FAbQXe4BXuwBPF4Nan9FVLd/Ia4pTWl1IdW1zbsVgBECuBnAy4HyrMpn92jmjITmjDOzDrdOvFilTX+PFH1lWF/7dAifBSR7Jm0GMFgYZGNmrW10mQbavDr1YoXeeIa+WjSg3/t6SDOmArhMwwNItI3YYX75aiAo1e3TtV3lOtgKODuZVvGjvfqTNXyS/vLmUsZ9mbY8iRnMgxEtBGiWGagaMVZGDoMcYAGMAuwvbC7X3t2Yu2ASYQADC0gHDLvhIhqWoJGZnlFjJUAGbdPV3eXaeiKo09ficj3QpX9/OwxPCb4re0u0FzO2N7+LZP6zEU2pTgOOqQB5peM+HaW/ThwPqBc6GmhL+MNaugL/hKVpTMeg3dOV2od5XOcMmI+vDWjJPDQDmLN5zPzNYXqoP7TLgbCRbXmnb047AVgumKY9MIe7fhJU69iUJk2hniXkzxjobinSru+U6uQAoOxfhvUltAoGwnpo68btjD8KragZ0NyGrKoRfphJUZ60tgz5kWT3dwRYXyq0bzdS3UkxrZhgeUNHbEwuQZs9LxZrzxtJzYFB27CYOdrm18VXyvRTQNaeWkx8SqOajX8B1RmCiKO2i04dCLnVBShzoXHqfbFGr6OyuRLGJ6I0pcal9BdmQmMIWmGwzcwH+6651e1mbCHJ7nymVgcZq30A6OLamMYu6NMtZsZFu7LMrSR9tfdp/JaOo7H9epf+dDZaHPK5AsO5b2OR9m9L6cDifi2nz0uxM4ojVT/54yq9+oJbRXcN6KtfGNC0ifhUWVSu4eOYduVpNmq7uMkyq56zRXrzWxXafiyl5V8Jadn6mKaNRZsJnR1TSPukYaONA+trr/VFW0Bv/DP+Hbt8qrw1rNomxtxg4TbWEqwDboJMlADs/VbPSA5060JAA1dYU2YmVT8Z/xkWTxdCoxgajc6LZD45odT+Eu04U61T+HSVQIOSaTASaE0nY5aVoF4hyk6WJ7QYYckDs9xovRn/oGQbB1E0V6/+zz41EDxgPMxHfCCgA8+VsPeQ1+906RuMO7pJLZug9WvFOuxN6+Cifi0tRvtrk9kYHj5PvoC29CwaisGR4oF5cuF3E6yPqmYW/TlDTqSzKGOsF0Zy98Wgth5PaPKvdeuL+AAZo3v+xXKd2l2m19GCpO5n7OGfY0vPAJoSW5c2/xBBz60D+uy/CONziGaTOWtmhcPXJY8fLdOVoHY8VaZTA3F94g9JO4m1Coakewfr0T7WYXq9tpExwZ5UEfHrMtreTQRRiMBIR87hI1QW1RI0t8Z4Wv+5oVMfNNz7o1Kd60pp8h906V4EQyn64OLLldq5pURH0EgeXhTSvAaYStrCa4WrQIECBX4OChQYECMei1IWNXf3sVbFfJNVvmCaiusH1FS1QzP0lFrbZ6mlZ73Ka90qdWOexOJm/2znil07q7YTr2v/1o26lKxXUeWAzr1+WJ1apIFpn1FFLxFjagGyA1ElQp3qwgwjEkfjADpMRg7q+A/f0OFbl2rD2FWaU48ZVfysLmx5RW9epV4ly7XwkVucFdKFmCkVi+jid/9Ze6d8WretHCNf5Em9+T+k9nVLNWX+BKR1OE668S1Bmh5MhjD7uKqeYDUbFHVGfNV3+qfafrhb3WTdcNt43c8mn/sXUu/FTfrpy2M15f5GrbAV+R0vr9K9F9R5apv2vPy32uZdqapAqQKXOtTVckzsqxpDzlDoo3FRUaurB5+Mq5d8OrQ5qOOv+gRrqKUwA+XGgABG421BHYIxea6Fzes3BjRzQRZzmjSMHxLF5cW6zKa4/5Jb06emBM5QpItN+5BbrYCuiibMbgBG/TActqen8NM4ewQzL0ZTE5twGptwcAIMLffOBHT8jWK9jPNpZnZKZfYcxuHo6dx0bfr1ftVMYENHwpjsDOCvQLloYOY1pgDOMDxHgmoxKTGmFEXVBANAI2PR1VxJQFBrUAeewgG2PqZJ4xkXYf4+6NIlEK0LM7EqbP2bMK0x4GQ6uUivHxBfolf3ZHUR4P6VW0KaC+NVDDip7gblHA7qb75drNJ5MU1hQ8fixAGgRs/rLxtWBrzT1OPygSLtewHH/D1ewBpmIQCg8Fk/DAaIgLasGNerGYAKH0Asgo3/Sejx/Teymv5gXKtw5J+7mDkF81efgHkAZD9FHRrWRFQDuK/LYD4B43QSf5itr/h1ZL9bzSsAfZic7DiBtqkipSkzMqoI+3XiJWh3hnzug2DxgC7sDziSXg/mGQG0VhPGSEXQLmng8/oG3eC79a8XAiawZT9/2q/Dm+mjox5Fp8ZUh/9PAFWRG3+AAUDvd39YrP5bIvra1JDm0CZhBtQXCujg86XaiFS8Yl5EEwFrtcxpyJKrBPn7AX6Rq2iEdgR15Pt+nYfq/hWYzozDsRlgGAEEnt1Woo0veTWwqlcPLUXLhVbMjUakpIc67QzqxImAqmFapiOT8NNGYzzzgHlE0yjPNKYJGhYCjYZDfl1g7MYQX587R9nMi8kxADeMRbX5nJEui0Y3CjM6wNzo6rP0LnUxXFrPk77dozmPwywCrH2gzwBtTgH+dv1zmTYPhPW5O0KavYj+ojL19OPAiXLtPIiG6Ar3m5lz1CFCmUdfZyyja11fx7rXV6Qze0zizTjG1Kh2DBG30IjZZczajS575ItginQeQLsJc6GZA4QPJ//OYh1r4yH5+Srjqq5hTsOomeR7xPIIbXxmdoW55nE0mkeeDegsc3o260aVMSAwV5a+DDPO6pUpRdGGth1GEFGblh+zwdIsvlfb8MO6ltb8W6OaTPsc0yeQcZKxH+qkgIBfrWfc6sccsA2TrauHYdoXxmljErMs1ibStVwAgDN3Fy1nHE2BKaM/zek/C/juxJ+iamVCE6YlVO/FZMkYg78zkD6gL95JemjtZX2r6/Sr/0SZdu8N6mRbSLOapHI0aSnGWusxhDJ/SftYFbyrma9ovrp2BXXZZgUBVG5hzVgyzfh++vsaa8bLpXplNxq4u+J6eCVrBmulaWzKLxYrfrxYT/ygSPWLWYMwRywnzwSCmgPfYi1iDM2AdtHuIp1qt/EIE4VJVTVBOZrYR60v3dAgxNx5Eq1hbFlYa2aQPz4iKcwcexnbx3cW65W9RRrHs7HMmyrKzcDE9F+BTrtgwOnW4vUpmL00Qh0eWjejubL5+NK3S3R+Qo9+96F+Z41Jw4DUXCnS1aPF+vFJxtjVAU2vQQtijLMNnsJVoECBAj8zBQoMCAumKzPA2RfHdLqtWHXzp7H5NSpAONrmadM1Bx+KHx3drx07rqpudaNK6wBIDhAAMSW6dX7bd7Xt+SfVd+vf6LceXKZxY67q1LZntfPFq+o4Pkt3fGKqZpRdVd//3q7GR/+z7ltWrUksYBl3XPGHHtPV08fQFnhZuHEeD07V0l/7j6oav1DBv39GF2c+og13zsesgLM33OM0du1XtO5iiW5ZvFoz7pis0iu16j/3LZ1iE3elG1TecJfu/p/KFHBf0PbLGzT2ga/pU8u8qoIxybiWadq/G6vpL/0nfevQMq1dc6vuXFGHRich79zVmjRQpV+fWqFFG9apDpuPYKrDVv/RB5YrrKs7n9C+n76h3ZV/qse+/oCWjGtQ4OJWQOWf6b89ZQYyN3h39Bx/tXdN0o29dceRYu3Y7dF5pJHjbktr74uYjuDcXwqqzvay4bR6VDw9pcWzkmycgCZE0rEY+ABj5vrJSQU4x8PszlPYadfPCGvDvyXy1N80atMLmMQ82KN7PxlXPSAsiFPw1f1l2vvnNdoYGdDKzw3orruTbOoAjo5ivfBfy3XkLODk9m7MEIi+Mymp3j3l2kT617riWjglo4axAFz8ITqRWl7okxrXkR6D/l3fQ6OFdDUKw9JvA3VBt766IeFoOVztfrUDSo/SpqlrsyrDEWHzt0kPWLH0F7qTWvaZbj18d0KNMD0ptDKX0MQ8D/NR8nCPvnZnROswa0CZQKQ4Nua6pCYiVS9HCn/mCKAAGrjGMmx4fn3v22ZtphpJwhG3EdL1+/+xVFeKo3rof+0igltS4BC1vlKj5/4PNEczo5o5GTt46B5tCeo80bw2t+PITN0+dU9cS6ZCe5BIBBBfhS3QBIB3JU73J/d5NA8b91SGev+4XE+9ydkqRM757H8La9V0mKntnLXz94C/Ab8OtCY183ApDI9L/nWAwwqfdv8I80gYpCT239coz7u8V1/9jIHCnF+PDdLr22X3rgciLhjNBIzb6e1Bvb7DrbIG6L08qUOdmHYB0AMA9wzScFcnzOqqhPz0Z5kfEBZn1mAsb+Mp2ExJtK/tNEzjNO7TH85lH6Tpw1H6xB6f3oQRaHowrb4DKXUhuTYGwA4RvUBY513f8aviDsxG/lVEMzBdEv47mVJMa1YR3nkbkuzTOPtO4B6aJpdJs+mf69vntI35kY2iscM8pY11qrbOp/S6Tt2zPKHqi0SJ+ocqvfhaufbMh5EbH9NEdBfZAZ+6AakhnDaaqwnE8UCnvgQNXMcq9epfVGrzdrQ267vlKWMuRUl/hXXq1oRmwfRXBz1op3LcUBln4dSMY609isgHEySWayUYx1c3lekCXOGSDYSzzgS0CfCaQZMWQYBwIhPTg5/v1j1rk6plDJm53WhLmZHS2hs6gKYS5/BjMPDrWe87T2Mq9SZt5NnAeZzaJ/XrtttCevQugDeAdohGxmlSpz6CTOxBYHEM4cOEB1LqfROtKUxjFdo7A91mPjiWCFde1ul5f1uqrd8MKIy0fimR6aYwVjduZn59KqRPrw1rGpptY/wFTaIA7XbGY32xAe0e3XVvSI8jXTr8T/X6/nNlOnwupaqZvEM9e4ojqp+Y1Pip0JKKx+grM4tqPxTQoReCGvN4r8ZPZ41qZ/C1eVTDHJ/r4X00vskEmjfaUoH20BhYnUBTg9aVRZxznfzM16B+8kSJ3iyL6Z6vhXXHhphKImgP/7FRWxlj7ZPotykwsaxtEZj+c0TTe2Y3WrvHe3T/+oiW23xNkhn/G5thhJayQMGUnz8Ik9qMaXDc1qVSHWURmLwGxlMBvfYk/WlkYF06jkjrvkf69CC+OBUIGIKYprm7XZrD3PFNQqMIs2tzxzRVQc6mCdbxIj5x185wn7GTbUioeXVcvzkrrJYf1Oonr0IX7o2fAsMKAjIhnJiLNh+bbkuoirOZSn35PN2qQjBYOR66tNkYJD3JC1eBAgUK/PwUuMkZEFYSVmkXh+cljjyv0+FxmhasV7Pjvcj5C3NnaNzC1Rq/ex9hVF/Worn3q7FhrKN+Vbpfmc4XdeHcIe1uW6t7ls7Hxr+ERbBJ4+d/SXVsBkl/GY6a53XAVOHG6FCWm93Q/C5s73J2skwYqZqzBLKysVNqrCY2TdYC7Ky3HsWk6tJSFtQxmhG4qHTPFp0pWqLpMCrj0KD0squaH4mp2g3ws+U4+ecc1QfLQ5Jm5ZkKu7SmRlNXLNGE136qU2cma9/SZZpfEpXv3FZU2oDcyhWqZkVmH3Hye/vwotKU6/Ic1Yljr+rg+cWa/VsPa2Z5hcoAhJ4JMEm3rNUCGBDDCh/6dZoKZkHT3hgOnKeC+u//xq35fxTRnWsxjQLQYKRDVCrAIZTNeAGhC/t197SQ1kHPQJFJwawLs+pF8nZyK9LDnqjmY1ZSheTQTBbsaX8HwBdn1BlsvPUAfQRnjtQthRag+yLf745rDMCnCqARRqK955vlenpnSrd9dkB3An7H41AMv+KACbHJhsNs4DCwY6p5/5wPSSZ+JJRz/lRK/jUxxxeiuSKjzo2Y/TxRrpeertGzjdf0eA1mU51oAL4bdEzkLvwgAfiN6fP/ul+1ALdLz9Ro15M4sW+vVKrymh5bjQT1QFDb/iumQ2gH71ue0sR5aF0oy2kZvwzUGcBKEcnnIsxZAp8XuzJmK+Skyo0Bo5El9NLGK5hcbfn3pXoTUPHpr4e1YjVO0wAlS2N5AUeYXwlNRNpZUUy70JS8/s1i9cLQLb8dExXAOiPbSevMGt4x4Jyi7BM4/2awh796FcbqKZ8uz+3Vl+6I6pYFEBAp97kjaJZaMc0AhHsDHu0GBLWiFWl9nVIXR/TY7wxQblo9mHBs+UaVXsfE50cTkrpnZVwrJsOYGPjgn1HA+YQARgP7yV/Wck8f2gXGw4+eyuiOPw7LdQDp7ovM/Un0M2lNmZEspy0wmF9dQR44/hYDnCwfc6rvwQ8gBNgRYZNLqI+FhHXQmJUDc5O9FtSr/4x/BXRa/4WMer5brBOXAV4TYKSY754szDQR0XYxfpeixSEYFeGzc1mYwNfoRTJ1nXapilC55nNgoAr3s1wdKMaKsl8GYgWYzRwpUt8pJMyzYJYf7tW6OYBVAip4+hnbMKGvoP07cMSrlTOUY87RwrXCPHk+0a9VnyDIAgxlNc4Z7lrMWxan9JNdAR096NZU8PBkQGhwEQBzGiwz87EIkOlE7mMctV326dwOq8SAmmfCNGNSc+2oV1vR4kEGXTqV1MoNYT36R72O+d+Z79Sp8vkibd9WoVhJF5qfjMbyzpBPCDnlxk0OoLM66thegkS8aKteWq894dKn/qBf98MU+9sxC/pOjX76RoVegOmrHdepO+bitwA9zcfLxVhLtxVp45PQuyKutZ8D9yJBd3fBlJOiYmhgQD+el43Pas2cYl0669X+Jyr5oUj6bO7aa3p4ThJNFLWxAcQYcKEN7DuMtmhcXEs/1601c5Oa0eBGWwNIR5NRV12sU6d8aibPWbPTWob5oUUf439ubrBueUJBtBFefH/QKjWyZqDZSfsA8at79egiWkthxWhVzLE/AxNy5VJA5zZbz8fUBK1LGDQtP0VL+R8IzkAeD3wD0zSYfRRB5mvvzAPYfVUWJTW5wQUjgMZ3Iw7k/xSAUY1p9aqkxk6jLdTJcrUlcWi+YOp8FU1YFqFL1/B16UdJLb4vrMf+kP7EHPHMjxCSfR9zru2UWX1N9y5waTyanrp1Sf3WcvJjbpSYAM72OBiv7i40izASFooxiNbKNK5GUhvv5t/XY4KZNvzjsAFlWND7XMZgj0E7WZ3Ql1aQDiJanvaO+RtdRCN9cRe5zM/RxU9gCGPycpPEMihcBQoUKPCzUODmZkBYkFyeiELhFh3atgXb/7GEyr2i9v1sHxj8egKdmKdcxhSH8xnaD+pix22aPsGNGpstjB0te/WSokQp6Woap4bmAMASm1GApSdQhTaCRQoHbVOnpw3927aHE3mWVdJhOIzpYKPJOivZW11nUhxv83Q1LL1Ly49t1fYdBzS7oV4TqmK6vPe8KpetQENCYMZEC+/a+7a82lrI32x6GSdPblB/K8/MKrjFZwIgU6ei5gc5IHCH9h7dot2vT1XD+ikA2ZDihPWduLQR0xF7NZenk/GIX/aQlbe3AwfJhCITGtQ4sVxFtDGLt2622CtPMaZYvGPr84f9snCWPqRvFzA52LPdrcV/HNH8VfQPNtlX2wCphMxtALiX0ycZNmsXkukKgKJtTOb8ac7c3vOE/yTK1fPYPM0GwK7AxKbBNvQ4Ur/OoK70sOlhG2+SXDPjckYC6v4w5g6nIVAx4KsYaakLiXEUs5JLSD1VFda4adh3Y/vvBRSa+UCczbj3KgwIjG1dERGIOBzuPKYOx8gjubJfDwOgVyzCFh+QW4Y0u2ZFTIlwQBv/iVCobPRRfDiy3Wgq6BnfygH9xm0RTcNUrNnKx9ejfHUUEz+kx3s9ugiQT8SyiqctBCljYTJmEfi1NNtmjlTbLtu4w5gn9FyDJaHK9dWYAPF++34c4d8MKGZzCxqZ9NcNwHaN6dfqWTBZRAOydmsJmgU0JnVs9CkAro17y6+X+pU1YB4ByAuCfgcIb3OZOgTrkNgixa9jgJqzvm3+BmYiSGL7OgH3pG9CchmEJl1nkSqTZPKSuMZizlFMvaOAiub7evXbt8A8ko+7p0jHGaSt00O6b21Uty4l7ST6GtOyGoBG+NdiOv889L3i0To0Te39xdq0JaAU5VsfGqiiQ+Ub268F89GmTLC5yNzFfOrNFwCOnTAf/yGqaUhZD201U7uUmpbjfEyY14CNJ9YQL5F1avGZMBIbI+zB1CXWgYSb0LWbe2OagxP6wwDFOtKYCZgXAUUYU5Vtz2OaNyuuO9cARPGUPwEjEZ6B9HsWGgmq5aEeBhAtYwtZbH4MVHUoLK2BNVsvYvz2WZmXYDw5O+Mc44R4GLmL9K5qpOv4CS1oxF8If6X+1oyaLLyu+QxhRmbhom0g+GHGsfzUANpAYz4tLHM/6XtPpTXpdnyVpsOUYzTvsrHAWPMbYITbTMC4GtNj52DYaXtVMB42t4y4bgB/4gJ292i2jk6M6Q6k//MYY6U9MDaY/h2l/q6lIX3plrDmzoG2+NcEYc5KkLjHMME7ALN0BZObRLNfl5Dgb9kdcCIlWdvtvBB3KUEhiBS3ZpJf3WG0F0pqHlL2dfTljAVJ1TSiWWGul9wX0aVQmU6jCenGPDBlNliMNS8+K93n8Pn4AQSbGUdDklBZGhNNBncEBqEB8GvMpgtauPD12QkjffwK7S/p00N/ggksGq1+1pmjT6OpOlalnaUhtNhRzKcgByQYIDpVz2WXSkvimjuTeWprAQOe0uWjQ30AbAsAkISGRq/iKuhui64l4HLDDLQcxbzrsFszH+VMFGhnZE4zHtxEFauGCR9O69h5fM7QqJ2cG9NdMI3zmCMlBOI404UjOf3svRVtDWtLI5HTzCfD1qQQ4Zi7mQ1N5fhsQRMfg6c3iebBKoFp30w0rfXMF2Rk9LdTTSKjeZxocIKxrkBQ4sGcbwAz0tPMe++KAX2ZdWkmGuZx0D9IGUVoha62evUy60yL9ecM+q/G2o82cTDqhc0dM9UMo7Hdd8iv11pimvsIgSnmu2gn1YUuHgR/CUxWz51hzZqWxF8NwYcNX6rKfypPHjYfMUd0+EZo6iHsdBRt2O5daKJuj+jhO8Oaydi1/Y0pVrgKFChQ4OekQH67+Tmz+Wi+zhIjb+oaNuYntf2lYlXeO0llNaWEP8SLwRb7eK2aJ85RFQavu3ce0859Z7R4fJPGjC8bjHjFQgTQZ9tlQXJ0HOzHpm0wRoBNDtWw+W7YxTbEImyrsEW1YkW0PwefOCugMRPOdzaSUhiaSUu0avZmbfvxazqHCrsEkfD5yxM1c30N5jE4gBuTMLQIGvjJlZL/7WhBTHxpjvMeGBFjSIhz5CmbotnLZhLq8kW9gtRvUsMDSl3hfJLJ47H5LZInlhzMK1ebwSpZQ3P1M2lpKAR44MBGoxHSVov2lYNllmzwvcFP+zZUTSezX/Evp0K5Oprm4/yeAAcBIlOfg28BIKIBe+tTV3BaJExjAyYh5fgL+ABOuHFYN9PPSO6Q7l4mulUH7U5zSFkH9J39uz1aB5CdAhAwgbXZ8mfasN3GaTQBA1LChm6gy4jhRuoeb7ONPa3bOFQraJv6AFFZAJfXMD2puyuhWvwzgjCzxqyCnhXu46wDKjBhbgJTK7QEUb+SvAMbiqQvqqkLcehEOptks0/DrBQjaa6BWakELUVw2E2jpUnC3Fwlj2BdBNNCnGwx84kDGu28idJGQBemFF4k9729gAaAgpk4mdOxAFTVxOfH5UKD/IcDGkOU33mRMQbCmATILKYtriuME8wtEgA1Y0yMXzW7fL8BH5wATMtzESZt0VpCnMKUeQCgKWPMQgC8XuqHGchkmK9i3nVzL0odTlOHeZhM1JEH/AFQcXBMQf8wDEgXkna3B40OUnl3Env6w7QZ85ImgHIxIMhCKnuIRFSHCUYD77j7AmrfS960W7UwQnMjmreQttHJFoo1UJ5WHcxRsdfPYXSATujpBiC7aFcSgG2v2WRwIXAwAYM567uZ70n8FQ69RtSpkxlNJMLUAgISeLuK1IG5VQv2+vMmYWaH1N6AoMPj026L1mDhsbtxkr24B/tzxsy+toRWPg4zuzihmeNIwgsu/JP6W/xELkNKTUzdVfjCzJ6OFmOfX+daAPP3YLo0LkFUIdYcxgzkYInB/wNTsHNwBtMA92VoG5wxgIlMGwyCGjH/ol25M0gIJAAjaOpPZ+pSN5+BMGP4ANGXDdAfxsn8UaTaaKaQXdvIcML8OuMrhoasmf5BPB7DFNHStzBa1qD9ayoy5sNZJR0n+0gfNHMlEV6g7QAFOjIYY5ogbNcxwCiaN5RASp/z6iwH0C35DGFYFyY0FibGi7Tc2nCG0ifVRjSXcTxjHO2njxwzIjSNNePwbdpt/kusxrTD2peJ0T6a7CiZCT/mMY2T9R15mWlZB6ZgsyaENX9lVg2AUDNhMk6gagIaAyIxaR9lEO7VBEZeMrqwD0ZxKyZyXtqIf8W0CZj17GU9QeOZwtemvMJCU+PwjSnVhdfx5/meR/smxvVrX7S2IKQg/GtkSkwVaFE6v1min7YTdhktyezJNjiw9sEk7eJ+NGBoCMejOSqBoTBNt20dEdam2CXyWA9j10wbjFZI6q3fnO0GOnq68AM7RT8gMbgLf6cg4w55WA5cQ+s0P9fwATp9KIgmfZDWOGYvfyCshTBgjThlu2GwwtC7BeZ55RLmKwyDl7ytn9KYZrXTSZdZGeeMJYIeeQitW4j501vC+jSVNcPmK3UaWjOYe72YAXZfoMIwgM1EAvO7A4qw1ti6FKA/bV2aTn/GoT9NVcVYxnVzSu6z+BMxrixaozXUGaP0qwe6/P/sfQeAXNV57jd9dmZ7772p7mrVe0EIREeAabbBDsbYxnmJ/ZK4xnl5SZy8FCdx4hjHsY3pmGaJIkCogIQk1Hvfri3aXqa39/13Zlaj1QoQlkDlXGln7tx76nfOPff/z986OJ/baBdzjGvq1j4P5n2R0lJuPpRmhTGRLCZpM9eT5kaWfQ3L5Hpni7yb2URtQ0EC+IqU8xSZxePHyRhx7nioxtVZ4cDCa8joUoUtjc+qzGXJow6FgELgD0PgKmVAwsuHnjrT7u56LoiUccx+CLfdtQCTq3M1Ilyjmrmjo3fuR8fhNRhufZZGihvROaMKRbnJ3FXlvbxy7taeQN6mepykAXtZXSF398ykKdzcpXXhVBvF09kuLpJUc+CS5SOFo6dthYfWxk6+6c1cAGWnSkfiRVPPolhY9rhCPiu939B2ZO5CzDy4CSf2rGTMicWIr56HHGM8ErkdGpIXhKh0yYIo33zZSV75k7dMgKuu3+sk4eLBwICdUmYL4um9RuTzOZMWobzLgf1PvI797/FllXMn5qaXI0NifXA+hdguHdscLlNeajzXfvMlJlur1iTEJSZDd7gVbUeb0J2WC1sa45rwraAjBSwvnBAN9PXSP76YLrXFWtSjgrRFkCB8+/eS0Kp1YwF3CdO5tWUigezjjvowvVWVVZDoJkMhO9vaQVyFhxTpRf17VKXgPccx7gZfG0A1X9Dp3AXkENK1Jv9IEHm5a+fgTngKjWQlaFv0EM8q7i4pk7uk3NmM405eiGoDQb7QA2RAiotpmEkVJNbMApmM9bklMBolJbXcDRUvSjKfhImlzzUmZD4yK6JnLVjLe9VHwtxNAmyYV7K5+2mk9EaSsolML1IEpqfahXSN3dKCGLpIHARIMWSRkTAwv5f5hzKpJUKVL5EwSNlyyLeRKk29bFNTA6UnJbJzS+kBd6GTuPN75yR6WdNSRj6kDhIfxmO05+gkXUdsC0vCjJcQjWIzAe5e9lO3OzCJ+tq0s5H5F2L9vgHeY2lxNPaXwGlaueFLGoMyQJ/+zW1sAyUqE0uoLkfd8AYHs5BTEdfGehLQckg+LfgZsRFJlKifhO8QOzIoYT14XuP1AKVXItn0kEvI4tiFGFsji0TZnePP7JfgJgeLhIvtaKER8t7GAOo+z91f7qTbiZGP3n2cgxynUkqQ6OHIbBEiVtrF0Sdz1d9MRxZsScNmKw7SMLyHY1W6aBCLqPZVkCIls8/cVR5ooHHzbuJNSeaCB7kbzfKsNLgNcY51cTbksO9ZhdJ+aVHYCHs+Z0f9STs27aOrbDLCua2MrTgAAEAASURBVNwNHmSci90vxOPQce4uz+F4cSc4jkT23EpK0OThjz3YP1GbGyID1XSYxDadGhTSnoVaO2FVId7rI1HXRAbQY3ZpsSoyMwxwU5LSTCKzjauJnXOWJmga1jqudb2U9LVQYmMmsT2BeGQw6J5GGIe7SuNvE05soUMHoVy7GbdiiQ/FjIGRzDET3IJkiqSPfMQIjcxj+dNOWQcZ30EyliRULZwvyRw7HRnxgiyqGlKSJHNg5GDf9DL3OmRd5lXOkyAlIz4+f0LoSwdDLNdL4thDgl+MlOK4UaAXlSEarO+lbU8/VXaW3+lGDp8PEyO+h6juJAx7LtUE47lLz1WTbTFj6w5uUkwbxPI5g1haR9ypwuPkGmAks11Ig/uKF7mZwecxSOJdFpAQJTinuBY0ssV2SgMT2BbZ1AgRPy8lgq1kTk5xla0p8KGskGsS78nBVmrPcoD96KIhdh9V9BIX0pUwu0Ohh8Y4SxpJSBjhpLTwxGYbTnI9EayTr/WhiFLApCjW3LgIklmU+SRzy8KBZ0q+UziHO7lZQs7FP5tzjRsKZPER4vrhoedIFzcWBBPteZUMkke+KWnq5PPQcoL2XGyXZudFaW0fb2nrGBumrUuyjkkbed1LpsYlawA3ElIoNdJTUiH7akHaoPU30QkHMTm8hQ4K6IxhuIzqbNfTZfpMugfnsyMSIXlG5S9I5tFN+yAZn/RCqsexrEjTtHpYFcecaTmfJBbJkfdt6OFGDwYojaWtUwEdbCRwnQpy4slUVYdCQCHwhyNwlTIgYeBCgWbU72rGlrdaqBfLiOQJ9GLFWwF6ComuSjp7JfWwacSZ/wyJziex7fgC6LPzMZPuNSxZk5GWuRu5vmfoEjCPO8sPYkp+DlW3W9HXfwSv/BpYdjcZjTgbl3Anuk8egqO5Hg3GchpQ1qIu30OCXhZdqr94HXy5WDXvGprMODUPlolLUFO9Fe+vZnwS41zc8s0s0v5cAbmyBvnW9TnI6DB/0Ofgi9NNNQ0hbvhSNdjoRYQet1r3kIA8iobhJXwhFtOtKV9uXOr1GYuQV9yDCSkrsXb1LtT+4MuIl/C79JalLa9UBfA6HVRv8XK5Jh6eIRpEuuAhAWI0EZu0KhpBz0TOWy/T1Sx3sZK+iWsmFSJX18kAd+2aly2Ld4htcrFNZHDkTXKJHKJ2pSdBN3zcil/9GXXQ/xddl9JTi/jYd3IH3Etxf38TjTotvF5KcTv13GVXLEzYkTjlOyl/+hCy6I5RXGvq9yXigy12/McDdiz+s07csYDeckj4Ol3cYaT6ziCJsEKqcSXQIFVHpkTH7bNhvlS7WgQU6lOT2I+TF3s3/3hJXoqiNifElnbwoo9MkbOFzICodWRTVYDlC6cYVqVhWrZPdtQjdIh2MsCX80kSrE4SKiVUUUmk84RhqpVpE5t91dJLEyQT/7q549fyAZVqqOpXXUPJQQqNWZmILZZmhtNH28TdRN9BGo3ypb/aRe9bdQ6M4+5oisxlJhcCQYqOHuFs0vdoH8lASb2R5oS4w+4hcTBERsJGIiKF6ovkP8JH5G0vrlW1pkbzkGBz72bQRdqUbKJMpGaCqEdQzYoEZAMxwh56/yHG7iIWI6oazCxt8rEcCkfIGDONlE3iU8M70mBhTsUlaLMQjfR/PGESCSzu7MtzJUyDHLF9Exz1VFVpIvPw838M4fZ/Y9A9EnF6EmIOEnDeJqrStHpho3Qtp5gkMuuUuC06PsY9dGm66ZFUvMnGxd02iBXfascUeiyTyOUWGgtptmLEVMfd7Hefs2Bfvw+3/m+qcdGNq1e2rUmkDlMC1UQWZmIBpTZ5rI/Em4WPaOW1fGY5304xnsGafRlYE256uPW8L4M6iSo1heMinoBYnBjkxvZN5qCMf5BOMvqIm5sGyokkmoUJ5y0SoiSGW6jysoXMyXQPyqkWk8U16CSlogOCC+2hLLwmZQp+ITJkzZTirK8nvb+IO90kPtN5XcY1OuFzZjDuTi05SM5R907GY3gxBT+niuP8ZV1YUUcvhJwXQjpq2y3aPBa2Q+Ypr3NOdB7iPN5BF+V5lApOFgnY2GOntZ/PEKsPd1qYGJnnUo52iXOcRKsYcbft4hWq6OUV8x4ZureeIeNIpmbxbQweSiz9Mtad3GxopqSLY1FDgtzK5907zLE+RdswrgWGQtloIFEuD4ccnH+ikibR0Xv53cy1Z1KkZnIamvcwYXezuXZEswgjOkgp4vbdxBEu3MxgkiV8qLS+s0hpt2xIeSnZXf0r9uXeAKbO4OYDyw+PpVTMI/Ijj96p7pjKRhJH17YkvChY7zdj/nXdWFFjoE1HuEwti0z0MDAIkVHytnBONDHmSjU3HiRyOxsRxZJLHMtk/ZEskl8kwm463ti21YQNOR7Mn0xVK0rf7JxXokLFNxfHL7IuSXrJy3tdRyxk7Mm0UfJbKePJZznA691cvzd8PQ2rOWJFX2bA1e/1oY7PjomSWhMZY1kbtYNfIqF0kznqoLTwGCU2N1HyklXEBnO8BYqRgw2WKOhl1/Wj4Jp+bj6yj5uS8cST6XjsQD+uWUQXxzVkHPmcCI8quKtDIaAQ+OQIXJUMSFRN6MDrLzIKcive2tnOF0ECDMO345Zrp6MslzuLXIwMpiEaQK5m7Ic3aYtBr1bE+dSrP6P//gb4lj9Iv+fFqFx4K/VRKWL/9WtY9+senEhLgd07iFB8PlKvvx1xBZnQtxxEMV7CG+89jmcOJKH2xjjklDnw3nMk4Nc4uSg+hQ5fN33YP4IFkxIZh0ACBtpIaJZg6pQSEpG12F9AL1b0WiRSBoO1Aw0738Kmp5/Dzt1N3Gn8FyRlJ9Ld7rWoK5iAzPRipDX8FltebYa9mSpXN+tQkhddbGX33EJvX9WY8ujX0f6SDXNzElFKFSHZxwoF6I545++wfc96bDt0DHvYZ8va/+ROfw1qZ9WQWJ9G0Xo2xi//PExp2XD88+PY+iLjVnChTjL1oa9jH1/C3BF+4yeMnH0TEuPux7QyeieR3evYxf6Tz9lPnpP1izqGky+jo/Sis4OvkK71dLHYwt152QXlYaJKRlcT9Ymp+/zB09whzB/GEnoNomdmEl7sA1+ueupgW/nyFCbAyJ33FKpHWehppvWIGc46Sgvotle83DQdMHBsKL6nGkqOvK7kjUUCrY8SlqadPKfr2lKqBqXwzR2ibYAhQxg86opT7D+f9VlI+AYCJmynC8zt7xiQXeVGOv372mUnlsyiOZU7oCz0EO+3zPfQKJdELl/O+no7Dm+Lx7ojrGPBEGNDBJCZS1elTdwZpNf9XXTv2kwF8iQb1Vq4g41G+v6nGsPze4N0jzqMedwhTOWufwcZzgJ65dq9i9KepcM0YiWRq+3qW+mq04bfb2V5i+mz/xqq5lAaFCQecohKjdAgZxzsu55b4SbuDIcOGWk0TyImj26Cc0hEU5KymczMEaqcFNAlbxrbaqGaj576WfGMgF3GPff+pjg0kulOpBQvnYyfU4jyDXZseDeAouvooWgx9drJyOkoHTRSv1xkPSdpi3KKBFIJpTM2EkAB2uRs3EJihrvjFelU6ZIxJxYnufPbwQBxObSrMRO7E3vi+aySqJw9jDnFzE8mVMy4Rs9fjehiEZ0H2fZ3EkkUhrD+9zbsX892sGzN5oFqZc1OSgpI/LxNhwF78gYZj4OEFu1x1m9l8NA/78Ej+ZQEUCUkmc4IUqlmJMSXbEwI0S5qYSeJ9aG3bZyvlH49HS/mEpoaiJFj7STDLMf+V7mzvNuN5kkDWDxDvDDR2Js77l8qcpEkFsJObE5oL9NhwVtU+dnTTQaAKlhTyOxRmKqNHYs985ApS+9wAe7sd9KWqYVzb7aFGw7cwafTLjTR09a2Z2nHwBpuuc9DlSriTmbMR/WuU3QrHRRdfWGmqDfvp0TtwCv0fPU2PVhR9ejOO2gzwTnDDf+RuSKPh55MSRyJSJGemmvcyN5hhX4LnTzkUeVwIpkZjps1yUJvWYwQTveyTS4aJHMe5zAekucE9fW58/8CDdOXUGVmNte8JDJyGiF81oRk34QJoBQjlX0qo2Sms57lBYYZeJYudKlO13EggfZMNGhPoucn2lhVWOjI4DXag2ygOlWuDU7ONZoNaLv7RkrNhAmRY99KOrU4PoAp4z20peDcE6zWmJFD/btBSrbiKGmVja7BJjoneD4Rb57yY8pXKRHi5oWBQSsDNH4fohSnk+M9jliYiaFISRspdd31YiL2naANw6NkiIgHtT9P48e1TdSMBum5rp/qoNW03Spm3UKLR8c2+q1hzXUsTtYdYm2iW99sRiD37zTiWAE9gI3nGiPMJt8LXOXQ0UDpEA3TbWlkypqoCkiJXYubmyucs8kUsZhZiT+NHqTY3kxK2Y7spRSLnr3S6BI5RWze6H1r01Ya7B9zY/pdDtw2nzFbOC9CfFCsKWZG2bLxXcZ17B6q0HE8s+l623s4nmtPHN7q9mFRJT3Z5VBjMkBvd2vpwvswGYHvdeObYlxP1cMEbs7EPjuamhhbbiBDIYy1gxKT1hMyPlw3xQ6LD5GJ9jOyZsVODcFFpMVG9sdISW1gCmPWvGfFB1TrbMmn7dUkZpBEkkm+1aEQUAh8YgTCb69PnP0yzSiUA4/E7Drkzf8iipdR5SPooapFOuxW7gJH7osujZ1KtoUzliFx1m24Qa7T5U/QnEoPMFQxojQhMX8aXw55DC41CW39Tvpulx0aM1+SBQw2WIwUvjkCVddj6T/mopo73w4vvWxVpiOHOuFxk+5AetUKBEURXh/HnSQaccuurLbAkTgxZyJr5h9hVnUcPdkU09CP9iN8mwbpdjIuYQI9Wn2NBKCZgoth+qrPINFBd76mHBTNfgA35c7DNIr5Q2YyScVpyKQIW3Tz5XWi7R/SzCXOkIz8axehIDedO3lBGh3LzhF3vlJZV+n1mJN3MxYu5zXqSLj9Kdx9TyPrIr9tSC2ajYn2fHpKqUEP9b89IpUxWlE+5SYsuI4xTiiVCdpyNSNbUcMaeQPy9DM9SNTpScRmzhzCt2gz4RXdYCFE+W6SHbcmqiQ01uuQQC9kcygxSqCv/hR6ojLyRaYRnCQMtZcWyxEGhNoSmqoB36V8ydJ9qEg5OIYuD1VTTvCErkfT+SJLYHq+7zjO3D2lXrgQqzkl1EVmuXEiUeBuZgLVYGYUMR7CK4l4tZOqEZtlrBmx+CADvnG2ia7z9pfI1OQMo46qShOqXLjhz2i/wQjLW36bzhgLvjADQi87x8ig5N3PF30VdxpJiImLzHTaQCz/igHx/x2H1U+YqJNOBoKEYYjedBqyKfH5thPX0PC+LE124f0onj+EZeyj/1d0AfwUjZ23cOeQhLyfEoKDpIwX/fEwptN7z7iS8LwSIl2GWj60bzmPOULpHhTSyHXZ3nj87nFGnK4PYheNxIe5k9/TRjUf5gowQF6QxvMnMujfn6oUlfPIXAyRsH8yAS+SAd+TQyNxtsHTY8TWQdpuPOjGfO6+j6M6j8wzH70+lU5x4qtN8XhsYzJ+p2PAtR3CgHB8eyl9yvQwAB5Vg6jaMvf+QQz/MB4Hn0+lob4deWRsjAdJeFoDyP3jXqwgvhJ3ws5dbtKa2vjHdCfcTz5QZu7oVtw6iD++kVOC0g2RkolRtqOdLkTfoiGwTlwH+zCvitQqd8Yb18bTu48dL7NfBbdSajRID0QHuUPMNno1+ob4ZznoUtWNKWV8TotdWPJDBsjjnJFIzfIM8zFFH3X0G1az07QBmkLJUQE9KtkpURO7FDEGTyKDkUYpq2QQT1oDRxm4bR9Vvrpp2PzwMCbQdiGHE1doKa3MMzoX/hHSczefAe6WXk9Ckd683nwlg4Qh2TtWe3gj517JMP7kYTdtkPicsM8+h6g+0TvXbAZ2pWrM2y/QjSuZbXkutjxNc6JrhvHdW+jinIScnZsSUrnsKMsRDfgnzJdMIHH8IAxJqJvRqSlN1JxqWOk9jPP41m/o8N6zcXjtN+k4tIU2C1SV8h9npPZiznF6sltCm5EikTpKOawmuqSHa4p88l6IBPJkjp2Z1PDq55PxsjkOuzO5KUB1wIFjVIOqGsQDdw9jMscvO45SwenDWMZ1YzZ36zXJI4sSNb92qt/VU50TeU5Mo+pmoagkUg3Jzudq4R9RmvMren97luunjowmCX9ROepvoxSMzgYe/GMa9tNNbC6fU52D85hxL2oqPeipNmPjujTYTlHFkI4I6reTGSWTeftfOMlc0nse7UgkcKVgJeNn4JrTS6na+6+yGXfRLmUc3QZTvZCzTjs0Wz15v/A4C2syLzJHglQN7aaKV5Cd0+U7aUdlwq2Z9Aq3MhXPtzBmEbEZPkUPfHxeT3FN6n4vCYkUDe5kENWlVOmbfOsA3zl0RPJCAl7/LePZMPhhGtVdnR1GHDa6sOLPuGZQqlieR9U3rnt+xtXKoCvh5Q8bYGfEdFmX9myinRHH00uvas3VTtzyg2HMnci1jROlie613/ipHe9x4pTewfW7N8QYJbTb5HPh0zhNPjsMQFhGJw0Ts2g/xmftKCXIrax/J8sTsLa9RPUtehmbWO7ELMYwsXI8BEMR4WjSUP4U2yE2j8IoPk9yn++EIao7yoQNP4E8VYdCQCHwByFwVTIgJBE10IqmLULtjAX0MMToyqQaNSNh7hSGJSRCaNoYz2E+sqrChGAUaS0t5cxBEuZeEkN6Sz7K5uajNFJuuHR+cjULMUAXcioZ0KwShUK0av/5wTUt9RoK3aU+KZj161mmGDnKzqcsdEKselNqabAoHjmlXVo2vvhSkFE0D5lFbIOWmdn5htVxO1F2OlFQR+PVKahiOdqLV+oQzy80qg2/hAbR3tSO1u2DyL0ug9GQrXwZ8IUj7aCyf0LFQtRVxPZZGk18ZCtN+sS2eWW3OJ5G8YuK+VvLGflkG6UN/BVuk+AUbrcU/5kebKa8eE302lI0dwCFQnnJId3jvyBtc3Zw57P+fe46jh/ALBJdOZkMAEYvSCe54+YjvvE0SE0iQyKG1fLCClDVydnKHU8Wk0BPUUIw6ek9RQxl+7iTlkfpg5nMH+lBbSdSz5exh0T/cDF37vJJbZK41d6bZAAtJI7HTXfhVqritXJH9shewc2DGgbsKqw1Ip2GvSG6JT1BPfcCMaKkWkIZ7U/EY45ulxldVJ84IX0yUrVmDl1mznNiXCrHjXV7yWTZM+nh59pBvrTJOlPlqW+vHnQKQ5VD6k7PG6S6kYeea8IUiujVp5STMOLPIRoD14t72z0kyoiVnsbXZXMoGZrvYkwbEn4RfYTwLBBAxz6ClOyl0zvOlCXcISehP0Rj/L00uE5mkLaJdJebXUuVngZix340lJKonqBDMaU+45cH4WA09D3cGe7rDqGTjKIYik9fTOlOjRfjc8P63tqzQGX3LNqkTL+WBrIMi91Bt5yde2iLQdGVzujEIsY/KKNxuujEF1LCMesBE5IOsz4Gh2tkX70kiPJryAguplpZMuvhNY35GKtLMs15JJW5kMT2cpnQ5hIHjUQ1pWsMXuZhUMsPLFQHIsO76AY+CyQI9zVwjtDOZS4lAP4ORmVuYh3MaiCxI+iLGpjR46IjAY4/L6RPGGakaZkL4fIFZzF6b/0ggfEwKB0oHcKUxZwn48ULH+8yoaQN8lwcDAhjJvr++95IwNbH6aGMbljnk0HIo+RFY5ilwHMcITMZELo9nUwpoNtKg3p6GWo6El6z/CTgZlw/hNlTZReddbK+IAn6+AKqIc2hHQM3VXY10qkDxah6ErdpVDObvpA74EwvajQ0xMEQx6efwVkDtMdLySWjyJ1pebYEg8BJEyU2RgzQAUEB7TlEFUnU9exZZEyvG4SLUsYgd6YHOY+PcM0xJDAS+MIBzVi4NIFlEgSZ++c8NJAYs6fGoT23/SS86ynt6SJjING+ExjTZA7tcWaPp50XOa4A1+Z8rht5Z6wb7BtVpg6SEejbpMfRykHULaF9xjiJEcQ+kuEomxnErFMGRoynrUcD57AMtqzNSYyfsXwQC2ZxTaH0LkhVLc0pARn1CqpAiQrdwAEa/58g4yHUcJYTU8j0z17MDQ3abcjYydolh9hb+Oh+uoce1JqS3VhCNcT0eD4XUpe8BPg3yDb095B85pimUMoYx/VJw5rEtp/rSj8lV04yDKL2JWpLIW7UZJD5nXk7n8lmPpss/wC9/aVl0iPdtZzz46iiRKlPP8dggGO+cDrVUyeQaWedAUp5j1DS3M06uzkBDWTqa+cO0T6D0o0E2oowjbxPRO0tjvGEKhkQ0cO5YKFNVA/XmaNi2ELpVA3XpSlc54qoe+ehPUr/ML2lzfJhLr14+Vv47BAbuk3RVDa1jS5Z37lWpRQQT0prhlhe0wHiwmetagltMAlFkFK9/sOMocR4IQE+R/2UIvZxAddTwpsq0ldiKc+ieDDzcX3vY7tQTKk3pVnhJ0sQV4dCQCHwhyJwVTIgUdA0wk9ITy7OskaHhFI+4+ACyUTi+WhEKsL7QoCLKg6XUC2fnJ1FhAsDob0cpODwfalDzqIqYFoeKVu7GibUJUXsoe22aPljr4bLCLcrfF1jZLSXbbi06L0oMxBiYEWXi9HRqXoT0h/AkQEPWi3zsDzVyh05IQi0dxQLi/Q5gsvpWsU48vSvcF/C/ZKrWtf4HW5CpE/MoPEip7N99mcaPEQ1sssaRovtl53CkzacohHsEXrRuZF2E2aqw1AOhfptiXjhr21oTRnA577vxFwaXtpIbHlIFLdus6KRqlb0DICqKfRQxZeUp96G7q3URWcE5WlTucOXI8wciTMyq87tNnTuNMBECcvkOnrKETUEAY1/OqoGZCzsx91zwzhGMZaXpiTRVJykwSRKDdwdpidoMr8B1Nzbg4l3Mw3vyW0tMZskriejBJiUJca+NjIh0x/pRh0LjKaX+rmJSQJPyN/wIemFSEykV6GF3+vEfF6Opg+XLzvtTM/M0XZG857zm8SBOY+75bczwvgtp+uRM7Er0BhV6aj0Q/rIPgjjFJ9Hw+v/1QnCEr4n33JoaWgoK4+a1nFeYx1BqoIkzffh/tlaqtP3JAsJCxE4ylTWk+mb9AXaQvFHZDqEsZNySXDyS+tqtOhwaWd/jsylSEINJxrcuhhB+digDlU3cNee6kmyCSAbBOPu6EPVbeE2SGkjbY8pWq6JQbxgEJUISPECj/bXbcUAgzQ2krCqI0Fmo+Gv1nfe1NLJNxsiHtEGSOA3rknB2sfplY2ufa/9AplTUtHpwjBE2hxT9ZmnkoBSOjD+x9TKYdR+7nR7pR2i3hKZBlrFonYWJLFprh3CdXRGcG3M2HBlCfdH6DgBl1HsD3EH/emf0MlC7gAe+nsnKmlcb6c6k5vMaT29YTUd0aGI3sCmTmPQOT6P2prNDxO909V9sRs1bETsvIzOY0n3UV3TOspEMn9Syl24/keUbstFXtOeG/kWYpQPYLS8kbFmMum/dtCNbG87mVhiOpsST1sSy+SzI8+VrN9BblxMvr4PE5fyOvsdbZfkF6ZKk1jJD7kRKdRP1bnqfDKut4avR2/JnDARc03aGClI6jEQs6ZDJhzYpcf4z7so1ebawjbI8GlEN90GH1yXjMf+g4Exx1E174d0ZFAYxtpFdSfBuvkoUEypY900H1XnmJf549iOcjIXol2nNTFSpzyv0obwRTadgIkky0uiPY2bBgu+xzggcpvpI1k0pkbWDHknRee8fMu6FEcmc/ojXWOuS7KOBclNmuIpYbm/VwKvh8dJoIkWzvORg9cEVwOZv9qv9mAyGy7jpx1aJ3jG9ssmQYDS1o0vE5dngpjMDY27/8SNAkqWrMRziJLeY/R2dvJkiAwvg7lSCiOOWQTvkU6FS1WfCgGFwCdAgEvGVXzISsK/sCtdWcnGWs14WdJ8FEzaqhRej8dOKvWMuvOReUalH/3zw9ql3QvXKR6FvO17see1v8frB7hT1xaP0hUrMOv2GkoxZAueK/pZK/kY7R1dv/w+Rx9Gd3WsrJ/1tShDJbvMsnsrHoXcVIcB9YkT6CVF1FxAHX4HdZr383TaCieKCqnnTCPwACUZ7Yzm/HsGyTpEV67jb+3DDTOpBsNdtVYaQO9dyYCOy3sxl/EZyhifwmzkS5S2AIc3WOl5LIDKP3Vgei4ZgogEJDrzhOAx81r0t2AUgfiMIZJr0esGSl1kB3p0nuh9KWPkYCKD7HzywkemlwKYyCgK6+dIf97jzPLE0NNCdZ3R9cuF0de0PvCiUXS2w80Y+ZR72t/IlciJFEIcxRg7tjy5G80TTkkc2I6xsJMH/rz6Fk0v3yQSwd1sPz2b9VMfK4NqK/bEcN1Sr3jykXpHty3cptOfZ7Q1Uj6/wvk4L32MS+GhvUIadfBNtCuQxzh6iCG72WdCF+0invlpPPbwuS+gytn11zowjbYcYhsh5X+sQ6hxIdg4aUT1KvY4o42xN8joCaE8KrlWpxCD1OyigTbtFage00JychbjbeRzJzyNO/vuU5S0rE3GO+ut2DrE+Au1DMo5ia6liVmUEZCqPvY8jm3XWOdsj+z4n6u9Z+HE9Px/en5wLFxUE3NRspqeRZyosqMxjdG6WICBc3GsMT8nfsScwmgt2Gm0GPk+Kz3nmo7Esqk+AW2NerxDKd93KP1IlvEVRk8GgEx5iMS0FoSvzItpyx3II5GdRpssdztt4MiYvL3egu1Um72TWEuwRSvr1l4LHHfxGy0qnNGxlL5L50m/j1yTS9r8YwNl3Yyq1UXzaFkENy2z/DrzkHT6j7EujbXWnVlS+FcUJwOfi9FrnaSQN7qe7pR9lKqKlAY1dMc9n7jwOU0mLo76eLSuS8Jr6xkbKXUIf0QboFlV3JAiHrFzcKy61TWFgELg4yFwdTMggpG2QspH7FL58cC79FNFJDRcjQ32DGROvgsL8sVLSiIyJ4xDSXYCTO5w3I8rsfcfNT5Rnkt272S3b4DxPwbqmYu7h4mZfInypSuRfgvov/9L8/TY3JKIja+FcJwGoR4SHd3bzehbMIwSL2NgUA95pz0eew3Ute8PIf4bA7itmL7PNiRjI9XVevgSD7lDGKZHtdJvUaWFu4yZlH5IG854KUde0jG05MjMHNnFYxNjx0vLz3xj5RkLgyjjdbHSj1XnGddG9XGkLx/SB2lzbHulvJF8ZxQe+TGqjmiS0XnOF7toOef8ZgUypl5R86D6xoneAMppl2GnGuUIxXqOtsWWObqd0XvadX44qHbXR2cFVIzSPKNJcL9w+ZJCj2NbEnD8A6rGUEpmWMzdfdq5lZPIyqUdSjrnuuDJZnz8Q9rM1LFzUDKfq52SWLAda8wkj7YzTluHChpK3zGNtgLNiXjnBaqzURXJSVWo7vepekU1whV30/h4Eu0v6AhgJMiqVMzjfOdxONc5PiPtlT7Knxzn7Fv49sh9GYveQ1SrpKvWFDJ39CMRLiSmgLHm2UfWwYaIGlnsEVOkhq9IZ9yUbux+hZHRdYz3QrXIVHqDkxc7BQtaG8Xzny6e6l4VblxHVatDhykNo2Qunukc9GbVvdUIB9Wj7qSUaw53+bNpb+LnQI9UzZPYsRxpA6/Hjm/sda2/rH/M+7Edijn/OON5LhxjihkZF7k2Vplax/iQSg+NiR7U0V6knRLrQ3tSYOugeioZyGGJ70S1W8vyAXy+yoGpVMNLt4uq5wgqsVWqc4WAQuATIKAYkKthPeEqbEwrQcncEhRpFESEMXFRv0VbiD/BzLmMssiLZmSYo28wrf28KpQQD4kv4KPXp4TKAOYzsFY21Shkh89Pu4VcGnJbuKN9Yi2Djx2nFIPMhKg/JVE1aDrdNSYwevXg00nYsT6EjpN+qkTRgJqemUrpa3XvGgt2MUDZUdosJNOYt+6LAzQw9aGcthYjKgxaC878GHmZx1we61rM7TNevLHXz3X+UeWNzne+6UfnH/17rPLGuhbN92H3omlGf3/cPB833ejyz/odmWh+seeiDvvsWbQ3ov1CIoPxidFy7CD9IXX6qD5moCOLGgsdCdANqkh76HdAY37EcKS32Yz3n6U91+30wnbDICoYA0TcJItKlrYx/gkrP99s50zP5w1UUSwZTxsiGhy30EPS9uPSfqq+0UDHWuTGjIW0p6AEMc8aJvyEsRvrOMflsZJ+rGvnVR674eVY2Kq9mEHje4aIog0BxyIqfRhV43mVzbwfnV7GU4+GfqqFTvFhPF3V6rhNr60t0cyCNZ0zlE02oK6djgg+oBepY2LbxB192t7EFdMBxaIBTK0IIJtqbj4S2WNhHS0utktjXTuf+7Fpo+cfVaak+zhpouWdlT6ambZshgza3VG60UpcXttPZx4H6eiBuOjoXixlHKUeS+jNrIDSIor+JAjpWLjE1qPOFQLnjUDknXHe+a6ADIoBuQIG8WN1gZOcyyf1yvknBLlM+qtuNT3zSR+BQF7ENEDMXtaLm5dwp5VqDWYR3Wvbd0SLRqEpi7x4aB7fXFomYqcVRckS1QZ0AQdCc5y4Tm4TWMav1FyekrTC9G/R3oLlhHcCRfWGf6LTzPxXHfwfa6Je5omEuOF8MtJwe8L9jF1AQlTmiLjMjfC6f3gHOXcSJg9hxrgh1LE0k6iuiJqNRljJxKLu+43UlV/GC5zLRjI/oobCZp034faHN/bcJchK5M9x0x7Ig0dviEkXfba4E63ZDPDWJfusENME2rosrR7SGDuJ0WMg0J8G1oKJeDuz2j248Yf0dkb1ID1dLYuakEDI2yNHFOvJdJdcTXuxETyjWHMOmaiLqOWLzThSwhV4EgEpWOzEvIddoC+AM3Eh40bHjjDynSnr9whmVyAUqksKgc8CgauaAZEI5UYqqwbFb+ZVsbpob5vIPLs63jLCEBhpKSvjLH8GKrIb+FsCAsa+prXhJ3PADUBepqFhmGMI8xl8SnQkhqhWfcZLXRi6EUpDdhl5aOwdKUHJL1fMLFOSSbHyKUaswvyFU2sX1ccViIAwoSbOGdL+2hy50GOu2QpFbHM0w2hWEzunTBLdWuqOzOXYe5cU3MKsEyd57sLPSLR1l8+zoo2FpgIXfu6lB58m3rJ2idqQcKAyz6TyMesn1uJyliF2Rh2XD9ajGn5hfhIXu2wkjcIlur6PVju8MJWqUhQCYdokTJOMZan0EQiNmq8fkfqSvM1H78o4hNAUY3LRE9ZcmIxegTlY0TR+cfnE49WXn8H+PQzvJfo02nEFjGikJ+origCNDclouhjZffcH78HFaMltbe1kBGSCyN+ZY669wOXqyOXTaaL3oiXL90g6JpOU2sG8fKXzlCex1+WKVm7kXji1+ryCEZA5MzJHLnQ/I3PrXOVH5+vlMOeibY2F6HJo90h7P2IsRtJdrBOpP3bd+ZB6zo31h2S60m9Fxm90N8/1bI1Op34rBM4fAdGGoK1gXy+2vrsawUfuIP0aoWGj9MNZhUY8ajLdWM/xWckv8QtXDANiplsdq9VKv/fUiBUfgWMcwpyY6c4jJSUZDzxwLwb7e+Du2Ho6JRchdVxhCAgPwCfVSL+M99x9O5lNL7ydH7CT2ts6hmsIXxrp/ei5oDEOvBt7PfaanEfvfdh5tIJo2uhv9X1lIRCdG9KrizHWH1X+R92/VNCOtnM0Rue6fqm0O7Yd0bbKtdH9iE13sc6j9Uvdcn6uNkTTSTti00Svx16TNFfLEe2/9Hc0Bh+G59WCj+rnxUGAc0u2vuOoO/m5u25FXl4uLBYLNTXEgGzsjSthOkSFW+hcI5mXy50LuawZkBjTYrS3d6KxsQVOp/OcDIg2qvwIUlLy6NcfCv+UgANnrTrRlOr7SkJAGBHtXaO2ta6kYVV9UQgoBBQCCgGFwOWJAJkKoWVN9APe0ND0oX2QdAZusDudLgwODUVo3dFc84cWcUndvKwZEEFSiEo5/vTbP2D8BBM9WNALCP+NNSTaZobshtMWwGaPo2oEr4yVUCtRfSgEFAIKAYWAQkAhoBBQCCgELi4CLrebgTy956Rfw7VTpZyb5kK2NjU2YfacRWGzg4vbtItW+mXPgESROdl6MnqqvhUCCgGFgEJAIaAQUAgoBBQCCoFLFIHLngERaYcct6y4G5lZ2fD56GxfqdhcotNNNUshoBBQCCgEFAIKAYWAQuC8EaAGj9g4+3x+vPH6Kko/qPFDejeqCXTe5X3GGS5zBoTMR5j/wL1f/Apq6qbD6RjWBkhpVn3GM0tVrxBQCCgEFAIKAYWAQkAhcGEQIGGrpxG6i7bOfX198Hrc4Q33iCnChank0yvlMmdATgNloQesOJtd4wTP5QXrdGp1phBQCCgEFAIKAYWAQkAhoBC4PBAQSYe47hUjEKPRpDnBkj34y3XD/YphQMQtWYDxPOQveA43vJfHFFOtVAgoBK5sBPi6CP+PdJOKpJFAliMi3TEBkFhHZ97QBMDnrXIqhUREx2cWF/NrdBtjbkVONSceZ1+OufLRZUjijy4npsjzOg3Xr2U5b4zOqyKVWCGgEFAIfCoICBMisesk7t3lflwxDIi8xLQXWfT7ch8Z1X6FgELgCkRApwXG1NaraO9CAboGF56E9xA55+/TB3/oDNBxY8VwFiHNwFV+5jmd+EPPtHoZE0cndbLSM6qJ5mQdekkja+lIiliGRXKx3gCDYo3miKJl8FtvMH1IGdGELIsv0kCAgbWily7IN9tLbzEGQ7gPIepKswp1KAQUAgqByxgBviWuIBr3imFALuMZpZquEFAIXBUIkMTWBeDs64HL5YE/EoNIZ0qE3cwgqfoAhpEAu0UHU0yMKZ0wA75heKj32+9kkKoILyAbYAYTVU9Tk2AloW04F0MRxZYvroCPgTiHB+GzJMDMoFcW/Siyn2lCAT9c/afg9AbgE6JdmAyNGZGKJT3TmOxIoCvz+DgjCftRZUh9zOMZ7IbT5YZH4mpFypC8LCpyCANkhMFsR2KSFSY9b4xRVDT1x/9mHSEfQn7qSXe74A0xSG1Cqobx6bo/fmkqpUJAIaAQUAhceAQUA3LhMVUlKgQUAgqBUQiQuNZ5Sdw3Yetz/4k1TzyOl5vDSQoefBzfnuRAqX0YL5gexH1TzShNJwHvCwfOFOmA7vg7OLbpeXzlr1/FwEjJWZh229dw53c+j5k5acgQBoRE/Ah9P5JOTsR7ihHDnS3Y9tT/Q/OMb6J2yhTUJHl4L5KDTILeaIabjMPuX96NVe/swivtlShNo/TAcQJd7YBTiiqZgfgJ9+Ovv7AQN84rhY8Miz5K2bMMnYFMiceBhjf/BS//5qd44nAZivLZLvdxdLeBTFbkMGTBXDAXi5fdjPsfvgaTs5JhpGpBDIcSTXke3+Rg9GbA0QTHiZfw5C9ewvvOG3HLN76HWyYFYDNJINrzKE4lVQgoBBQCCoGLgoBiQC4KrKpQhYBCQCEQQUCIcqMF3oFutG57GRvXHkJT8QP4i+8sQprfi+ET+7D3zdXYmjIfvbNowxYkAa3lIeMR7MaJdzdi+8svocVvxQ0/eQzVDLiaQILf2XoI9ZtW4cVf9qBz3h+htmI8pueRvOe9s4jskB56Uye8wYM4uHk79uraUJBXDX0ig1pFBQ/yTVUlgyUOhUv+HLeWbkPS27/Da687YFj2I9z9lQrUmPeie+ez+Js1L+DZJCAjOQFTq1I0HkarUxgRimaECUmffDOWPZSAnL1vYeWq42gZ/33c8UA5avLJKPndCHa8jvc27MGq53RITrMg4d6FKEq1w0zGK8oTne8cCrEzJk8jGnevxMrnV2Lj28S2cj4Wu4TxEEZLcR/ni6lKrxBQCCgELgYCigG5GKiqMhUCCgGFQAQBkWMYDQNwDOzA5sd/jJ36v8W8z92Ee+4ahwQS/IP738I24068336acdBRWuHuakTLjl9j1eO/xq+absVtD9+Lhz+3EMVmA6wkpv39LThWFIfQf/0fvL5Xjx3zl8P++ekoTzHARBuN06Q2z/QWuFp2oW3X01i714kju97B1Al5qK4cjxy2M2wDT9WqoB9Gix35s+5AxfgM6Pq3Y88+J8xTbsb85VOxLG8uOiaWoaXrq3j8qTa8lJ8LS8YSVKboYWIhUqcYSUr708cvQX5xMgpTmrF/XxCGyTdi7vKZuH4CJSqM1xTsHY/qgleR9Ng/4ckf9yCxbByum16GCcl0JqIxC1phMf2IAEomR1iJsw/WzwYIE0JuCxaLDXEZVFOLM4GeK3loN7U0sXlFp1o7mFnaHz1GrkcvqG+FgEJAIaAQuGAIKAbkgkGpClIIKAQUAmMgQIJYp+uDP3AcHX202RhXgoy0bJjctE8IBmEqX4T5N7uRd7wNL1NyYCSxrDN4MXSqAdv/+yfYsSUT1//wZlyzeAbymCfoCWGYxLI+Lgs5M1fg9s734Xjx3/D8SycxZc445E5OQgptSk4T8STCLV50HG5F/er1CBSlAvUrcbhlBgr7K5CRZIaFpLeYe4joQfOy4nZovuZdHp/mcUXndcI9PIBhfSpCxQsxvWo2unZvxpGOZmxpC6Ao0QCLKaZOlheQPA4HnG6vFiDW53XA7RzG8JCPdiOUvFhrUF3dgevml2NDz368d8CF8VTVmpwG1ikt4T+6nDTQ+F7jEcgdkEWjhIhG62eJeJiWTI/JSObHWo7SaTfjCymDGOraicOdWmFa3/RG2tPQ1D9cnjAkUpYwa+IcwKipkml1EN/gBTeM1wBWHwoBhYBCQCFABBQDoqaBQkAhoBC4mAhQMhAMJZI4LkZ+EYntt3+P3dlezJ50DTJNcZpdgr5gIQpy/PgKZRdxJko3vPtJqG/Fzi3AnrK7cXdVBebmiBcs2aMXElqIZxqu2ymtmDENuQe7gOcOYv87H+CGknlIyYgjFU+Wgobuwlro/Duwt3kQxxwP49H7GvDcyyvx1rv7EZ8wAbNXVMBio9V7DFGvYz6x6xBCXeQD8lu8cMlvIwn1rPREJBcArb1u9HWyhgreoOaYNCt6RPNo5WilSBniYUsfUYfykTHxwuMO8loCkqyUopCBYLe01NTTgo/G+l4vGZZIuSFKckwmI+IoBQpzEeHaRHIT8AzDraWlxMPggjsxDVZLGvJpBB/OHoCXgWqFqdLKY58MxN9qYXr44HUNMr94FDPBaKbhutVEnNWhEFAIKAQUAhcDAcWAXAxUVZkKAYWAQiCCAGUK3LWPh91WhjnTS7D+3eew+l93Qz94iGpKK3Df4jKU5yZA7/fBRCYgSCo/1HgCjoPbQf4DKChCYkIy4gyUKoTFFOGSmVZHQtxYUID4FNphYB2G2k/ilM8PKk9RqkHCWzgGZhrc/QEaTgxjoG4xqmaXYfreQzi08jAaiw6g57Zi2Onml7R/hPKX4iMUv5zyEKlImDMwsEw9BgcdcPQA6bUm2FNE+iCJtKRjf7AZImEw0MjdJFIIg4/pD2PPse145Zf1aMJNWDHZhuI88kHi6IvlhUJdOL7uRax77W1s69XDak5CqOxGXLdgGlYsLtUYpgAT68lEBPqa0bXlt3h29Q7sa3bDnGWFIdUKz/5WBDNoeQ4P3RU3YduLv8U77x5Gjy2ZWHugn/AQvnDLHFQZjmPfq/+OV4+40dhfhkmz5+JzNLLPpDjKxL5/WNfG7rC6qhBQCCgEFAIfhoBiQD4MHXVPIaAQUAj8oQiQ+A4FSMjaC1Cw5Ot40JqHwndexJO/+jkwqR/mk0UonzANheNmYnJ+mAcI9Q/D39WFPqnbFkfvVLTqIBXMok4Tw5ofXjN0djIo8emYwnteRwdaAz4UMaFV0upo1B7qRv02GqAnF2LczVORlJKLWZWr0Zj1OlYey8HWY8tgr7Qj10Z1K1EXY74zj7B6k95MV7muZniPrcN7B+vxfmcypuVmYUKxHmZyL2Ej7zNzhltroM2HC607X8AG3Q50ZFKNClSLCu3H/p1DaFz8ffyfFfMxryYTqfESr8OAoJfpt/0e6zYeQEfKtbhpgZUYHsSqXz6BNzvayKRcj6XTi5CWHA9Xdz0N9Z/D2lfWoXXSYkyZRxW39iNo++BpbKFg6FA2cCNlGTp9PNLLZiB31x40bF6LzfE34FuL7Ui1kyHSW2HOzIXr9b3InpyCgsosWAmEMI/qUAgoBBQCCoELj4BiQC48pqpEhYBCQCEQgwApWQb+CzHeha5wHubEOWChitCBPevQv+8x/HIfk457BA99swQ5ialITaD0QmJiaGIF3hPpw1mEsEYd8xaX8FAKbGYbaNmBTtpZOCgV8PM2ZQ40LndB52lCQ6cBibQ9mTIhC7b+EErGV6C0lkne3I3NO/rpAjceeayXmkhhLkeyawfVpeipyzfYjt5TbWhz7MDJzb/B61vb0IWbUZKXi6JkvWa3ojUzmi32m/0IBjwYfv+neP792Bs8z70Li28eh5qJuUgwmBFws+8WPxmpThxe/XtsH1iIZfd+AZ9baIPPuwnBHd/G6797FX85lIJxZRlITY+Ds52erl7+v/jP7Q/iL/78HiyZNhFZxzbhuHEDWtrbcIA2HghSncqQh6r5ubC6GxF0urE5NAuzp5UiP91Mba8U5E6Zj/LNySi+fglq5k5CGg3lBXbFgowaM/VTIaAQUAhcAAQUA3IBQFRFKAQUAgqBD0eAZCwJYT9tFIIJM1G1fAZ+MukYXNt/hv95bT9e2PhzvP+cF00tD+CbK6oxnnYJouqkHZR0aCpQZ1QQJYulXNo0MBaHl/etiTnIobTERnFJiLYWGOqDY8srODqQgAxTCnJ6exkY0APTjOnIO3Ezxr+5AfUbXsHxqbeipKAYNpFMjMhAqOKlM8HVdRKdq36A/96UgOf0ffA5vDjl/yIe+qc7cdtNdcgg36I/N/dBCp6etcwJKH3geXx5eR0WlNFegzIQ6pnhwFtvYNU/PYK/2zMFmdf/A25cUINr8uvhaXoZuxroPWx8JXKLk2jAz2aF6nDzTXcixf4utv3mTaxvXoSMglPo7dmKLdtm4LpvfBkzMwqQ43JAn5WKvFs/h6rdbWhqYGZCESITGKDxR+7EiajtPICC7zyHt26bAltmNsqGWjC44x3sT1mIClsWUilFiiLMmtWhEFAIKAQUAhcYAcWAXGBAVXEKAYWAQuAMBKjWZDA6MTTUiT2UNpRXlCC3MBvxZDKCSY/izrKDSMt/EpuffRVvH0vHoiWZyCvNR1x1OSZiG/Z39dHA2kWjcPuIMbZWPu07dH56xeo+hJ7edryHeMy0pCKH3qDsokpFKcuQswWb33ge+1frcGTbVuxdlUTinwyBrQv1e/fhCG0jDHvew+GTi1A7wYhioz9CeIsIRRSQAjDHpyBr2r1YOrUYE3JIxOtoX0E1spLqQmTbzdB7hGn5sIOMDKO5mxOyaByfh5w8MiDCf4Ro13ItVc2c+/DU363Hq72rUZwfj+kZbvgad6OtywWnlapRcRIWXoxf7EimkUhqUTLP29DnolF5Twccp5rQqMvG7IoMJNtNMJFbCZqNMCclUppCI3MyHSPMBBklU0YtMsu7sCjrK9j8+7UYV5EPC4372450o2IR1bqKU2AkAxcYYcQ+rG/qnkJAIaAQUAh8EgQUA/JJUFN5FAIKAYXAx0RAiF+dnhKK4Q4ce3s7dOnJsBRnIJFuo0JZ01CbX4VcqkrlOp4kg7AfbVSjGkqdjKSCVswqfAaDx7fiSNsilA5nodhKYp+8QYgEuY7eoIKUqAweeB9tjQdYyzSUzKpFmo0MAivVe0/B2XsYa94fj8K7pmN+ZR5tOCgnEcN0enqqq5iO/pZNeO3NeqzdfAgLqkpQVkFVJ81FlLim5T96lzIlJsM+bhlmLJ2CJZW0ExFpBCUYAZ4E6FEq1huV3IkeIrUJ/0l7mSPghZ9erzSvVkEyN0Eb0sorMX7BbJQ+xwjtR/dhoH8uXPoU9s1K5mEQA3TZ6x6mKhljg2gSDLsNOtq75BOE9AwyNWTAAjSIdyZYQNt7rR4NHzIQmhtdaYOwHzII/BCWys8I7OkFE7DsS7VoXfkGdmxKR29aKrz6xZhbnsFgiBLJXfoV7Yn6VggoBBQCCoELjYBiQC40oqo8hYBCQCFwBgKkfkWdyueBuXEnPjhQAUdGBuZnUwLAdEKIJyelIjeHocVpyZHItGY/A/zZx2HyslKc+P3reG3zUliz83HXzEww5AZVnpg06EZv6zHs2rAex49mIm7pPNRNK0eczULpRxDeriZ0HzmE1qLb8eDty7CY3q9MDo/WlJCO3qgce9G+PxkNe36L1594B80LJ2OwfBLiGYOEHACMVOUyGoTbkTbScJxqXn7ag3i9GklPvoP3NGbmjM6O/JBo6FoZ9CSlueKljYfRZIbZrI9IQDxw0tC+/XgT+obamG8RTGIMTqP7QH4JEq3rUL+vER0n++EqTUFcQMdo8r1w9DrQikLkptEDV5IVYhzvazuChv0N6KjJplF5HOyMH+KjGlWQ6mk+ie8hHrj0ZNrY3hCv21OSUT6HNizbXsB7L/0njtXcgwmTbkaejmMRoGSF3IfiP0aGUp0oBBQCCoELjgDfiupQCCgEFAIKgYuLAAlaHQn71G7s+rfHsfrpVdg7PIT+oUE4hk9g14GdWL/bgKRbF6DWnog0vwf2ghLMfOQnuOH++5D09NPYtup5bO/twSnJMzSMnmPbsPuVn+AXG+mZ6oYf4JEHHsXCHB1sepE0tOHIzvew7o0WZFwzH6mJGTC7PbQrITMhzEuI8TXMxTCmX0NJSCrK8Rw+OHYM6+uHMcS4HD7XENvFYIRexsqwGOgiOBxE0OWivQmzf5wo4QEPJROMu+FwUZpCFSyDj2U4BjA0yL+hfn4fxq631mDlvz6N+vgS5N+zAGW5uUi2JMNcMB9VVVNR8cEz2LvnDWxnnu7BfuxZtxV79rpQfM9sTKD73eTkSiSVLsDcvCPofONf8PqOfdhxkob4Xd0YPNGMPtqr9JoptXEz/gcZJwnOqGMPgpYcWIruxKxpdUjavRdOpxclNVlUTaNaXNTd2MWdEKp0hYBCQCFwVSOgJCBX9fCrzisEFAIXHwGh+qlCZImHp3A5vni9B/7BHfiv2h+hMdlIVaN2NDfNwPwHv4RfPLAU5TmJmmqV3piA+MxZmH9/KbKTfopta76LR2/4D5jJQWQx/kdLUwsKKlbgmr9ahcXj6lAWn0i7kmES2K3Y/uJv8Ktv/zvWS+dWb8He4z/G33zpRsyttrEtPhgt/di/9gW8/c/fw2/2S5QM4Pg/fAFvbvgyvnTvn6LmxPewa+sqPL5VCuDxb0ux/Vd34a5H78bnvzgfpfFW2p+QFTlLAiL2HlRhohpZ4+p/xetP/wMei3q+2nYDvv0YbUByxQ2vqEN1gB51eWRg4tf+Fn9x+wxMyLfQZS9jfiTXYcmXvsSo7/+I5378EH7/eDayqJbV6ZiB2++/G/9y1yLkp9nJaCWgaMp1uOuvumH8/t/jqUfX4CkD3R2XkOmIc6N9Xz/L/zn+/We08bj/O/jy/DQUpTDAYVBsRLJRd+81mHYqC35bNRYXmZFgZtgU4qukHzIu6lAIKAQUAhcPAcWAXDxsVckKAYWAQoA0utgjWGC1l2Dq0kwUldIbVn8nfH9eiQFRcSIRH+COfFFlLSaUpDIquAQxFyJY7CTMSMwtw4Rl9yKxeCKSWrwkkMOqRAE/XetmV6FqxkwUJVAdyedmHA/aS9AYPa14Lm78m3wspNoTxFA9tRgZidHlntHRg1YkZVPF674f4y+0iCGsNEBDdxtVmIpsyGKMDOTPR85NJroM5iCSafEFU3hP3OUyrYhRzmI+IoMtBDwDG8YX1GHSbX+P7y5n9HKRtdMLVVBUuUQCIwfT6HVBzTg9rWomaksTyQDQ5S9VrfR6O9JLZmDuPX+O9JoWdHlphE5gfPHVqKwjliWaAABAAElEQVQsR3VhMptAHJnWEp+Lshm349a/LsSkbkpZxP5DT7e7NGCP8zMOCpmhYALbTQYjzij1i04Z1cgkUnyfFynjpjJwYQ3SLGHVMrmtDoWAQkAhoBC4uAhE30gXtxZVukJAIaAQuIoRCAbjEBdnQw2jBQZpgI3E8bjlq0vO2GkPMn5HgO6hSKOfvs6kQS8jexdQHalwOqpIyMfuzmtG3iSyAyTQA2QI6G+LKGehdMYNKJ9FBkYjpuW6lMvyNfUiCQyYhLyJS1Ew+VoS4zIw8iHMkJyKJ6wvoEY7l3uRQ/stzBSJ+hEuInoz+i11kkEi45NTdyPyprFIFq1VES1Gyokc4fZJAuk7VceIjfA1YbfDqSicegOKp/FCJI+OGYIsPyDMg1xm4QGqicUlj8OUmyagTsqNJtfqlZojmen9Kxws0QKzyQOPtwP73mqBvfQalNTl895HefOKNFp9KQQUAgoBhcAfjIBiQP5gCFUBCgGFgELgoxDg7jqJZ9o389AoYxLbMXk0OjlKKMdcl1OhyOmNSpKThxjjiFLc0Vsk0FkR+YTTtLd2K7Z8MiRMw2JHpZGEkk6iipzriC3nXGmEUfGeo72j8oz0fXS5UgYNyWOTR9PGJpVzMg9MOkZfYjIzr6iGuWnjEtB10cZlF3b6SzEtLQuTEwmslK0OhYBCQCGgEPhUELhqGZDwDpt643wqs0xVohBQCJyNwFnLz1kXPkYeJhERw1iHXI7e0gj26I+YxLFpopej5Y2RPCxMGOtGNPOo74+TVGMgPiRh7K2PSnsGt3K6LSGRDpEh6trwMzz3zI/x3+vKAGMNvvbUnyGvNg96kepogR9jKzudX50pBBQCCoGLiUDYsYe2UF/Mai6psq9KBkRPXWKjycSNxatrsC+pmacaoxBQCCgEPjUEuNbTniZt/FIsfqAU5bfHwWDIQNXkMmQn2+khjOITvXoffGrDoSpSCCgETiPAfQ+/nx4GwyLy09ev8LOrjAEJaf7gHUNDOHbkIP3Zi+8XdSgEFAIKAYXAlY8AjdsZM8ScXomyDDE4D2DowHbs2BOge2LFfFz54696qBC4NBHQUfpaVlmFlJS0iP3bpdnOC92qq4oBCdFw0mQxoburE9/62hc1TzPWuDjqGZ9Dbn+h0VblKQQUAgoBhcBnhABtSrjL6KfRvl+LB0JJON8HRnr1imqdfUYNU9UqBBQCVyECeq49bpeLf078xy+fwcw5868qKcjVxYBwgmv2nPSi0tHRjq9/5x8xvmYGfF6J/Kt2wK7C5191WSGgEFAIKAQUAgoBhcCniwCdkhiMJvScasNzv/pXeNwu1n910aFXFQMiQysmhiLukiM7twjFZeOoiuVWDIiGiPpQCCgEFAIKAYWAQkAhoBC4qAiQATGaGJvIZkdicqpW1dW2D35VMSAjk4kDL0eAfht9Pga+4t8ZHgiinMpIhrFOot5SYjjWj5VvrLLkWrQ8Ob9QZUpZ6lAIKAQUAgoBhYBCQCGgELh0ENC2w+kuna7Gx/avfuk09SK15OpkQKJgSiReg1ETg0moLlEEFjsRzUVvDA8QTR7+lnQ0ZhxhVWUSRfJJgnPmC+c++5M10/uKVv/IzXCZI8G+zrvMkYI+w5MoTkSHKm8Rnu8zbI+qWiGgEFAIKAQUAgoBhcBnj4BGEwltN0JLfvZt+rRbcFUzIDoGrwr6vfBquncCvR56oxF6jSE4x1AwYm+IrtI8muG6ENnMQ7e+Ykx0vnxCOBYJg4H5GBiLdvBafvkQ/kPK5J9IZs633HO0/FO+HMbJy/heOuo5iofLy7MfnzJsqjqFgEJAIaAQUAgoBBQCVzgCVykDIhQ+afyWt7Gvcwfe2XsKtngbg//SL/zya1E2sQQZfhoIjR58MhuG7t04eXQb3t7TRe9ZHniGk2HNq8ace5ei2GyBUfw4fxRHqzEYlLzo/TCd2o6dW97D2l3tMJoN5D3IkATzUDBlHmqvm4ECXjP6ol5bRjfoEv1NiYfeuQ8th3dix0EjbJNvR115IjLiAxHvM5dou1WzFAIKAYWAQkAhoBBQCCgELjoCVykDEt6LD+ltsCTaYbf04MjzT+EE4T6VXw5klCIthYFy9eIrPuYgAzLYvA/H1/wdVr4j12di7rI5yE+1wTCS8KP3+XVGuoJ0d6N57y707nsbBwZCcBWWooT1GSgncDUexvG1jRiw9qO6cBZ91qcgI5HSGrqOvBQPRlehhEMAEPU1aSNVrhzH0Xviabz0SjGZqGWoyEtGZiKZM/5Xh0JAIaAQUAgoBBQCCgGFwNWLwFXKgIQHPJi3EBPnT0FKYR7e3L8aOnIgDYe7UJw1hNrZdphEBDLCWJDMDg6htZPMymEgs7AOpzJuxKLbl2F6TR5d+TKSbjCqR3WuCSWFmRDwtqO/9V1s+O/vYOWhCVj6vR/g1uVkNAKMU0ImZ/joW9jy/MN46kersPbmX+CB6+dh3kQ7jCTsLy0WJMxsGEKDcHmsomsFi1n6yOumZDJ31RhXEo/UFCNMRmFOzoWLuq4QUAgoBBQCCgGFgEJAIXC1IHBVMyBCEWt2GMY4GLOXoMByGH2H30NTqh1tdUu5c29FnBhQ66ka5R9CoHcDWk514ah7Aopy9XDk5DCQFVW3aBcioQx1Z1DYtN3QuIUYwptlGSx6dB3Yg72//yscGp6GaV95BHOnTkMpiXMjDSWkPbbyRZh658+RlP5LPP/av2Nbhg+JWTdiUmoQFoOOkpDI9JTyo+fRGTuWzYj0M3o/+s28WvazbkQSRNXIzuhT+F7YY5hk1CPk7Yanax12t86GNbUItZW0/ZDribNRPL8GX53OVHHJsFlFtey0PUvY/iXamNN1apCxhDOqlbaccYFtj7ZvVBHqp0JAIaAQUAgoBBQCCgGFwKWNwNXNgGhjI8SuGTpzOaZMpXRi/6t4d68FWXsW4tqJNhSlBOALkQHxBSiZ2IJuhxX+6hnIGN6PRJOJJVBMwp1/k5mesWLGOkQD9wAlGrRqJ2MhBuokykNuGK1H0du1A7vedJPJWYhlk6pRnWWDye9BiES1EOY6E6UGhWUoralE9oansXndJqRmVGL80gqYbRYarJPdEYKcDA2t38PEuEagsy8B1iuevGLaojdZNK9dOlGT0m6Ejd6FUTCy0cIWhMhEaWWyvZJOypHiKbrQGJUwYyCFMi8jCQeCZpjRie4TL+LtZ59CfekEzJlrhdnkhZ9YhSypsNszkaQnA+d3w+cP1xluFm1pWK5BLNNHGAvep/2MmNDoBTOTYCa1Mn+QbdFzjPhL/sSrVpAJgyN5w6WqT4WAQkAhoBBQCCgEFAIKgUsfAcWAaGNEUjcYh+Rx5chyNsL8UicOHGnD3GIzDGkWGk4zVkigA82HHQhljsO4XNLl7+wjEUyVKIMLnqF+tBxpwKBXCH9S+MYE2NJLUZQTD93ACTSebEUfVZT0RisK8uvR39+MBqQhKacc6TR+t+l88ETIbW2zn/FJqMsEc04+pSBUbdrbi6GTR9Hf40bHUQcGh1wwpWQhLikTxp4TGKYXL2/IRKLejqSiaqQnsUwauIeoziXHQP0H6OntR5/XAAMrCFjzkZthRLKxD43NQ3D7fCwvF3ZbPAw9xzHgtSGuoBQpCUH4mg+g26Vn/8kY6Sxk1NKRV56L1KQhDJ7cjwOb1mPb+la4jR+g3j6IjEAWkkvyYOjcC0dXJwb0abBmjEce+xFvITo6YSgG0HW0Hp3dg/DRFbKODEfInIW8/FxkZxjgcjSi/WgHBp2MDGrPRkJaEexDu9Hn8GHYz7YlZCK7NBeJVnrXGhEHaV1VHwoBhYBCQCGgEFAIKAQUApc4AooB0QaIhDGNp4NFlUhrb8G4wE7s2bcRA7Ps8KGUcoJO+Jy7sPN9IxIeyqWNiBsn1gF+qhTpDQ64+g9gy0+/jheORUY7dTkWPvAtPLgsDvrWjdj4Xz/CK4d4r/Cr+Pbtw+hrr8cp2FGRlAYD1bzOoqFFSmFhXjIZiZYUZGEA7oHjaGs/gI2P/QwbaYOCqbdjat0iZG7+R+zd34qTWtV1WPz9v8XS6RWoSCNhz4I9A+04seGn2Lp2LdbUa4mAnK/jwXuzMTnjKF747pPYLZdn3Yf5VeOR8NoP8Hp3HZZ+/09RW+RC248fxtNNkXwif7B8GY/+7CHMSR9Cd8d2rH1iK7rJuLjW/DVWrQEOLf8r3PC1m2Hb9TQO//xZvJK0FBPu+lt8eaENSbYQJSHDcPZsxa6Vv8QvXt52WlKT/hAe/MadWLwgkwbsW7Ht1/+EZ3d0AcW3YO7S+1DZdB92EvM9/gxkz/4y7nv0HkwsSEWiSEg0uUi0jepbIaAQUAgoBBQCCgGFgELgUkZAMSAjxCsZkMBElBX1IjT3HezZ9BZ2NU1BdnkFigMO+I4eRUteCZZw970EjagXhoWqSkFfIhILl+Ca769C1guPYEvLNMTPvAOfW5AHexxjikycj3G3fh+h8hAmrliMSsc72N64nnPCpNUsKkVnHpqSEfWMyIDospCUTA9YaMGAazE8Rbfgnh9XoGbVG3jhV1vR4gkh/87/xFe/mwPd0Tew64Uf0bbkWWyz3Y7EJdOR1t2E428/RgbjTpR97W9xR3E33K5dWPPTp3Hs4D0wLP8a7vt1NcqfeAbr1z6N/vRvIfNP38CDg40Yn9UEV1szdjZNxHXf/UssyG/A8OG1+OVPX8X+A/egNLMK+RN1uPefvXjrJ4+hbdl/Yfr0Wswfb4Ul3g7DtctgjRtCywsmGLVOkk1grBTHyTYcXPXPOKz7Ir7xD/+AyZVO9Jx8Bxt+sQYbVlkx5FyC25YuxPU/jIPlqeex5ncr0baPkqS6l3Dr0gbM2vE/WLNrH3bsuQlZ1jQkZwojGFbNOhNH9UshoBBQCCgEFAIKAYWAQuBSREAxIJFRERo5GLAhs3YS4LkBtZt+hz27GzF10jRkWVxo3v8edAXfR2JKEeLcIupgDv4PieqTmUxCURmmXXst+lY3YH9HByUcVqQyQVxfI3xuM4Zyp6IsJxupTbQZ8VK1iBYUmrpVpP7YL2lLiHYltN6mbYmerEocvHHc7adNRVZqFtrpVSohZQbSZtyHWTWTUZqdyKTjYeifhoYnHseuHTMwjupk8aGtOLhlHV7bdgBlM0txNHUIXl8z9m47jCEcwGDpZEy/IRkpjM9hwU2oqLsN86YUIzGYh3h9P5yDDnz+31YgpYLMBlXRWnQNyMGbGBzww+22wZqThrS8dMTTFMaamI/U3FJkZ4sNiA86ezLsaWkw+3o1A312BnrXUQy0rMH6J4/C8icTUDxpInIyPEiJMyD52gY8/8JKvLjBitKpD6K2kFglG4jSOJRMvwML50xBVQ7tUU5lInFtL3r7AvB6qTonYKlDIaAQUAgoBBQCCgGFgELgskEg1m76smn0RWtoyAdjUinic2aipJAyikNH0dO+G22OZhzrKEBpSSaS0+PCRuARylcMtiUgoahRJZReh7yCdLh3r+MOfT0GfCH0NrZgmAR54oQ80BMtkJYEU3YxT7yURpARobG32GLHHmKMrvM7EXR0YGB4AL3IpH1GElIkCrubkds9DliKSpBWQgmNTcdAhUPQJSYgpbIWaWQKBtqG4Ghrg3+oCQPBVBRMzUNOQRLiEwqQmrYI1z3wKFY8PBOzCwK0ofAzEnwXrOMrkJZbgew4P5JZli6+DEnFVRg/JQGe4+/hg/XvY9fBNgjrpKdIQ0/j8qDfp7kfFlt7wcBHxspLd8R+GocHeC/AfofDfrCDgtdQG7ynDmEbmQpbkhUGoxcuJ1WodJnIHVeJgjIyZ44utA974XD6KF0aJgtXgfTiqSjO1FOiEoKfsVusBgMsJmIks1cwVYdCQCGgEFAIKAQUAgoBhcBlg4CSgEQo2HCMP/GuJKpTEzB+fjFOrlmHnZtO4GRBGhp81+DW0nRkp/jIVIQ5hpFPcRdliEMoma5nq06getMPsHd1McoL70CgyQJTVgFmTUmFKUhGJZ1xR4qPMoThL3Gk5QC6BkrhDKQwxgcNz0lua16wSGCHhqgu1bAZDQ0taCpdgHGFhUgx0DuUVErPV2wo/0twQoof2HidncEQ0zJgN9CTl4sqY3298LtOweU3IPeah7BkXh2m0J2vMAviPEpHCYve0EtmpoeMg4fyCTEOF89S4Tbog/1wnDqC5mNrsem5D7DnYBPIy6CH1VcLtyWEvzBKI4yYnItBOZtHRkm7LveZTBJLcnhpGO9w8KSHcUN4NWBgveyDuBZOTYE5PgtFnWYyGmRwtI5K7kg/gyat3VrF7IDmAUsrVApWh0JAIaAQUAgoBBQCCgGFwOWCgJKARIhkMdiOMgBxSQkom30dimtt2P7y23j/tVaYy6qRbEuAVdJpeYQIDg+zRoOTKBY+JJOik6pZM2Bufw+7312FXT1JsCWORyFd5xrozjfgr0RSQhUqqella92EXfUn0TTIgkQMIuVqZQdoqN2FjiM0Vm8GVaMmoKKmAkajgbE0WIl2RIj/SJ6QuLD1eNmGIHKy0hGXnE6bCynWiVOUiAz2UjWK1YSZD3F36w+7y5Xu0E2w5nKX5UZZBr1zP5q3voQnv7MPpuu/hz954v/hq19fjmqmsTK9cBZh5iL8rTVLXPlSokIvveF6Iu0cKTWeXrYyMpBPBbXBDiecw2R6xEUx+yDSlICP8UISU5CSrqPqmZQRaQ3vj2CjVSrXYxqg1aM+FAIKAYWAQkAhoBBQCCgELgcErm4GhNv1eiGmSTTr2jvQT/e3bqpUGeKyEF9+L6oqJqGKo2hMqcTU68qRmkljaNL/OpFAUGLQTzezfq+bvylN4BUJRGjImIH86psw2bIfW3/zPPpsdtgL82HmPSG0Az4jMibMxIyv/yVqEzdh47/+D7bu3okGtkPUlaQ9rvqN2LXq7/H8K++j67p/x6J5yzEtz8TI7CKd0GhxfjBx5NAzZHvv4XocXPlf2HtqBsoZmb10fClsubehOtuMvmf/Cds+eBv7evTwsq8G43601O/Hjo09lIAEYbJmwNnVB9cg5RsaQ0BtqcZjOLlrGw75aOhdmYfcsjykp6fQdxfx0BgCMg5kmsg6IGRIRk9fD/w9O2jjsQmb9/gxNGxgCBGmoeG5nuk1/iq5gHYjk6lUBXSufB776eL3pNEIr9OJhi0bcLiDafPInBlNiP//7X0HYFzlle43XTOaUe/FkmwV9yZ3jI0LtjEOJgZDSJZAQvIgYUmym92XXbKbspv2soG8FFLJS4AQQgIEHHoxYMAYG/cuy92WZPWu6fO+c0cjS7Zkyxiwhc9vS3Pn3r9+/8Wc7z+NbcQPxkqtj7l7n0z8FC2L2c4fdmj0Kx1rUQQUAUVAEVAEFAFFQBEYMghc0iZY5tqNqHy7Cus2bMSOitVwvZKEjjZqHLJLUZiajQI6d2cxn8ehpBKUJpvgbtyA7RVbsWX7u9i15V1ushvv5NFfoWEcCqePQyYTE5oi9MUYMQZjV67Ehu92YnymB1kpYuAknIHCctgPmzsDacXzMfXaIFzP/w3H3noUL7ZVMBt62BDuOyrXM0pVCK4Vd2MFycrogjR4LEz+xz7EmMlE5/TOPVtxbPNjWNNkg8dlRu3uLahcOwJFy5dgwrh8OnbbYU0pRenc+Rjz/I+x/YWHqT1pxvGkIBzm42gLJrMnJ1pf2Iod2/ajqqEDW94qgys0hY7tw5jHJAX2TDdH3IaK1/8Kc4UPHRWbGY8LCGxehTfsLQiUpyLLOoyaoWZUrX8a7/iSGa0qh+GME7H77bdRvXENdlXQiCrtryhNvxZ2RwbcmWMx/c6VCDzxKt550UHsJiK9pRZH3+lCXNkCTJ81DA7vXuxZtwbbN7yNvaEcuDc9gz2edJhbN2HzW69i9zEfutY/jlzXAphDJSjKZqJFEhEhZ1oUAUVAEVAEFAFFQBFQBC5uBC5pAoLO42g8yOR+9Sbkr1xm+F00H6pFnbsYBcyjkVEyFdP+VzHyHONQQOHW3noUtQeOoKYlFSU33IZS+i/4Ok5gX2USI1KNQTr5hZhCOT1JyCqbitGfH4YJIwqQ5WDUKPo8GEXqBBzMiF6McUvzUVycjc0b3sXm7ZtxiIqViOHUTl+IZddiwtLZKIxjJKgAzafCUf+KaCcWBHzH0HJ8Ow76rHDQmRu2AhSsXILLl05FThLD4NIcy+RMQP7sm3DV3Q6U7juOqjoSiFozfJ25KJ2diKx8P3Y/50bGtNuwbKYfYXM9Dh+tx8RRuUgfMQXFcwO4pX4DmuqqcKTKBUfcGMy8tYQaiyY0nahA1YnLUcSs8BOW/xMi+6tR1UYCZx+B8pI2HD4QQodvDubc6EDYW8nkgnSmbyUWuWNRvvIfmVxwFDZv3ou27etxnAkUwxM+gwWXT8O4UQ601K5FTWUECSW34qqRFsRZGT2ruROtBwli0nWYeSPts7h+f0sVfWgKUZjl6AZXPxQBRUARUAQUAUVAEVAELnYELmkCEilYjPHll2H4fHGMFlMemlDZnfS1oE85TX18mbMwaX4YE+gibmHUpXDRUszIXYgpknjCqC2/mV2cJkM2G02F6BRiok94+/4TqN18CGmTF8CekUK/D+ouxGwpVuQyHBBdBuKKF2FKwTxMkEzjsecRmiLRCcJmjsDsp78GDbxiz8SMKxLuRMLohci98nO4doqTCf5YR8IB01zJJuZJATphiEZAphlJQ8n8T6NoDn0zmDhR2sucrTTbMlsiGPk5+l7QgUOUB2JKZrI6SGhMJCkupA9bgsVfmI8gm3AmUTMzM53C2Q/MJFFcs422ZwVXfA45s2UOgpMNdmKVdVU5wxJzTJk5/1ptxNXGyFZ0PAdIvC7/BApm0gHdeM5OzMz8zjn5vcQkYQ4uu4lmasRNnps5L5vDivBkzpUOJoKUzNdso4M/x6Nlmmo/iIcWRUARUAQUAUVAEVAEhgIClzYBodBrddBHQwRvQxDmllFql0hUhjkP2YSdh+0i7orDecTM704K6BR4TxZDdI9+pdO0xXoEdb567KstwaR5TmTE0+9DiMnJBr2ueNfigN3KpHt9KshgHDPm5S7iNgmRidGxTHRkF3MjqzMejvhkeBKd8DB0blDCW8k8e9p0D0PCYbazLgeI6xlDHOaj87bFOw2CYNQ2Ft3dBx+bSUYsCZxbbMbSpKcIRoKVcAc3nLIAam+i8ybhcJKU9SZdQnJY2eiC9y3E3cpoV0Yxbp7Enavr217ayUBWyZ3SswiOdbJNz7T0QhFQBBQBRUARUAQUAUXgokbgkiYghgDL0LMSEcogILJVFHBPirgi+Iq7ebeMToH3ZBQqqcyHJAaRrno0H9yECkZ2CqMG1S0OmEZNR7qHKQSZL8MgICc7lYY9RYgARf6e730upI0I53R6N3MMX912bD2wBps3bcK2jR3ozMvFeud0jC1OQ1qirScqlyyg93ASXle6OZcicr4xNyO81VlaMvqV+Kf0FGnb50bPkx5FUJhz6m/ZxrhCOAZof7KnXlenrLfXE71UBBQBRUARUAQUAUXgQ0SgtwT2IQ47xIa6tAmIbJYhvMZMk/rfvdirJFGYRPvQp5CAhINdaD+yETu3n2ACvTRkT5qN8vllNGWiPRZ9QsyMBHVKqz5dnPkLhXHJ2RHqQLh2Dyo2dyHgWYqr6MAeimykb0YZhjEbeVaqlSZWA2lazjzCpfI0RsLe+15cKkjpOhUBRUARUAQUAUXgXBEQOUPSIWg5OwJKQM6OkVFD9BQBn498ojvJXu921iSkz/wMPl5On4YQzYcccbB7vZLrvHet87s2JwFl12HpML+hUTE6IyESEzK7LYT29vbz619bKwKKgCKgCCgCioAioAicFwJ2yoB9zMXPq7ePbmMlIGfZW/E9sNLRubmxDi88+UccO3QganYltlmxImZb9A+x0hvaZESxonaCjuq9asRqnscnz+1pimVjMkIxU4p1HqEzeyhE07D3d7DzmOfF2JSaIZK1OAezxBMrvzjpa1EEFAFFQBFQBBQBReB9QkAMZFz0q11+0x3IyivggbTIGmpzMRC8SkAGQqbXfRFeA34/1rz8HKZPzsTE8nJDEyJVYq+W4STd04Z3o3977rw/F9TDnEY0Pqix3p8ZX+heBC8LSZtoiH7xg19jLkMbz71imqEiFShj+3eh56njKwKKgCKgCCgCisDQQ0DkPzsjFlXsrcBDDzyMRctvNjQgKmOceS+VgJwZn56nkqE8EInDtddfj2XXXtUdDlYF2B6ALtIL+YfBxn8Y6usamA1+J5YsW4ZPfvp6nkxEHfOVgFykG6fTUgQUAUVAEVAEhgACEn3U5XLizTVv4403thsWF4ZsoQzkjLunBOSM8PR+SB8Q5qCQ6E0ivIovSLQMXgMh72LMdOq9aEj6aD+iw3bP4ZQPDmSMdaY6pzT5qH6Vfxgssmd0CpMcIrH9k+9CTtRO8/3deeMdNf7lVXL+/iKrvSkCioAioAhcjAgY8gXljBB/AgHJOm1IYBfjVC+qOSkBOYftkAC9IrTGfqJNo9K+xJ8yfDP660/anHrfaDY48iLjnVZi7fkgNu5p9fqpc1o/sRtG3dg4UQky1m+sylD8NPaKJKQHG1nnaXs4FFd2kc3ZeH+659T9GsnHR+EdusiQ1ukoAoqAIqAIXEQIqEzx3jZDCcg54GYIscw2LpnP+56cM5OHkbV7gM4kjwdNuCRjd+8SoRYl3B856V2J+cctbGg20n33ecAvPNWnU3WUn0jGcGZlP30QI2pWfxymd28RSoqScZwRgymhi8aAa+oWJHvXG2rXIgDLXvVA3/1d1tF3D4WYDLy6IStIc039LavPegZTZ2Book8sDNZgjoWBFrRNfIf4hmo0wrMhp88VAUVAEVAEhjACImHE/gzhZXzoU1cCMljIRUiLc8DccBh1e7dgd1WbQR4QZiZzTxIKxucjhc7OllOldskd0l6H9voa7KjqYq6OMBOG25gJ3IPcCYVIi7MhTk7o+50HBTpzJ5qOn8DRgzVoJxkxhGQmRDQ7k+FMzkFpfjycdt5HAL6OZtTsO476dh988p8DM6e7c0ajMNsFj23gqFwR9muLtKPx2BHsO9gGe85I5GQmIs01cJt+pzuUb1Jm5vb1ObEXrEVQJ9wGGTsTQbkoly5ki2vi3+g65CWTe/w0yEH3S2fUkfuy1nNdM9sgyF91Duw5bkdNm5nOeMx9k+BFQXYImcmifboo0dFJKQKKgCKgCCgCisAFQkAJyKCBpyDlcsFc+TT2Vb+MFd/f3N0yBZh+PX71ly9iYZIN8ZEgEweKVMYikhe1JeFjW3Hk6R/j2u/uj96X3+5P4icbv4x5LgecDNUWZpvuVt115JskMWzC4Y3P4p5P/wwvdT8xPoo/juk33Ypf31YEt8OCkNmLjoYdePF7/4FfvdSIqu66i+9Zjf/8eCISk71MXNh3hJ7uwn5EWvdh66qf48a738LsbzyFO5enYP4IsWkcoE1P46F/YSIuIb8JrZ1EXE7sey+Z321xjHDhpDM7tUO9H13UK+dEIyQGgS4TuhgJkFGhe8iVhIp2ubkuG99P3g92mNFFs1WpE1ug2R6BU9Yt7GWgIsRCNGZ+/trpxmP3JuFnb9oBZwBYVo0/3OHFVaniLzVQB3pfEVAEFAFFQBFQBC5FBJSADHrXaaLU0YFQ6QqMXTQdj01+F89+5x5s2NqI7d4qVO4AZk82weOgIMc+RVAV+cxCm6aq2nbs3LEfedlZOIapuP2zV+LaRWXITXIhQUyoTiMfMqmodBcKpqD48pW46/4kjPvjL/Hn1+rRvvB23HnLjbhyQgKS40k+eJwdiTiRkDkeS7/9HTiG/QarD5TBPP8G3DkvBfkJzBXSL/mQWQZhqluHda+uwa8f3C0Dw2olGRoykrYx5ff2SyCmEG6rt6FxfRLufdqFRq+YovE+1293EteuCLKmtWDc/FZckQ8Q7ovfNI3rMlPj1XQwHut/n4F1zFHZEIrAwU0NBsLoCnTi+q+0YtIkP+Kq7NjzWDqe227HcZpQebg+Xwf3v6QJixe2YfFEauyIRb9aDHlHBEM7mcukVtx8dwSFLybiwdeokRsRIMkh85DnWhQBRUARUAQUAUVAEeiFgBKQXmCc8ZLClomZ0MOJuUgtHoVyRyd2Fk9ETftbOLJ/G9Y/tR7zSqbC7WYWdD+lLhHOKH3ZWndhZ2UFnlibi7wMP45lj0PJlCmYMiWdJ8cB+CWiVg8BOSn4x5ymIyEH3BkpmLJgBhIDG7Bh2/N4w5SGnJwcjCugnwbNt4Ii5IVtsMd7kDc+E0lpYzDSMw7lN0zCeI7pNIU4Tre02FsglDWJdOnMRc7EiZh9TTWa9rwCnmFHC6VOMT+SJkY9qc9rY27GTal2cs7yTUrP3FlHuu+vjty90MVkCaN2YxLW/SkB7x6MoHlJB8YnhZHLOXe2WrDpF2l4Zl8YBVntyHFxXUJMuCZDGDcIXQwEWWhsrd2rknpy2f0pOMhPn7b8LsXASOp19ykf8iiKnVGl51e0vXyVGmxkVIx+9FSSJ9RcORKCyJ/SjpoXEvH4nxyopZnezDvqcfWYAApSwnCQH1gcYaSPb8dl7Yl4+Tk7frfJjzv+TyfGjPShML3bfMqYW+/e5VomGV2cif4fSPOhNMeBxqQgAk4TRhSHEZ8kz83GO2q0kLmy9F6XsZ7o7T735VYfrOQ7f6Rt7/ZST4sioAgoAoqAIqAIDC0ElICcy35JmsuQH0FvFzpo1+J3FaKkrBPx6XuxY89b2Hp0NLKS4pFrDdCyRWxX6JlRsxsnauuwPXsqrrC9ieFJDkMb0dUVQFycnfbyYsUikhnJBE2xgoZGxEJ/BP6IwMuegkEvLE4PsifOxajRJCDMZ3Hk8H4cn0gfEmpYzKIBoVQW8XUh1LgPdSiEp2gExmV2GYJogMKomf1ZrFbIEmQ06TfCkHFBmumEPMUomRaP+W37sOGHr1DAY1/iu2K1wxGzwQlRi0KyE6JAaeM9s3Qk4W0Z2lbMlkQ4NArbWWxWzp3ExLjBJxKajvY9IUqU0XvddS/QB8VqTpgz6bDh8CYPHvltHJo/1YB/vq4J5WlhZHKeXa02lDS5EHiAVTMCGENLOzHBon8+cWFoX/mJrY+fQh6CtDyKuQBJHcLds94wCSChosBPjxsK7sbWsl0oQPw5HZPUpyBv4MPvIanPsXqK1GEjK02jonEGeEMKPwLsIzaucY+diPmVM92PUUsakO63YtPrDjxa7MXUhY342EwT8jwm+Gh2BmopCua2IqHNisb99CO6rg3Xf6IDZSk0v5K5sUMZU+ZrzM0YQH4JOeW4rGCYbnG8ukMOHN7MRcd5UZILeBJkXWHwNe9/XezQKjgauHIsvke912GstcexPTpwSN5X4mhwtZ656IUioAgoAoqAIqAIDCUElICcy26JzEcpUAR0s5m+Hf50lM8dg7FwYMuD2/D7Z2tQ4knGsDIKSUIk6Nh9aNNRVHcmYsLVRUhfvQEuSptyYhwJd6HxyHG0ksgERLi0UNhPSEVaogNWfwsam5vR7KUgaqJpFUlNSmoW7HlzceXlc9Gy+Um8s20y8i7LxtJ0JzwU70JmCvit7Wh+uxKWgsuQN2ECBWkxBmMhGQh0sM+mBrT6uoVVM53n6QiQmuoEfdiN+YrwJ0uUo2dzqJM+JQ2orfcaJmX2xAxqd+xw29pQd7wNbZ10GnC64U5JA6dskCUhLSE/ydmJOjR3heGjasZMHxgujM7ITsTHWSlgGiPIKBemyPAiSYdoJnTMg0oKza8N9+H2ea2Y4gRSQxb4CISVaxp/TTM1Xaya5cd4Ef6lLaV/b6MVbfUWdFA4llvy20ozpPQsahVYycy+u1rNxNsMHwV0WbM7OYTERJo3HbKgs4vPSUJMYvKUHkRiHPenyYKGRu4j5xaysW5CmO8Ce+6GyyR76DOj/gjH9bNPfidl5XvDepnUNtBHxUQBvqewHyEIfFORRmfw5Gw+pIO4r4sme9wXY69Zx8S5+uhA/upqMw64vLjh9g4Uk1lZ+Z7wEcm2BU0HOCbnQT5iKD1kDCFcdk8QLk8IScRNSFHlgThqAm1IWdGMGQVh5NjYrsaCmtbud45mYZ7EEFI9nGv32E21FrR1kdxRc+Jx0TeF/yIZmJLoNh7js3YSMc5DSph/klLDSKSWiq97lNREH+lvRUARUAQUAUVAERhCCCgBOZ/N4om3ZfQwJDjikPurtXjt7e1ouzKVAn8uBbV2hAO7sHl3EzrShmHBnAzUvMNs6pTizNYudDUfwNM/uA/PbG1BM4Vc2LJQdu2X8dXri5FyZANefOCn+OO+VOxoGIWv/usi3LByMpKpLhk/dzz2Hq/Ao+sOIKOoBvNW5CPRY+OJcBsJSwNe356AhKlOjC+JCosiwEo0rMZ92/HcL7+JpyvjUUNna4t7DMbNmY/PfmEGxqWTwrBizHRKhFNbRwUqtv4N3/intTCNciN92X/i6gXDcEXmWqz68ct47HcvwnPLnZj/ic9jBaXzdBclbZsDLYf34N3ffRV/3RDC6v1dKBgxERi7BPfcPh1TRqbw1D0qfJ4P7O9bW5F0KQjjkAlNdRTMyRYi1FBIiZAcWPLaseg6XvMUn24xBhmw8GL/miQ8+5VErM6MoI6kwB3vRf64VvzLd9oxmmTA3mbHgVcS8ZOfu3CQDiWtrV244a5WLFoUQuWP0vDmUw6sHRZEusePBf9ah+UjSD7WJOO//92F8Kgwjqc340s3dOCWaxgcgLDKHlodZlRXePCXbyfiRWoZ6jxg5lU/4pPb8bV72jClLAgnCWsfqVyWIhqE9BDc6ZTYt5rQcMJKTY0QU97nsyCJ0omXErA/uQt2mmKNIfmgwsMgKFYbtRp7XFj1pTS83WnGNrIQ0WY4k7jVXjNyltTj8oVN+MRkMwmoFS3NZvo4kYQlB5BDQpZw2I0tzybgXx+Lg58MxZTTihUfb8HnPkbtH31vLC1OrP1TCv66Bsj7h2qsmBHA1DwSLbITb5MTL/06GU8+7EAFx4uPp++Krw13fqud2ey7kEJfHWNPuBItioAioAgoAoqAIjC0EFACcj77RekwGD8W2VlBLC9/G6899hTW7i1C/thhGM3wueHd67G3zo600YWYQ3v6VRTCKFLSPIahd92FmLryM9QS3Ien3rbiyMTp+PrUZKS4zHAU5CN7ymKMPF6LhTdRcC/Ph5tCo9kWh4Sx12ACBbUFD76Ct+zp2Lp4BWwp6Ug9egBtW9/EG/6RWJCYhUISgghNbGg0BUv9OlS++wL+8Kgbpd+6Df+QvBO7X3sd9z3lR/Ykzv+KJCTwBD0mvfJwHUF7PvKnzcEdP/LjqV+/gi0Mzzut1QVbURlm39yEip3P4I1NtTi2hGZmFJLNFhvqdm7AOy+sxrq0f8HVX07EFzLrcWTfu/jD7ffjmXGFNPfJxPjMU6Xk89mA99BWCIcsVcydcnxI8QQwPOzClhcz8cPdHZhxazumzPIil9GjbMQki74fQsjkGN53xIWXXkjAM28A7Yub8JVrI0hh5LP1L8bhO/emIKUshC/f1EnzpSCyyttw67/5sP53GXh9YyLu/6Udm9/0Ib20HVO/68XorW58/dceNDnZ3uzHyPF+rPixHyceS8U9f/dg05QgJjKY8ggyiqSWOOx6PQH/70EnDmS04ZPfC2IktVG733LiG//XjfUHOpGZFcBIalJ6K0EMdMRObFgASTkMifscycYxEhB/iL2K6ZMFrUE7Xt7A/ub7MGF2CPFUwYh5k8Vuw46XE/D337vxGz7/1Le6cN1MPyzUGG34WRpeYdCF/XNMmEpCYphDkYA0Bcxo4Ps2rtxLrY4QXz/yFrfiq/lBvHhrClZtsuPYZd3aEGJqqbWhZosNz60P4fpPU9PBf40snTbUVrrxJ/rlvHKsC7P/oxV35VvRfsCJH/5LPDZW+JFW1YkrkqiBYX3xf5It1aIIKAKKgCKgCCgCQwcBJSDntVc0CvFT45ASj7ELizDpsafxdkU9xp8Io4z5Dxo2b0RjZAFy0pgjJHgIFjnNpulNhA7jNlcayma64Wxai6qWQ2iIS0RmYSqcFEidoBlLVi79OApw2ezxGFOcAid9RsIU8sKuXBTl5GLSmH14ZeO72FZ9LYqz4hB/ohUN2/bCNXE+PFlJsFEyC3SLZqLZcKUX45qvz8SUGxdgtseDJN9hPPu3ozh0LIhOniaLSUysyGXQkYHMklGYZT+GrU/vxlGx1TfRwd45DKOmNWIUCUXFOgtNjigAsoHJ0oi6o1vx1hOvYtPskRiRY0Onh6GB25vhxU787JVKZA8fRgLiNOqLUN9ryNjQH8qnhN017JUSfBg+oQPLSuLwyKtuPET3+41uK65r86KM+CWPaEcBNQeZ4i9BU6T9r3nwxL+5sGdFC276RCPmXhZBaqIV7o5UHLk3Ea+ucmLJQh8yc6jdKPYjMcOG5lUp2OUwoZaEMMsZxARG05qbT1MqBhfIgQPBWqA6MYglk9swb3oQe0hWCuld0kXC08RphqhBqdnoxqZnHdhl78D1NzZgBce1H05CBaN20cvH8CEZCExjqfFBhmqmSRT7bauhMB/wI8Tv/nrm7djqooahC5MLghiRyJC91OqZaEpXsy0erz3oxt+fAubc2Yz5Szsxa7IXgb3x8K1Kxq4dNBPLDaCIvh4WMfU6wbXShOwQyfhCanfE/yUY70cGSd6s1Aj2Dk9EHm3EnMwtY7xr3P/GKisajvFiFAlZQQRpjMvQuNuJXU+68dYBP6Zc14gbl9MZPhyPNyucJDfUjpBhsYcP5T3RQRQBRUARUAQUAUXgg0FACch54GpEhqJHrC0tBbkLl2BB+dN4/q292D+BAvtkP9ZtOAb7qOEoLstlONcDxum0ITrxV5hO3WKhX3jZfEw9+Dje+OaTeGTZJNw8rxC5FRWo2r4XLZNvQFKcC/F++olI7W4zqdySAkxYWg78z06evldhZoINHbVevHOoEAtvyUBZtpO+GGQ74mdAYTKcMh3lH5+M0a3NqK8+iP3NtTjSAiTQdMtmhNylEHhKMTH8lTiYB6h5CTFSl5w0C5GJhOkoz/tBelxL+N+wcfzNh95dqG85iHe3BNDlWYUXDtrBA3kSEysKrluC3NQuJIYaOQolVhYDB+PqAvwyBqcfBBdVtrQZn3KSHDyQhM0U9sN7E/D8Q6n4b6551GeqcOe1nbim3IT2Kiee/mM8nkMn/nN5G1bMo1kUSUKnN4AMEplZi8PYU+XAdppkFZEUjAlZ4fU6cPSYmfc6cMPnT+CL1wcMwmZvsOMI/SKq6F1zza01uO1KnvQX0kzuiB2tbRTiSdmuonlWKVFydNnx3COc0y7O5852jHTGo3q3DVvXuvB6fQTLPtGGOcWMdkWSFKZbTr/Acs/SSDiGk9huqrLjEP10yjop/G93YM3jFoz8lB8pRQyqQPNAk0StanXgjYeTcN8TJsz9Sj3+6WvtyKNGI45tOunQ3sZ3p5XamZmZAYzL4JCcc+d6J6q3APVlfmTl0zyKJlZiPhb2Eoe2OByso5ZsATVDwyS3De/TmXzP3jiQo2P0ci+mZEc4hg0b36b24544eL5VjYm51NYcc+IV1ntuqwUli9oxb7wP07JpJsa1XkgSewHeWh1SEVAEFAFFQBH4yCCgBOS8tlIkbArh4QRGSBqN0WNzsP2Btdi6xousxAQ8WXElli1Pw6hChtrdxYEopxunv4aUKDb4VkTSyuknUYnLC/8Lbzz0EqaOvg511Sa0eN2Ye2UGkpLsJCvdp8bsgJwC4YJiZE6ejRvxE7z41PPYU+ChRZEDq03jcBWzrGeRKFD265FFhTiYTHU4svMp/GbxT/DH7jUnjJxhRHzqDwIOc7IDWWbPd7kyvvW6x9p1LehkxnbMmYG5d9yC68Yw0zvjvAaNI3gKtjY6obsoxbJwOhdFITczSEjulDaspGnU1QTNtoemP+lJ2PBnB3bfl4bH0+sxjKGM8444UUnH7NyVHSga0UXcxIiJhVB0dFhIGG3wur1RTOSBPI9YqekwoT43hDg6X0sx2rTQnOu4YBigA7nhy8/7dH73O7H7BO9P8yI7j+ZxJDih404cpNP683to63RXPh4wevHisrvacNfPWkGrLyQnhmGj5qJ7W4waJ3+RCJDoJDO6VxYrtLOvE5xbx/ZE1G204fURLbibGothDJ0bpERvJoEKHXXieDOjYlG/kl7AudBcjTkJ2b+FhNSK6jdJnpJJahhBK4PTlYhd1dUkNJURJF7O+1kkZ2L6xbmZ6CsSpjN5VVuQIaL9KCgNGqZfYobYRCf945xbEvHNoobNUxeHOposPgH+s/StbKwyFkSP+/Ed+MkfqnEHNUVp9JeKE6LEcQ0sTy5UrxQBRUARUAQUAUVgiCCgBORcN0q0APJHPikE8a8hxNrsLkxdvgj7/Jvw/b+/jIi3FPuLPo689DSkmQKo7hZYKTqxhbTnB6WoEAlDweh8zPvsJGx6ah3eeM4Fl58alazLMCvehkQ6ClPR0FNE8PKbUlFUMAqfuqsEe1/aiEd/14YR8/4Bk6jlcLmcjBAUJSDG7HgMbW3egi3r38UjT9fAfe8v8GBxFQ6sfhmPPxA0cn7IXIz5yJqMkaI3jHs9I/NCbssfWTeldyFDRkO5QY1BJNRCkTUHHcEMRtdKQl5SAF6edEejhsk6GKlLYs5e8CLkj2vgVCSPipnStSeeGiF+tyS2YQHNhB7MTsQ3f+zE4Xr652xnRLNtFI5bg8ilxJ9EUyFuS5TkmawGATlWxe90IM/igwQRvhstCG6Jw/5DIaRcQQJTIn4XjLxFDKqoKdlF4R9J7ZiYz+hZjI4VZt6RILUTDTSHyxjJiFCMjmVhRK7wCQuaq8Jwz2vHZ25uwQxqHDxmEhoK7QUZISQQX1GtnbZXMYwFbi40NS2A7Flh1LXbcaLGgb+tFaIRws1f9SMng3gIP5J5028ofJRrauCNq/00UeM70h2FysRQvV3VcdjOaglLfEjNCdD5nBG9umzYs9mOioYgphR6MY79kC4Zjvw+OqZX0/djN9G6Mi+EtBxOh8QqQGJ1rMGK1tmdmDHZR+d27gMji3mr2dDehU/+oBlzhodIYkm+4wLILyRZ479WYsYomg8tioAioAgoAoqAIjB0EegWLYbuAj7cmVPyof2IxcakfwwxaqtrRiflv3ZeO3i6nzV5CX0jxqCkpRpbN5kx99pS5NCvI46SncNhYzRcRhVqbGN0LD9szJURzX9A+/zcEoyYvhxjTXvwwk9/ibfqGHVpZBnSaA5jp7Ql8n1PEXkzYKH9fSFKr1qKkWn12LrBB7cnB0uY3NDltBr5OowmHC9CU6rmnW9jy5OP4febE1F05XRccdU4TBiVhYQm+hIwTK7NWA9zdzC/h8igkv9D5me1ODjHRMTze3tbG/0gfLBTcrcfrWU0paPY57LR1l/MuJhfJKkEqdmTUECn87VPPEVfmFrs7WB7i4/C/n7s3HoMlXs6jJPrnrV82BciuJIghChI17zjweodJhxtZbJIIYI8aA/yZL2Lpk+ZzJcxozSARJItWhcZQq+F2cS9/jCzexMznsIbAj8Ff1srzaaabdjMuoFcLzUJYaSyjZ/RpZp22GmCFUJOMc20CihgC+mRd6DWit3vsBLD/47wkIBQMeRlFK4T6+2oaw5icjlNlQo5T5KBxiPULGy1wsTIUpkjmzB9ZgvmXNGBiZwfI9cSX9FunR1IOwV5J/Ny4HgctTsJeOl4EB3l7Zg2nKFxuZ6g+HFIPxTwI5y7v51EitGzkqg5EbImvkuWFhKiYzasY6X0EuIjz/gnSHOzg4f5MyqI7Gw6iRNnTsto52034yhxOCFtGMkqRZzTuS7zUZKtWrYeQc1IMUkyCUgLI3TV7SfLICFKKGrBhGlNmDO3HdOn+gxix1hvRp+DWO7ZAdEaioAioAgoAoqAInDBEFANyDlAH7HZYW6vRcvRg3TCPYATRw6jZW8FAlkeOBKykZs0AWXDd2JBKbBu5HhcNTMNuQltOLrnAHZXHEUt8x201u/HkV3Mjp5HYa2YuTUYItfsyIGnYCrmLpmAV79zCGVZThQXM/yShY7nIsj1mSOFNkkKyGN4a9lMTB+xFhtCEzG2tBgTE6iFoGQscnZPI34hb0DEnoK8RC/D5O7E1o4q7DvYgWCSD63V+7D3AE/b24/j2L4GdLCpuboShw4l4Hgq/ThsjIaVkQD7nl04tDMR2xLiYNtfgSM88a+jkU7D4QpU5mUhntGxCsc3Yf4Vr2P3I/fh+cmpaG4vxezURq6hEht3l6BomBvDZWpc0IAn9jL3D6hI7grJwRIgYTjwdDJ+S6F6xTWdSJvMZHkUsqmfoKM9I0Px+f6jdAR30/GaJ+9lpdSQ8HTfTZ+Z5kaaT3Vya5iYMERzpKMb3KikgL2Z8c1WLvAijxnG4zlOQ4cZBw8xvC5NjCakMgKVm2MLW/WSsLRaKZDT7GmsD0k0PWIaDdRQY3KEBKS1w4vLS3nyn0Py2ATmC+FYeXQeP8zQvlscaMihNoRtwIhTbc0kLfQDSc0PUYNDgtNLU9YbQortJJQ0o6KWB9Q6vPMnC+560IfyGV54qEExiLCog+TFIQM1kWTZXCa00kSqjRoM5BEXVmpm1Koju4gPTceyckkSkkkkSFxCPkbA4jzji5hvhFoZCWEshbfgo0lXLcmVqGkSaa6YyBBrQZ8FB3faUXuAWebHBpFBnw7yXXqVkHQx3DAabKjc6EBNAVDoZlOalwWZv+QYzdacKaKBoskZ1yr9a1EEFAFFQBFQBBSBoYeAEpDB7hkl5nC8G5Z9q7CjdjWWf+vNaMuvrOGJ7Szc/uOf4875HkaocqF4zjy8HmYmch555xxeg9/+zz/ja3+NDXQYv/jmy/jFAzfgvudvx5ysRKQxtI87MxmTbpqPSTtaMYcC/ZQ0CsQUDqOiXKxt7FPuxtOhORuji5yYmTEarsxcalgk23isDj9Fyucc0i8fj4K6Y6h76EF8b9mDfECbH9CTWMoPP4cXNszG2DZmw353G9bKvZ/dhVffuROdX/skbp2Sg9J8ko7f/AYPrOGPPJ9TjtE7LBgeWIU/bt6MV+74Jh764jRMGjcSMz+1kgTk+3jgG1/GM1LXKLNx1+PjMG1KkuHEPqgj+1jT9/lThFZJg1F91IG3nkxnFvt6pOS1YFYyc1nwoZXhhA8cduHh7zmwl3kuvjCqC2NzqMnIYjhjCddL06mauTRfoi99Z0cc/vyTRDy5mjjnt+DqxTRz4ul9hJqr1kY7dr5mQ1VhB0ZSVVHEKpLZPELzp7oaOw5PC2ESTY/sNPeSTe5ilK0Th20IWEiIKKwzcBVMzEmSOdqPdJoiYQ37GxaPw7PbkZ5EwsGxDzBy192fD+Orb7di6vgA4mm+1a9Uzv5TGBo4nWswKnysFVeUMspUOgkEn/FvtMgFiYqZ9eyJJA3rSTh2muEtZm4Tlx1bd8fjofvEj6cDGWkhOEhUQkxuGKyyoZFak/iSIEmJBC2w0DRLNDP0a6Hjek2ldC8meMSGzxqaXXjwl/F4uTqAy26jDwjJHCFDMsle9miyjdUc6/F4VE4PYWQxSZrXhjYGB/jujWZM/34Hln6qE+kSJpnL7Zm7DKFFEVAEFAFFQBFQBIYEAkpABr1NPMH2dtEBfB6KZk3Hn8ffasj3tJin0MZM5YU2nkxTwCuYhjm3laE0nIaMeAfDqI7DrNt/jz/eSDMTClkiIEZosmJxeJDvdsAVpH8BBbVgix+dFS3IWlyOdCY3dNIon4qL/ov0wWHNDN1beM1duC2cCU8aZ9KPNGb4XzBXydi5GXj0L8vgo5Qdpt+JhafoFotEuWJfFr2CsQAADd5JREFUTicc9E2wdHl54s7OKdZFnOnIocBr5fH8sKs/j/+asJLhWymwytjx8YzMxYZ+LzqZMtyaVICcJArlpgTkjVuE255lyF9fBH4SIJ6v04neiZwJucyMzQmyjwtXmEHbZEcbhfdN2y3UWVjx9JNp8B5MxBvUDsj+yPKb6TDt/FEdHpzSiXHDCDTDyaaObcU/rrCj828JeOhX8dj7CpfPk/wXfe2Yf3cX/nuOFyOZa0PyGIp/TGfAhoMH2eG8IJPoUaDnfXHWDh+3ofWACYcTglhcSE0DzZ9Eig7z1fEeN9MEy40nf2XH/vUdNN1qwXUME/zZm+xIgQs//Fsafs906q8yrK25iWuh0/vKRzoxnFoRxxlwZfewMQ+NnRndUzK8uPPmLpQUUevD+0JJjCLbQm1GhAkErcNbcdmEOGxhmN9Vf8qBb6eY6gXRSnOw8HT29o4Lax5kvo4t9Emhs/zlCdQK8WXdtToZthomHdzehfKbWjGW2dc97iBKxhDDo248w6SCRzcF4OyMIH4RHc/XWvHCX9LhrfLgFU8rbprvx7yrWvDT6kR86fEk/OnXblS8TuxoDga/HxO+3YGpMxjeOPYedk9dPxQBRUARUAQUAUVgaCGgBGSw+0UBzdxFAsJ8GhnjpmPhGIpuItnxviG70SwqyGhVgcQ8FCQPw3BqIwIkF/64ApTNKMJoVpLqsSJtIgZjoFBvb2Xkq2NY9zKFrOuyUFCQYIS5NbhArMGpn2QgJjojJBZPpHAqkbgYaYtyXt8SnWA4kIq0vAz6Fcio0fn2mEAZE+m+aTyN/hLdixGGl316OMbMUhIw1jWqxxYS7Y4LYbQrrjVA0uFKyMGoOfnGeqWnWJUQQ/eGqemhjHvhCseOcAJxdI6fcGMj/pkRocQ1PEDTOBGg6QZCv4swssd0YNrVbRSu6Q9N0uDn+lw5XZjxsSZ8Ns2JjTStamcYXauTyQNvacLccj9mjSS3Ygf0xTdO+hPpD3L5N5pQOowhb6nBCLAfUTeY05jX4vIWfJ2jSbZ6utEYxMSdTZOof2eY4mbmDKGZl51YRUgSIx4fxsxtQZC+Ke3lDgY3oCalndGsIgGMn9CJxYu9yOB/xWYhkgNga1hXkXhkUOty9/8OYdbUIJi6hqZTvTYotisWEptkH8Zd0YxbHC6sr6IpGvFp6/SjeKoXc5Z1YvQ8G3yM5NVCIhGwM3lhQQeu/GwI+Uxy2NUZpi+NED12yPc7PpPrYuLKr0+yo4nz7mwMwUkiNPdaRhNjFsO922nWyJDRnXzfAuJsXtSGRbeG8R8j6fRPu64IcW4lqMnEcdHVXSii+ZWdmp4L+h7FsNJPRUARUAQUAUVAEXhPCCgBORfYeLJt+F/wNFZyYfQt3QK6COPMDRKkYGsI7BFqGSiYUz7sVSidkbB0NpxAfTuJg+kYqqqP42D+RNyUFU9HZranIDuAPHmyHzELo9QrQnT335PP+lxR8GeHvlOn3KdOf1+ia4hwDBHOBy7da+U0Ily/v9+BonUG7uODfyLaoBDzl6TktuP6f2rtSeAXI1a9ZyBaDDIPQ2HDXUeQUrx5TBs+NqoNy1hR2vQUXntJDIx+2CzE1PCZw9uwnKFyhRRIV8brIo4LZXSqJvGYShIn+TCkmyBN7ZIKuzDtti5MERLZ3SY2r3Z3F4Yv6cK/L+p+Jo26i5ALvmwDko9YvZDbh4IpPgxj+hijX9nQXv3E6glLFr2Vaww1O6OZd4Pf+6yVFRdxjrG1RufoxdUlbVgqc5G580cc7g3wGDq3YHEj7pC5s8T6ks9JnEvkxu6+pA1/hFh5ZjXj9hl96/e0VfIRBUZ/KwKKgCKgCCgCQxgBJSDntHk8kTakNhGmeTrbj3Am3cmz3qXPd2lEx/Nwez0O/OU7+MFP1+DVhlRgwvW47y9LkUSH9ohIq6f00bu/Ptes13e0Pk9PfhlsvZMtTl6dY9s+6z3ZywW8Esm4VxFhl5oHi0jbA6An2qk+rdhGtiRGGnp6YyXZ0j515WH3GIb24ZTn0oeFz8WMrqddd9/irh0rRr+sYIxLgZ4Rf/sWPuvP7K5vpZPfhAgZJnRCcs5SYnU5rT5F5iRZzmMlNke6zvRBsvfaaGFo+GvE2sintON/BicLvxt9cUBZLwPLnVZ693naQ72hCCgCioAioAhcAAT4vy8t7wGBXqLEe2h9yTahcCrSEotEVjrnQn8LU5yHvhV34WszbsMXmEchzp2E/OSoL4Zhly8C2Tl3rA1ORSAmIMfoROy7+FzItQi7gy7nuCdUBvVbul+d054NVF8qDtTmtE7OdONc5n8udWV+A6zVmA77OtPj06Z8rvVP60BvKAKKgCKgCCgCHxYCImFE/3xYI34UxlECMuhdFK0HIyUxxbPkzeg55T8XATY2FgUsk81j+JLkMbypmcfkEUrEAS/9SChpRowjZlbSct4IiCbDZo/mOjHTLii2f2b6OkQZyHkPoR0oAoqAIqAIKAKKwCWKgCFnUC6UnGgWMXHQMigElIAMCiaRVen8SqfgA5UHsWXzdvoSdDtUvBcCImMKvyDZCPccbZPg0D7GOJGXZ++1X+lbSw8CoqmyMVlic3MLWpqacPjQEe7fNjqKd9s/Kc49WOmFIqAIKAKKgCKgCJwbAkJA4uLiULG3Em1tDCbDYhwhq3xxRiCVgAxG0UAhVnIalJYOx7e/cQ9Sf/6XfpzQz4hz/w/5cvZ+P3u4SP+19e55ICDEzm634oE/rML9v/3befSkTRUBRUARUAQUAUVAETiJgJnWLD6GjExJy6alBUVr45CZz3sLeSer6xURuOQJSJR/0OzpDEREolq5PYlYcfOdWPLxT1NTQW/eMzXQV+uiREA0TPKPQsx/56KcpE5KEVAEFAFFQBFQBIYYAsI0JL+alfm2spgWIer5OLC8IcKINDmD8DnEEDjX6V6aBKTb81heFDHPEf+LqO3T6fBFXykyNRcznI8cz/CiEl9Uy1BEIPbf+Tk5ng/FheqcFQFFQBFQBBQBReDDRcDgFBHmwgrQvJ7BhhjqcUB6wQdW+o1YKINeqn4jHykCIjEIzlRiTyNi/89SU3UYhyp3w888F1EtWfT3aX0YLES0JLEeTquhNxQBRUARUAQUAUVAEVAELnEEjCBFctJ5RpGR2hKaajXUVtNHtYFVz2yJI5B+1ETQjxQBGdQ7zxdCtBgZmZl49Hc/QpzThbCkrx5U4Qs1AEcZVHOtpAgoAoqAIqAIKAKKgCLw0UVgkEzBTA2Jt6sTXfyJi3MRD2EsMdby0Rc2hzgBiW2UJDWz0PHHZjj/mCWLWj8lYolqMbKyc/Hz+x+F3+8jn2BCwZ4N76eR3lIEFAFFQBFQBBQBRUARUATeRwRi8qf4FY8oLus28WdWX5b+6IfIqmaG+RUndytl3p50EO/jnD7MroY0ARHwjXCqROyRh36PN15bHSUVZzDyFzMq8f1wOp3Rzetvlz/MHdCxFAFFQBFQBBQBRUARUAQuSQREYfLuO2sHFV1V5N4A3Qae+PuzGDfyziHtGjAkCUjMF0PIh4vO4QsXLkT1wZ04uGu9EaEq9ry/N9lgnHQOCjGy1SC1ZP11o/cUAUVAEVAEFAFFQBFQBBSB80BALHlM9AexMCm1OK2ftOw5tVORX42/tPKZM3U0CoqKDAIiMq/8DKQRicnEsXqn9nuhvl90BEQAPPXnVHBiIAeZDLCsrAwPP/wwq0i7U2vqd0VAEVAEFAFFQBFQBBQBReCjg4CQCXE9kBKTmQdenQjHUYJipCMYuOKH+uSiJCCi2Yj9nA0NAV4yUGpRBBQBRUARUAQUAUVAEVAELgUEhITE3BDOtl5D+8GM7ZK1PUZcztbmg37+gRIQWbCU2OeZFmOAw/o7d+7E/fffj4yMDNq5Bc7UxGB9sXZnrKgPFQFFQBFQBBQBRUARUAQUgY8QAjGLoMEsSYjH0aNHcfz4cYO4DEZ+7l1Hrt/P8oEREFmojUlWBjthqZ+bm4tbbrkFjY2NqKmpMQjG+7lY7UsRUAQUAUVAEVAEFAFFQBG4FBGQNBRf+tKXkJ2dbWhC7Hb7WWEQ+VxcHuTz/SwfCAGRSdbV1eHQoUNn1WL0XowAs3z58kHYs/VupdeKgCKgCCgCioAioAgoAoqAInAmBGJKAb/fj8rKyjNVNZ6JU7xkavd6vWhpaUFKSsoZHd7P2mGvCu8rAYktTEyn7r33XuOn11h6qQgoAoqAIqAIKAKKgCKgCCgCQxCBL37xi+/brAckIDEyIRHBzhQWrPdMxBlGHMJvuOEGtLW1vScTqp5xe3es14qAIqAIKAKKgCKgCCgCioAicN4InIvviAwm9UOhEIYPH26MLc7sBjc4i1uIyPQDyfUDEhAxo5Jsi7HGg52stJk5c6YxwcG2MSrrL0VAEVAEFAFFQBFQBBQBRUARuOgQiPGBwUbekgVIG+EF/fmP9EtAxBejs7MT9fX1CDNpn2hBtCgCioAioAgoAoqAIqAIKAKKgCIwWASEfDQ1NZ1W/TQCEmM4jzzyCORHiyKgCCgCioAioAgoAoqAIqAIKALng0Bv7YmJhKOPfkMcyNevX2/EChbWcsrj8xlX2yoCioAioAgoAoqAIqAIKAKKwCWEgLhkCPkoLy9HcXGxwS1OIyCXEB66VEVAEVAEFAFFQBFQBBQBRUAR+JAREBOsDaeOKVqP3mqSU5/rd0VAEVAEFAFFQBFQBBQBRUARUAQGi4D4mMcCVP1/O3T34L8HXzYAAAAASUVORK5CYII="/>
          <p:cNvSpPr>
            <a:spLocks noChangeAspect="1" noChangeArrowheads="1"/>
          </p:cNvSpPr>
          <p:nvPr/>
        </p:nvSpPr>
        <p:spPr bwMode="auto">
          <a:xfrm>
            <a:off x="368300" y="168275"/>
            <a:ext cx="66675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200">
                <a:solidFill>
                  <a:schemeClr val="tx1"/>
                </a:solidFill>
                <a:latin typeface="Arial" panose="020B0604020202020204" pitchFamily="34" charset="0"/>
              </a:defRPr>
            </a:lvl1pPr>
            <a:lvl2pPr marL="742950" indent="-285750" eaLnBrk="0" hangingPunct="0">
              <a:spcBef>
                <a:spcPct val="20000"/>
              </a:spcBef>
              <a:buChar char="–"/>
              <a:defRPr>
                <a:solidFill>
                  <a:schemeClr val="tx1"/>
                </a:solidFill>
                <a:latin typeface="Arial" panose="020B0604020202020204" pitchFamily="34" charset="0"/>
              </a:defRPr>
            </a:lvl2pPr>
            <a:lvl3pPr marL="1143000" indent="-228600" eaLnBrk="0" hangingPunct="0">
              <a:spcBef>
                <a:spcPct val="20000"/>
              </a:spcBef>
              <a:buChar char="•"/>
              <a:defRPr sz="1400">
                <a:solidFill>
                  <a:schemeClr val="tx1"/>
                </a:solidFill>
                <a:latin typeface="Arial" panose="020B0604020202020204" pitchFamily="34" charset="0"/>
              </a:defRPr>
            </a:lvl3pPr>
            <a:lvl4pPr marL="1600200" indent="-228600" eaLnBrk="0" hangingPunct="0">
              <a:spcBef>
                <a:spcPct val="20000"/>
              </a:spcBef>
              <a:buChar char="–"/>
              <a:defRPr sz="1000">
                <a:solidFill>
                  <a:schemeClr val="tx1"/>
                </a:solidFill>
                <a:latin typeface="Arial" panose="020B0604020202020204" pitchFamily="34" charset="0"/>
              </a:defRPr>
            </a:lvl4pPr>
            <a:lvl5pPr marL="2057400" indent="-228600" eaLnBrk="0" hangingPunct="0">
              <a:spcBef>
                <a:spcPct val="20000"/>
              </a:spcBef>
              <a:buChar cha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pic>
        <p:nvPicPr>
          <p:cNvPr id="10274" name="Picture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638" y="4305300"/>
            <a:ext cx="3027362" cy="18303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5" name="Picture 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988" y="4089400"/>
            <a:ext cx="2406650" cy="1968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8" name="TextBox 13"/>
          <p:cNvSpPr txBox="1">
            <a:spLocks noChangeArrowheads="1"/>
          </p:cNvSpPr>
          <p:nvPr/>
        </p:nvSpPr>
        <p:spPr bwMode="auto">
          <a:xfrm>
            <a:off x="658813" y="3640138"/>
            <a:ext cx="1601787" cy="215900"/>
          </a:xfrm>
          <a:prstGeom prst="rect">
            <a:avLst/>
          </a:prstGeom>
          <a:solidFill>
            <a:schemeClr val="bg1"/>
          </a:solidFill>
          <a:ln w="28575">
            <a:solidFill>
              <a:schemeClr val="tx1">
                <a:lumMod val="50000"/>
                <a:lumOff val="50000"/>
              </a:schemeClr>
            </a:solidFill>
            <a:miter lim="800000"/>
            <a:headEnd/>
            <a:tailEnd/>
          </a:ln>
        </p:spPr>
        <p:txBody>
          <a:bodyPr>
            <a:spAutoFit/>
          </a:bodyPr>
          <a:lstStyle>
            <a:defPPr>
              <a:defRPr lang="en-US"/>
            </a:defPPr>
            <a:lvl1pPr algn="ctr" eaLnBrk="1" hangingPunct="1">
              <a:defRPr sz="800" b="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en-US" dirty="0" smtClean="0">
                <a:latin typeface="Arial" charset="0"/>
              </a:rPr>
              <a:t>Select “</a:t>
            </a:r>
            <a:r>
              <a:rPr lang="en-US" b="1" dirty="0" smtClean="0">
                <a:latin typeface="Arial" charset="0"/>
              </a:rPr>
              <a:t>Message Content” </a:t>
            </a:r>
            <a:r>
              <a:rPr lang="en-US" dirty="0" smtClean="0">
                <a:latin typeface="Arial" charset="0"/>
              </a:rPr>
              <a:t>.</a:t>
            </a:r>
          </a:p>
        </p:txBody>
      </p:sp>
      <p:sp>
        <p:nvSpPr>
          <p:cNvPr id="69" name="Oval 68"/>
          <p:cNvSpPr/>
          <p:nvPr/>
        </p:nvSpPr>
        <p:spPr bwMode="auto">
          <a:xfrm>
            <a:off x="493713" y="3530600"/>
            <a:ext cx="246062"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4</a:t>
            </a:r>
          </a:p>
        </p:txBody>
      </p:sp>
      <p:sp>
        <p:nvSpPr>
          <p:cNvPr id="70" name="TextBox 13"/>
          <p:cNvSpPr txBox="1">
            <a:spLocks noChangeArrowheads="1"/>
          </p:cNvSpPr>
          <p:nvPr/>
        </p:nvSpPr>
        <p:spPr bwMode="auto">
          <a:xfrm>
            <a:off x="3840163" y="4260850"/>
            <a:ext cx="1990725" cy="584200"/>
          </a:xfrm>
          <a:prstGeom prst="rect">
            <a:avLst/>
          </a:prstGeom>
          <a:solidFill>
            <a:schemeClr val="bg1"/>
          </a:solidFill>
          <a:ln w="28575">
            <a:solidFill>
              <a:schemeClr val="tx1">
                <a:lumMod val="50000"/>
                <a:lumOff val="50000"/>
              </a:schemeClr>
            </a:solidFill>
            <a:miter lim="800000"/>
            <a:headEnd/>
            <a:tailEnd/>
          </a:ln>
        </p:spPr>
        <p:txBody>
          <a:bodyPr>
            <a:spAutoFit/>
          </a:bodyPr>
          <a:lstStyle>
            <a:defPPr>
              <a:defRPr lang="en-US"/>
            </a:defPPr>
            <a:lvl1pPr algn="ctr" eaLnBrk="1" hangingPunct="1">
              <a:defRPr sz="800" b="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en-US" dirty="0" smtClean="0">
                <a:latin typeface="Arial" charset="0"/>
              </a:rPr>
              <a:t>Select “</a:t>
            </a:r>
            <a:r>
              <a:rPr lang="en-US" b="1" dirty="0" smtClean="0">
                <a:latin typeface="Arial" charset="0"/>
              </a:rPr>
              <a:t>Testing Instructions” </a:t>
            </a:r>
            <a:r>
              <a:rPr lang="en-US" dirty="0" smtClean="0">
                <a:latin typeface="Arial" charset="0"/>
              </a:rPr>
              <a:t>to gain additional information on </a:t>
            </a:r>
            <a:r>
              <a:rPr lang="en-US" dirty="0">
                <a:latin typeface="Arial" charset="0"/>
              </a:rPr>
              <a:t>how </a:t>
            </a:r>
            <a:r>
              <a:rPr lang="en-US" dirty="0" smtClean="0">
                <a:latin typeface="Arial" charset="0"/>
              </a:rPr>
              <a:t>System </a:t>
            </a:r>
            <a:r>
              <a:rPr lang="en-US" dirty="0">
                <a:latin typeface="Arial" charset="0"/>
              </a:rPr>
              <a:t>Under Test (SUT) generates a SOAP message </a:t>
            </a:r>
            <a:r>
              <a:rPr lang="en-US" dirty="0" smtClean="0">
                <a:latin typeface="Arial" charset="0"/>
              </a:rPr>
              <a:t>envelope.</a:t>
            </a:r>
          </a:p>
        </p:txBody>
      </p:sp>
      <p:sp>
        <p:nvSpPr>
          <p:cNvPr id="47" name="Oval 46"/>
          <p:cNvSpPr/>
          <p:nvPr/>
        </p:nvSpPr>
        <p:spPr bwMode="auto">
          <a:xfrm>
            <a:off x="3702050" y="4116388"/>
            <a:ext cx="246063"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5</a:t>
            </a:r>
          </a:p>
        </p:txBody>
      </p:sp>
      <p:pic>
        <p:nvPicPr>
          <p:cNvPr id="10280" name="Picture 4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99188" y="4395788"/>
            <a:ext cx="2657475" cy="17494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1" name="Picture 4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92838" y="4187825"/>
            <a:ext cx="2262187" cy="18573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73" name="Straight Connector 72"/>
          <p:cNvCxnSpPr/>
          <p:nvPr/>
        </p:nvCxnSpPr>
        <p:spPr bwMode="auto">
          <a:xfrm flipH="1">
            <a:off x="1101725" y="3865563"/>
            <a:ext cx="112713" cy="223837"/>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Straight Connector 73"/>
          <p:cNvCxnSpPr/>
          <p:nvPr/>
        </p:nvCxnSpPr>
        <p:spPr bwMode="auto">
          <a:xfrm>
            <a:off x="5830888" y="4373563"/>
            <a:ext cx="2232025" cy="22225"/>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Straight Connector 78"/>
          <p:cNvCxnSpPr/>
          <p:nvPr/>
        </p:nvCxnSpPr>
        <p:spPr bwMode="auto">
          <a:xfrm flipH="1" flipV="1">
            <a:off x="7519988" y="2497138"/>
            <a:ext cx="650875" cy="431800"/>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833772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smtClean="0"/>
              <a:t>SOAP Envelope Testing: Other Utilities</a:t>
            </a:r>
          </a:p>
        </p:txBody>
      </p:sp>
      <p:pic>
        <p:nvPicPr>
          <p:cNvPr id="1126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28625" y="2589213"/>
            <a:ext cx="1639888" cy="200025"/>
          </a:xfrm>
          <a:noFill/>
          <a:ln>
            <a:solidFill>
              <a:schemeClr val="tx1"/>
            </a:solidFill>
            <a:miter lim="800000"/>
            <a:headEnd/>
            <a:tailEnd/>
          </a:ln>
        </p:spPr>
      </p:pic>
      <p:pic>
        <p:nvPicPr>
          <p:cNvPr id="1126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2794000"/>
            <a:ext cx="2395537" cy="20066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88" y="1690688"/>
            <a:ext cx="2087562" cy="2000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TextBox 12"/>
          <p:cNvSpPr txBox="1">
            <a:spLocks noChangeArrowheads="1"/>
          </p:cNvSpPr>
          <p:nvPr/>
        </p:nvSpPr>
        <p:spPr bwMode="auto">
          <a:xfrm>
            <a:off x="593725" y="1127125"/>
            <a:ext cx="1562100" cy="338138"/>
          </a:xfrm>
          <a:prstGeom prst="rect">
            <a:avLst/>
          </a:prstGeom>
          <a:solidFill>
            <a:schemeClr val="bg1"/>
          </a:solid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lvl="1" indent="0" algn="ctr" eaLnBrk="1" hangingPunct="1">
              <a:defRPr/>
            </a:pPr>
            <a:r>
              <a:rPr lang="en-US" sz="800" b="0" dirty="0" smtClean="0"/>
              <a:t>Clicking ‘</a:t>
            </a:r>
            <a:r>
              <a:rPr lang="en-US" sz="800" dirty="0" smtClean="0"/>
              <a:t>Start</a:t>
            </a:r>
            <a:r>
              <a:rPr lang="en-US" sz="800" b="0" dirty="0" smtClean="0"/>
              <a:t>’ will generate the </a:t>
            </a:r>
            <a:r>
              <a:rPr lang="en-US" sz="800" dirty="0" smtClean="0"/>
              <a:t>‘Test Execution’ </a:t>
            </a:r>
            <a:r>
              <a:rPr lang="en-US" sz="800" b="0" dirty="0" smtClean="0"/>
              <a:t>tab.</a:t>
            </a:r>
          </a:p>
        </p:txBody>
      </p:sp>
      <p:sp>
        <p:nvSpPr>
          <p:cNvPr id="9" name="TextBox 12"/>
          <p:cNvSpPr txBox="1">
            <a:spLocks noChangeArrowheads="1"/>
          </p:cNvSpPr>
          <p:nvPr/>
        </p:nvSpPr>
        <p:spPr bwMode="auto">
          <a:xfrm>
            <a:off x="3627438" y="2836863"/>
            <a:ext cx="1562100" cy="338137"/>
          </a:xfrm>
          <a:prstGeom prst="rect">
            <a:avLst/>
          </a:prstGeom>
          <a:solidFill>
            <a:schemeClr val="bg1"/>
          </a:solid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lvl="1" indent="0" algn="ctr" eaLnBrk="1" hangingPunct="1">
              <a:defRPr/>
            </a:pPr>
            <a:r>
              <a:rPr lang="en-US" sz="800" b="0" dirty="0"/>
              <a:t>Insert a HL7 </a:t>
            </a:r>
            <a:r>
              <a:rPr lang="en-US" sz="800" b="0" dirty="0" smtClean="0"/>
              <a:t>message by </a:t>
            </a:r>
            <a:r>
              <a:rPr lang="en-US" sz="800" b="0" dirty="0"/>
              <a:t>clicking ‘</a:t>
            </a:r>
            <a:r>
              <a:rPr lang="en-US" sz="800" dirty="0"/>
              <a:t>Load Example</a:t>
            </a:r>
            <a:r>
              <a:rPr lang="en-US" sz="800" b="0" dirty="0"/>
              <a:t>’.</a:t>
            </a:r>
          </a:p>
        </p:txBody>
      </p:sp>
      <p:sp>
        <p:nvSpPr>
          <p:cNvPr id="11" name="TextBox 12"/>
          <p:cNvSpPr txBox="1">
            <a:spLocks noChangeArrowheads="1"/>
          </p:cNvSpPr>
          <p:nvPr/>
        </p:nvSpPr>
        <p:spPr bwMode="auto">
          <a:xfrm>
            <a:off x="3097213" y="1893888"/>
            <a:ext cx="1562100" cy="338137"/>
          </a:xfrm>
          <a:prstGeom prst="rect">
            <a:avLst/>
          </a:prstGeom>
          <a:solidFill>
            <a:schemeClr val="bg1"/>
          </a:solid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lvl="1" indent="0" algn="ctr" eaLnBrk="1" hangingPunct="1">
              <a:defRPr/>
            </a:pPr>
            <a:r>
              <a:rPr lang="en-US" sz="800" b="0" dirty="0" smtClean="0"/>
              <a:t>Confirm ‘</a:t>
            </a:r>
            <a:r>
              <a:rPr lang="en-US" sz="800" dirty="0" smtClean="0"/>
              <a:t>Validation</a:t>
            </a:r>
            <a:r>
              <a:rPr lang="en-US" sz="800" b="0" dirty="0" smtClean="0"/>
              <a:t>’ is highlighted.</a:t>
            </a:r>
          </a:p>
        </p:txBody>
      </p:sp>
      <p:sp>
        <p:nvSpPr>
          <p:cNvPr id="14" name="Oval 13"/>
          <p:cNvSpPr/>
          <p:nvPr/>
        </p:nvSpPr>
        <p:spPr bwMode="auto">
          <a:xfrm>
            <a:off x="411163" y="987425"/>
            <a:ext cx="271462"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7</a:t>
            </a:r>
          </a:p>
        </p:txBody>
      </p:sp>
      <p:sp>
        <p:nvSpPr>
          <p:cNvPr id="15" name="Oval 14"/>
          <p:cNvSpPr/>
          <p:nvPr/>
        </p:nvSpPr>
        <p:spPr bwMode="auto">
          <a:xfrm>
            <a:off x="2967038" y="1754188"/>
            <a:ext cx="271462"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8</a:t>
            </a:r>
          </a:p>
        </p:txBody>
      </p:sp>
      <p:sp>
        <p:nvSpPr>
          <p:cNvPr id="17" name="Oval 16"/>
          <p:cNvSpPr/>
          <p:nvPr/>
        </p:nvSpPr>
        <p:spPr bwMode="auto">
          <a:xfrm>
            <a:off x="3460750" y="2682875"/>
            <a:ext cx="271463"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9</a:t>
            </a:r>
          </a:p>
        </p:txBody>
      </p:sp>
      <p:cxnSp>
        <p:nvCxnSpPr>
          <p:cNvPr id="21" name="Straight Connector 20"/>
          <p:cNvCxnSpPr/>
          <p:nvPr/>
        </p:nvCxnSpPr>
        <p:spPr bwMode="auto">
          <a:xfrm>
            <a:off x="4403725" y="3175000"/>
            <a:ext cx="560388" cy="533400"/>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p:cNvCxnSpPr/>
          <p:nvPr/>
        </p:nvCxnSpPr>
        <p:spPr bwMode="auto">
          <a:xfrm>
            <a:off x="1208088" y="1457325"/>
            <a:ext cx="620712" cy="233363"/>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p:cNvCxnSpPr>
            <a:endCxn id="11267" idx="0"/>
          </p:cNvCxnSpPr>
          <p:nvPr/>
        </p:nvCxnSpPr>
        <p:spPr bwMode="auto">
          <a:xfrm flipH="1">
            <a:off x="1247775" y="2232025"/>
            <a:ext cx="2212975" cy="357188"/>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36" name="Table 35"/>
          <p:cNvGraphicFramePr>
            <a:graphicFrameLocks noGrp="1"/>
          </p:cNvGraphicFramePr>
          <p:nvPr/>
        </p:nvGraphicFramePr>
        <p:xfrm>
          <a:off x="5237163" y="757238"/>
          <a:ext cx="3302000" cy="1154112"/>
        </p:xfrm>
        <a:graphic>
          <a:graphicData uri="http://schemas.openxmlformats.org/drawingml/2006/table">
            <a:tbl>
              <a:tblPr firstRow="1" bandRow="1">
                <a:tableStyleId>{5C22544A-7EE6-4342-B048-85BDC9FD1C3A}</a:tableStyleId>
              </a:tblPr>
              <a:tblGrid>
                <a:gridCol w="3302000"/>
              </a:tblGrid>
              <a:tr h="474970">
                <a:tc>
                  <a:txBody>
                    <a:bodyPr/>
                    <a:lstStyle/>
                    <a:p>
                      <a:pPr algn="ctr"/>
                      <a:r>
                        <a:rPr lang="en-US" sz="1600" dirty="0" smtClean="0">
                          <a:solidFill>
                            <a:schemeClr val="bg1"/>
                          </a:solidFill>
                        </a:rPr>
                        <a:t>SOAP Envelope</a:t>
                      </a:r>
                      <a:r>
                        <a:rPr lang="en-US" sz="1600" baseline="0" dirty="0" smtClean="0">
                          <a:solidFill>
                            <a:schemeClr val="bg1"/>
                          </a:solidFill>
                        </a:rPr>
                        <a:t> </a:t>
                      </a:r>
                      <a:r>
                        <a:rPr lang="en-US" sz="1600" dirty="0" smtClean="0">
                          <a:solidFill>
                            <a:schemeClr val="bg1"/>
                          </a:solidFill>
                        </a:rPr>
                        <a:t>Validation </a:t>
                      </a:r>
                      <a:r>
                        <a:rPr lang="en-US" sz="1600" baseline="0" dirty="0" smtClean="0">
                          <a:solidFill>
                            <a:schemeClr val="bg1"/>
                          </a:solidFill>
                        </a:rPr>
                        <a:t>page</a:t>
                      </a:r>
                      <a:endParaRPr lang="en-US" sz="1600" dirty="0">
                        <a:solidFill>
                          <a:schemeClr val="bg1"/>
                        </a:solidFill>
                      </a:endParaRPr>
                    </a:p>
                  </a:txBody>
                  <a:tcPr marL="91465" marR="91465" marT="45726" marB="45726">
                    <a:lnL w="28575" cap="flat" cmpd="sng" algn="ctr">
                      <a:solidFill>
                        <a:srgbClr val="7E0407"/>
                      </a:solidFill>
                      <a:prstDash val="solid"/>
                      <a:round/>
                      <a:headEnd type="none" w="med" len="med"/>
                      <a:tailEnd type="none" w="med" len="med"/>
                    </a:lnL>
                    <a:lnR w="28575" cap="flat" cmpd="sng" algn="ctr">
                      <a:solidFill>
                        <a:srgbClr val="7E0407"/>
                      </a:solidFill>
                      <a:prstDash val="solid"/>
                      <a:round/>
                      <a:headEnd type="none" w="med" len="med"/>
                      <a:tailEnd type="none" w="med" len="med"/>
                    </a:lnR>
                    <a:lnT w="28575" cap="flat" cmpd="sng" algn="ctr">
                      <a:solidFill>
                        <a:srgbClr val="7E0407"/>
                      </a:solidFill>
                      <a:prstDash val="solid"/>
                      <a:round/>
                      <a:headEnd type="none" w="med" len="med"/>
                      <a:tailEnd type="none" w="med" len="med"/>
                    </a:lnT>
                    <a:solidFill>
                      <a:srgbClr val="002060"/>
                    </a:solidFill>
                  </a:tcPr>
                </a:tc>
              </a:tr>
              <a:tr h="679142">
                <a:tc>
                  <a:txBody>
                    <a:bodyPr/>
                    <a:lstStyle/>
                    <a:p>
                      <a:pPr algn="ctr"/>
                      <a:r>
                        <a:rPr lang="en-US" sz="1000" dirty="0" smtClean="0"/>
                        <a:t>This</a:t>
                      </a:r>
                      <a:r>
                        <a:rPr lang="en-US" sz="1000" baseline="0" dirty="0" smtClean="0"/>
                        <a:t> page </a:t>
                      </a:r>
                      <a:r>
                        <a:rPr lang="en-US" sz="1000" kern="1200" dirty="0" smtClean="0">
                          <a:solidFill>
                            <a:schemeClr val="dk1"/>
                          </a:solidFill>
                          <a:effectLst/>
                          <a:latin typeface="+mn-lt"/>
                          <a:ea typeface="+mn-ea"/>
                          <a:cs typeface="+mn-cs"/>
                        </a:rPr>
                        <a:t>validates any Immunization message created by the EHR. It is disassociated from a test script, test case, or specific content (test data).</a:t>
                      </a:r>
                      <a:endParaRPr lang="en-US" sz="1000" dirty="0"/>
                    </a:p>
                  </a:txBody>
                  <a:tcPr marL="91465" marR="91465" marT="45726" marB="45726">
                    <a:lnL w="28575" cap="flat" cmpd="sng" algn="ctr">
                      <a:solidFill>
                        <a:srgbClr val="7E0407"/>
                      </a:solidFill>
                      <a:prstDash val="solid"/>
                      <a:round/>
                      <a:headEnd type="none" w="med" len="med"/>
                      <a:tailEnd type="none" w="med" len="med"/>
                    </a:lnL>
                    <a:lnR w="28575" cap="flat" cmpd="sng" algn="ctr">
                      <a:solidFill>
                        <a:srgbClr val="7E0407"/>
                      </a:solidFill>
                      <a:prstDash val="solid"/>
                      <a:round/>
                      <a:headEnd type="none" w="med" len="med"/>
                      <a:tailEnd type="none" w="med" len="med"/>
                    </a:lnR>
                    <a:lnB w="28575" cap="flat" cmpd="sng" algn="ctr">
                      <a:solidFill>
                        <a:srgbClr val="7E0407"/>
                      </a:solidFill>
                      <a:prstDash val="solid"/>
                      <a:round/>
                      <a:headEnd type="none" w="med" len="med"/>
                      <a:tailEnd type="none" w="med" len="med"/>
                    </a:lnB>
                  </a:tcPr>
                </a:tc>
              </a:tr>
            </a:tbl>
          </a:graphicData>
        </a:graphic>
      </p:graphicFrame>
      <p:pic>
        <p:nvPicPr>
          <p:cNvPr id="16386" name="Picture 2"/>
          <p:cNvPicPr>
            <a:picLocks noChangeAspect="1" noChangeArrowheads="1"/>
          </p:cNvPicPr>
          <p:nvPr/>
        </p:nvPicPr>
        <p:blipFill>
          <a:blip r:embed="rId5"/>
          <a:srcRect/>
          <a:stretch>
            <a:fillRect/>
          </a:stretch>
        </p:blipFill>
        <p:spPr bwMode="auto">
          <a:xfrm>
            <a:off x="5592763" y="2682875"/>
            <a:ext cx="3468687" cy="2335213"/>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Lst>
        </p:spPr>
      </p:pic>
      <p:pic>
        <p:nvPicPr>
          <p:cNvPr id="1128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6600" y="3708400"/>
            <a:ext cx="4022725" cy="21844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0" name="TextBox 12"/>
          <p:cNvSpPr txBox="1">
            <a:spLocks noChangeArrowheads="1"/>
          </p:cNvSpPr>
          <p:nvPr/>
        </p:nvSpPr>
        <p:spPr bwMode="auto">
          <a:xfrm>
            <a:off x="7026275" y="2251075"/>
            <a:ext cx="1562100" cy="338138"/>
          </a:xfrm>
          <a:prstGeom prst="rect">
            <a:avLst/>
          </a:prstGeom>
          <a:solidFill>
            <a:schemeClr val="bg1"/>
          </a:solid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lvl="1" indent="0" algn="ctr" eaLnBrk="1" hangingPunct="1">
              <a:defRPr/>
            </a:pPr>
            <a:r>
              <a:rPr lang="en-US" sz="800" b="0" dirty="0" smtClean="0"/>
              <a:t>Click on ‘</a:t>
            </a:r>
            <a:r>
              <a:rPr lang="en-US" sz="800" dirty="0" smtClean="0"/>
              <a:t>Report’ </a:t>
            </a:r>
            <a:r>
              <a:rPr lang="en-US" sz="800" b="0" dirty="0" smtClean="0"/>
              <a:t>to generate a Message Validation Report.</a:t>
            </a:r>
          </a:p>
        </p:txBody>
      </p:sp>
      <p:sp>
        <p:nvSpPr>
          <p:cNvPr id="23" name="Oval 22"/>
          <p:cNvSpPr/>
          <p:nvPr/>
        </p:nvSpPr>
        <p:spPr bwMode="auto">
          <a:xfrm>
            <a:off x="6845300" y="2119313"/>
            <a:ext cx="271463"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10</a:t>
            </a:r>
          </a:p>
        </p:txBody>
      </p:sp>
      <p:cxnSp>
        <p:nvCxnSpPr>
          <p:cNvPr id="25" name="Straight Connector 24"/>
          <p:cNvCxnSpPr/>
          <p:nvPr/>
        </p:nvCxnSpPr>
        <p:spPr bwMode="auto">
          <a:xfrm flipH="1">
            <a:off x="6294438" y="2538413"/>
            <a:ext cx="731837" cy="144462"/>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686466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4"/>
          <p:cNvSpPr>
            <a:spLocks noGrp="1"/>
          </p:cNvSpPr>
          <p:nvPr>
            <p:ph type="title"/>
          </p:nvPr>
        </p:nvSpPr>
        <p:spPr/>
        <p:txBody>
          <a:bodyPr/>
          <a:lstStyle/>
          <a:p>
            <a:r>
              <a:rPr lang="en-US" altLang="en-US" smtClean="0"/>
              <a:t>SOAP Connectivity Testing Quick Guide</a:t>
            </a:r>
          </a:p>
        </p:txBody>
      </p:sp>
      <p:graphicFrame>
        <p:nvGraphicFramePr>
          <p:cNvPr id="9" name="Table 8"/>
          <p:cNvGraphicFramePr>
            <a:graphicFrameLocks noGrp="1"/>
          </p:cNvGraphicFramePr>
          <p:nvPr/>
        </p:nvGraphicFramePr>
        <p:xfrm>
          <a:off x="5688013" y="228600"/>
          <a:ext cx="3408362" cy="1341438"/>
        </p:xfrm>
        <a:graphic>
          <a:graphicData uri="http://schemas.openxmlformats.org/drawingml/2006/table">
            <a:tbl>
              <a:tblPr firstRow="1" bandRow="1">
                <a:tableStyleId>{5C22544A-7EE6-4342-B048-85BDC9FD1C3A}</a:tableStyleId>
              </a:tblPr>
              <a:tblGrid>
                <a:gridCol w="3408362"/>
              </a:tblGrid>
              <a:tr h="335369">
                <a:tc>
                  <a:txBody>
                    <a:bodyPr/>
                    <a:lstStyle/>
                    <a:p>
                      <a:pPr algn="ctr"/>
                      <a:r>
                        <a:rPr lang="en-US" sz="1600" dirty="0" smtClean="0">
                          <a:solidFill>
                            <a:schemeClr val="bg1"/>
                          </a:solidFill>
                        </a:rPr>
                        <a:t>SOAP Connectivity testing </a:t>
                      </a:r>
                      <a:r>
                        <a:rPr lang="en-US" sz="1600" baseline="0" dirty="0" smtClean="0">
                          <a:solidFill>
                            <a:schemeClr val="bg1"/>
                          </a:solidFill>
                        </a:rPr>
                        <a:t>page</a:t>
                      </a:r>
                      <a:endParaRPr lang="en-US" sz="1600" dirty="0">
                        <a:solidFill>
                          <a:schemeClr val="bg1"/>
                        </a:solidFill>
                      </a:endParaRPr>
                    </a:p>
                  </a:txBody>
                  <a:tcPr marL="91461" marR="91461" marT="45739" marB="45739">
                    <a:lnL w="28575" cap="flat" cmpd="sng" algn="ctr">
                      <a:solidFill>
                        <a:srgbClr val="7E0407"/>
                      </a:solidFill>
                      <a:prstDash val="solid"/>
                      <a:round/>
                      <a:headEnd type="none" w="med" len="med"/>
                      <a:tailEnd type="none" w="med" len="med"/>
                    </a:lnL>
                    <a:lnR w="28575" cap="flat" cmpd="sng" algn="ctr">
                      <a:solidFill>
                        <a:srgbClr val="7E0407"/>
                      </a:solidFill>
                      <a:prstDash val="solid"/>
                      <a:round/>
                      <a:headEnd type="none" w="med" len="med"/>
                      <a:tailEnd type="none" w="med" len="med"/>
                    </a:lnR>
                    <a:lnT w="28575" cap="flat" cmpd="sng" algn="ctr">
                      <a:solidFill>
                        <a:srgbClr val="7E0407"/>
                      </a:solidFill>
                      <a:prstDash val="solid"/>
                      <a:round/>
                      <a:headEnd type="none" w="med" len="med"/>
                      <a:tailEnd type="none" w="med" len="med"/>
                    </a:lnT>
                    <a:solidFill>
                      <a:srgbClr val="002060"/>
                    </a:solidFill>
                  </a:tcPr>
                </a:tc>
              </a:tr>
              <a:tr h="1006069">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000" kern="1200" dirty="0" smtClean="0">
                          <a:solidFill>
                            <a:schemeClr val="dk1"/>
                          </a:solidFill>
                          <a:latin typeface="+mn-lt"/>
                          <a:ea typeface="+mn-ea"/>
                          <a:cs typeface="+mn-cs"/>
                        </a:rPr>
                        <a:t>The SOAP Connectivity Testing evaluates valid SOAP connectivity, the ability to send and receive SOAP messages, validating the conformance of  the messages to the requirements in the SOAP and Transport specifications. </a:t>
                      </a:r>
                    </a:p>
                    <a:p>
                      <a:pPr algn="ctr"/>
                      <a:endParaRPr lang="en-US" sz="1000" dirty="0"/>
                    </a:p>
                  </a:txBody>
                  <a:tcPr marL="91461" marR="91461" marT="45739" marB="45739">
                    <a:lnL w="28575" cap="flat" cmpd="sng" algn="ctr">
                      <a:solidFill>
                        <a:srgbClr val="7E0407"/>
                      </a:solidFill>
                      <a:prstDash val="solid"/>
                      <a:round/>
                      <a:headEnd type="none" w="med" len="med"/>
                      <a:tailEnd type="none" w="med" len="med"/>
                    </a:lnL>
                    <a:lnR w="28575" cap="flat" cmpd="sng" algn="ctr">
                      <a:solidFill>
                        <a:srgbClr val="7E0407"/>
                      </a:solidFill>
                      <a:prstDash val="solid"/>
                      <a:round/>
                      <a:headEnd type="none" w="med" len="med"/>
                      <a:tailEnd type="none" w="med" len="med"/>
                    </a:lnR>
                    <a:lnB w="28575" cap="flat" cmpd="sng" algn="ctr">
                      <a:solidFill>
                        <a:srgbClr val="7E0407"/>
                      </a:solidFill>
                      <a:prstDash val="solid"/>
                      <a:round/>
                      <a:headEnd type="none" w="med" len="med"/>
                      <a:tailEnd type="none" w="med" len="med"/>
                    </a:lnB>
                  </a:tcPr>
                </a:tc>
              </a:tr>
            </a:tbl>
          </a:graphicData>
        </a:graphic>
      </p:graphicFrame>
      <p:sp>
        <p:nvSpPr>
          <p:cNvPr id="10" name="TextBox 12"/>
          <p:cNvSpPr txBox="1">
            <a:spLocks noChangeArrowheads="1"/>
          </p:cNvSpPr>
          <p:nvPr/>
        </p:nvSpPr>
        <p:spPr bwMode="auto">
          <a:xfrm>
            <a:off x="2582863" y="993775"/>
            <a:ext cx="2389187" cy="461963"/>
          </a:xfrm>
          <a:prstGeom prst="rect">
            <a:avLst/>
          </a:prstGeom>
          <a:solidFill>
            <a:schemeClr val="bg1"/>
          </a:solid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lvl="1" indent="0" algn="ctr" eaLnBrk="1" hangingPunct="1">
              <a:defRPr/>
            </a:pPr>
            <a:r>
              <a:rPr lang="en-US" sz="800" b="0" dirty="0"/>
              <a:t>Open </a:t>
            </a:r>
            <a:r>
              <a:rPr lang="en-US" sz="800" b="0" dirty="0" smtClean="0"/>
              <a:t>NIST Immunization Test Suite tool using link: </a:t>
            </a:r>
            <a:r>
              <a:rPr lang="en-US" altLang="en-US" sz="800" dirty="0">
                <a:hlinkClick r:id="rId2"/>
              </a:rPr>
              <a:t>http://hit-dev.nist.gov:8098/iztool/#/home</a:t>
            </a:r>
            <a:endParaRPr lang="en-US" altLang="en-US" sz="800" dirty="0"/>
          </a:p>
          <a:p>
            <a:pPr algn="ctr" eaLnBrk="1" hangingPunct="1">
              <a:defRPr/>
            </a:pPr>
            <a:r>
              <a:rPr lang="en-US" sz="800" b="0" dirty="0" smtClean="0"/>
              <a:t>and click on ‘</a:t>
            </a:r>
            <a:r>
              <a:rPr lang="en-US" sz="800" dirty="0" smtClean="0"/>
              <a:t>SOAP Connectivity’ </a:t>
            </a:r>
            <a:r>
              <a:rPr lang="en-US" sz="800" b="0" dirty="0" smtClean="0"/>
              <a:t>tab.</a:t>
            </a:r>
          </a:p>
        </p:txBody>
      </p:sp>
      <p:sp>
        <p:nvSpPr>
          <p:cNvPr id="26" name="Oval 25"/>
          <p:cNvSpPr/>
          <p:nvPr/>
        </p:nvSpPr>
        <p:spPr bwMode="auto">
          <a:xfrm>
            <a:off x="2465388" y="854075"/>
            <a:ext cx="234950"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1</a:t>
            </a:r>
          </a:p>
        </p:txBody>
      </p:sp>
      <p:sp>
        <p:nvSpPr>
          <p:cNvPr id="28" name="TextBox 12"/>
          <p:cNvSpPr txBox="1">
            <a:spLocks noChangeArrowheads="1"/>
          </p:cNvSpPr>
          <p:nvPr/>
        </p:nvSpPr>
        <p:spPr bwMode="auto">
          <a:xfrm>
            <a:off x="393700" y="1214438"/>
            <a:ext cx="1562100" cy="338137"/>
          </a:xfrm>
          <a:prstGeom prst="rect">
            <a:avLst/>
          </a:prstGeom>
          <a:solidFill>
            <a:schemeClr val="bg1"/>
          </a:solid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lvl="1" indent="0" algn="ctr" eaLnBrk="1" hangingPunct="1">
              <a:defRPr/>
            </a:pPr>
            <a:r>
              <a:rPr lang="en-US" sz="800" b="0" dirty="0" smtClean="0"/>
              <a:t>Under ‘</a:t>
            </a:r>
            <a:r>
              <a:rPr lang="en-US" sz="800" dirty="0" smtClean="0"/>
              <a:t>Test Selection</a:t>
            </a:r>
            <a:r>
              <a:rPr lang="en-US" sz="800" b="0" dirty="0" smtClean="0"/>
              <a:t>’ Select </a:t>
            </a:r>
            <a:r>
              <a:rPr lang="en-US" sz="800" b="0" dirty="0"/>
              <a:t>a </a:t>
            </a:r>
            <a:r>
              <a:rPr lang="en-US" sz="800" b="0" dirty="0" smtClean="0"/>
              <a:t>‘</a:t>
            </a:r>
            <a:r>
              <a:rPr lang="en-US" sz="800" dirty="0" smtClean="0"/>
              <a:t>Test Case’</a:t>
            </a:r>
            <a:endParaRPr lang="en-US" sz="800" b="0" dirty="0" smtClean="0"/>
          </a:p>
        </p:txBody>
      </p:sp>
      <p:sp>
        <p:nvSpPr>
          <p:cNvPr id="29" name="Oval 28"/>
          <p:cNvSpPr/>
          <p:nvPr/>
        </p:nvSpPr>
        <p:spPr bwMode="auto">
          <a:xfrm>
            <a:off x="230188" y="1055688"/>
            <a:ext cx="271462"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2</a:t>
            </a:r>
          </a:p>
        </p:txBody>
      </p:sp>
      <p:cxnSp>
        <p:nvCxnSpPr>
          <p:cNvPr id="31" name="Straight Connector 30"/>
          <p:cNvCxnSpPr/>
          <p:nvPr/>
        </p:nvCxnSpPr>
        <p:spPr bwMode="auto">
          <a:xfrm flipH="1">
            <a:off x="919163" y="1549400"/>
            <a:ext cx="114300" cy="333375"/>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TextBox 13"/>
          <p:cNvSpPr txBox="1">
            <a:spLocks noChangeArrowheads="1"/>
          </p:cNvSpPr>
          <p:nvPr/>
        </p:nvSpPr>
        <p:spPr bwMode="auto">
          <a:xfrm>
            <a:off x="7475538" y="2101850"/>
            <a:ext cx="1601787" cy="339725"/>
          </a:xfrm>
          <a:prstGeom prst="rect">
            <a:avLst/>
          </a:prstGeom>
          <a:solidFill>
            <a:schemeClr val="bg1"/>
          </a:solidFill>
          <a:ln w="28575">
            <a:solidFill>
              <a:schemeClr val="tx1">
                <a:lumMod val="50000"/>
                <a:lumOff val="50000"/>
              </a:schemeClr>
            </a:solidFill>
            <a:miter lim="800000"/>
            <a:headEnd/>
            <a:tailEnd/>
          </a:ln>
        </p:spPr>
        <p:txBody>
          <a:bodyPr>
            <a:spAutoFit/>
          </a:bodyPr>
          <a:lstStyle>
            <a:defPPr>
              <a:defRPr lang="en-US"/>
            </a:defPPr>
            <a:lvl1pPr algn="ctr" eaLnBrk="1" hangingPunct="1">
              <a:defRPr sz="800" b="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en-US" dirty="0" smtClean="0">
                <a:latin typeface="Arial" charset="0"/>
              </a:rPr>
              <a:t>A ‘</a:t>
            </a:r>
            <a:r>
              <a:rPr lang="en-US" b="1" dirty="0" smtClean="0">
                <a:latin typeface="Arial" charset="0"/>
              </a:rPr>
              <a:t>Test Story’ </a:t>
            </a:r>
            <a:r>
              <a:rPr lang="en-US" dirty="0" smtClean="0">
                <a:latin typeface="Arial" charset="0"/>
              </a:rPr>
              <a:t>will appear once a test step is selected.</a:t>
            </a:r>
          </a:p>
        </p:txBody>
      </p:sp>
      <p:sp>
        <p:nvSpPr>
          <p:cNvPr id="36" name="Oval 35"/>
          <p:cNvSpPr/>
          <p:nvPr/>
        </p:nvSpPr>
        <p:spPr bwMode="auto">
          <a:xfrm>
            <a:off x="7310438" y="1974850"/>
            <a:ext cx="246062"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4</a:t>
            </a:r>
          </a:p>
        </p:txBody>
      </p:sp>
      <p:sp>
        <p:nvSpPr>
          <p:cNvPr id="41" name="TextBox 10"/>
          <p:cNvSpPr txBox="1">
            <a:spLocks noChangeArrowheads="1"/>
          </p:cNvSpPr>
          <p:nvPr/>
        </p:nvSpPr>
        <p:spPr bwMode="auto">
          <a:xfrm>
            <a:off x="2870200" y="1938338"/>
            <a:ext cx="1951038" cy="214312"/>
          </a:xfrm>
          <a:prstGeom prst="rect">
            <a:avLst/>
          </a:prstGeom>
          <a:solidFill>
            <a:schemeClr val="bg1"/>
          </a:solidFill>
          <a:ln w="28575">
            <a:solidFill>
              <a:schemeClr val="tx1">
                <a:lumMod val="50000"/>
                <a:lumOff val="50000"/>
              </a:schemeClr>
            </a:solidFill>
            <a:miter lim="800000"/>
            <a:headEnd/>
            <a:tailEnd/>
          </a:ln>
        </p:spPr>
        <p:txBody>
          <a:bodyPr>
            <a:spAutoFit/>
          </a:bodyPr>
          <a:lstStyle>
            <a:defPPr>
              <a:defRPr lang="en-US"/>
            </a:defPPr>
            <a:lvl1pPr eaLnBrk="1" hangingPunct="1">
              <a:defRPr sz="800" b="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defRPr/>
            </a:pPr>
            <a:r>
              <a:rPr lang="en-US" dirty="0" smtClean="0">
                <a:latin typeface="Arial" charset="0"/>
              </a:rPr>
              <a:t>Point  arrow down to select a test step.</a:t>
            </a:r>
          </a:p>
        </p:txBody>
      </p:sp>
      <p:sp>
        <p:nvSpPr>
          <p:cNvPr id="52" name="Rectangle 3"/>
          <p:cNvSpPr txBox="1">
            <a:spLocks noChangeArrowheads="1"/>
          </p:cNvSpPr>
          <p:nvPr/>
        </p:nvSpPr>
        <p:spPr bwMode="auto">
          <a:xfrm>
            <a:off x="7521575" y="2670175"/>
            <a:ext cx="973138" cy="215900"/>
          </a:xfrm>
          <a:prstGeom prst="rect">
            <a:avLst/>
          </a:prstGeom>
          <a:solidFill>
            <a:schemeClr val="bg1"/>
          </a:solidFill>
          <a:ln w="28575">
            <a:solidFill>
              <a:schemeClr val="tx1">
                <a:lumMod val="50000"/>
                <a:lumOff val="50000"/>
              </a:schemeClr>
            </a:solidFill>
            <a:miter lim="800000"/>
            <a:headEnd/>
            <a:tailEnd/>
          </a:ln>
        </p:spPr>
        <p:txBody>
          <a:bodyPr>
            <a:spAutoFit/>
          </a:bodyPr>
          <a:lstStyle>
            <a:defPPr>
              <a:defRPr lang="en-US"/>
            </a:defPPr>
            <a:lvl1pPr eaLnBrk="1" hangingPunct="1">
              <a:defRPr sz="800" b="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defRPr/>
            </a:pPr>
            <a:r>
              <a:rPr lang="en-US" dirty="0">
                <a:latin typeface="Arial" charset="0"/>
              </a:rPr>
              <a:t>Click on </a:t>
            </a:r>
            <a:r>
              <a:rPr lang="en-US" dirty="0" smtClean="0">
                <a:latin typeface="Arial" charset="0"/>
              </a:rPr>
              <a:t>‘</a:t>
            </a:r>
            <a:r>
              <a:rPr lang="en-US" b="1" dirty="0" smtClean="0">
                <a:latin typeface="Arial" charset="0"/>
              </a:rPr>
              <a:t>Start</a:t>
            </a:r>
            <a:r>
              <a:rPr lang="en-US" dirty="0" smtClean="0">
                <a:latin typeface="Arial" charset="0"/>
              </a:rPr>
              <a:t> ‘</a:t>
            </a:r>
          </a:p>
        </p:txBody>
      </p:sp>
      <p:pic>
        <p:nvPicPr>
          <p:cNvPr id="12308" name="Picture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925" y="1909763"/>
            <a:ext cx="1827213" cy="2000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5" name="Oval 54"/>
          <p:cNvSpPr/>
          <p:nvPr/>
        </p:nvSpPr>
        <p:spPr bwMode="auto">
          <a:xfrm>
            <a:off x="2700338" y="1831975"/>
            <a:ext cx="271462"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3</a:t>
            </a:r>
          </a:p>
        </p:txBody>
      </p:sp>
      <p:sp>
        <p:nvSpPr>
          <p:cNvPr id="12310" name="AutoShape 41" descr="data:image/jpeg;base64,iVBORw0KGgoAAAANSUhEUgAAAyAAAAERCAYAAACDycNJAAAEJGlDQ1BJQ0MgUHJvZmlsZQAAOBGFVd9v21QUPolvUqQWPyBYR4eKxa9VU1u5GxqtxgZJk6XtShal6dgqJOQ6N4mpGwfb6baqT3uBNwb8AUDZAw9IPCENBmJ72fbAtElThyqqSUh76MQPISbtBVXhu3ZiJ1PEXPX6yznfOec7517bRD1fabWaGVWIlquunc8klZOnFpSeTYrSs9RLA9Sr6U4tkcvNEi7BFffO6+EdigjL7ZHu/k72I796i9zRiSJPwG4VHX0Z+AxRzNRrtksUvwf7+Gm3BtzzHPDTNgQCqwKXfZwSeNHHJz1OIT8JjtAq6xWtCLwGPLzYZi+3YV8DGMiT4VVuG7oiZpGzrZJhcs/hL49xtzH/Dy6bdfTsXYNY+5yluWO4D4neK/ZUvok/17X0HPBLsF+vuUlhfwX4j/rSfAJ4H1H0qZJ9dN7nR19frRTeBt4Fe9FwpwtN+2p1MXscGLHR9SXrmMgjONd1ZxKzpBeA71b4tNhj6JGoyFNp4GHgwUp9qplfmnFW5oTdy7NamcwCI49kv6fN5IAHgD+0rbyoBc3SOjczohbyS1drbq6pQdqumllRC/0ymTtej8gpbbuVwpQfyw66dqEZyxZKxtHpJn+tZnpnEdrYBbueF9qQn93S7HQGGHnYP7w6L+YGHNtd1FJitqPAR+hERCNOFi1i1alKO6RQnjKUxL1GNjwlMsiEhcPLYTEiT9ISbN15OY/jx4SMshe9LaJRpTvHr3C/ybFYP1PZAfwfYrPsMBtnE6SwN9ib7AhLwTrBDgUKcm06FSrTfSj187xPdVQWOk5Q8vxAfSiIUc7Z7xr6zY/+hpqwSyv0I0/QMTRb7RMgBxNodTfSPqdraz/sDjzKBrv4zu2+a2t0/HHzjd2Lbcc2sG7GtsL42K+xLfxtUgI7YHqKlqHK8HbCCXgjHT1cAdMlDetv4FnQ2lLasaOl6vmB0CMmwT/IPszSueHQqv6i/qluqF+oF9TfO2qEGTumJH0qfSv9KH0nfS/9TIp0Wboi/SRdlb6RLgU5u++9nyXYe69fYRPdil1o1WufNSdTTsp75BfllPy8/LI8G7AUuV8ek6fkvfDsCfbNDP0dvRh0CrNqTbV7LfEEGDQPJQadBtfGVMWEq3QWWdufk6ZSNsjG2PQjp3ZcnOWWing6noonSInvi0/Ex+IzAreevPhe+CawpgP1/pMTMDo64G0sTCXIM+KdOnFWRfQKdJvQzV1+Bt8OokmrdtY2yhVX2a+qrykJfMq4Ml3VR4cVzTQVz+UoNne4vcKLoyS+gyKO6EHe+75Fdt0Mbe5bRIf/wjvrVmhbqBN97RD1vxrahvBOfOYzoosH9bq94uejSOQGkVM6sN/7HelL4t10t9F4gPdVzydEOx83Gv+uNxo7XyL/FtFl8z9ZAHF4bBsrEwAAAAlwSFlzAAAXEgAAFxIBZ5/SUgAAQABJREFUeAHsnQd8VOeV9p/pmtFIo94bEhICAQJEx3SwDdi4dydONk42m81ms5vsZnez37ebbf42m+JNsTfNcdzbmmAb00wH0buQEBLqvXdNn+9570hCAoETBzsknAujuXPvfcv9Dz9xnnvec44uwA2yCQEhIASEgBAQAkJACAgBISAEPgECxvHGEE0yHhU5JgSEgBAQAkJACAgBISAEhMBHIaDT6UaajStARl8wcqXsCAEhIASEgBAQAkJACAgBISAEfkcCVwgQ5f3o7OzE4OAgRIj8jnSluRAQAkJACAgBISAEhIAQEAJwOBwIDQ3VSIwIECU8lOAYGBjA9773Pbz77rsIDw+H3+8XZEJACAgBISAEhIAQEAJCQAgIgd+agNFoRH19PX7wgx9g7dq1mrYYESDDvSnBUVFRoYmRBQsWQAmTYXEyfI28CwEhIASEgBAQAkJACAgBISAErkZA6QeDwYDe3l7s3bsXPT09I5deIUCUF0QplXnz5mH16tUiQEZQyY4QEAJCQAgIASEgBISAEBACvwkBJUCUpmhtbcWzzz4LvV4/0uwKAaLOqAZutxtOp1PbH7ladoSAEBACQkAICAEhIASEgBAQAh9CQOkJk8mkaYrLLx1XgKiLlCdEgtAvxyWfhYAQEAJCQAgIASEgBISAEPhNCFxNS1xVgPwmnco1QkAICIGbm0DwQY1Op+q5XspvTj8y/AEd9DyungDx76VNfdbptQc8ejYZaTm0E2Acnnb96O4utR67x2t0qi+tgRpz7OngJ86RA+nUSMG/Q4fVsUtbIOBnYKDq79KxMXs8odcmPHw/wT61+xtz4egPwbEvAeBn1b8aa9y5jm4r+0JACAgBIfDHSkAEyB/rNyv3JQSEwMdLgOJCpxtEW+VFVFc1o9OrJAit6ohspEWakWLpxMVAJlJibIi0Dhncyug2mGBxdaCtugTHqvs0ARKcKH8d6xxIK8hBemw4Qtwe+MdIhFG3Q8GhMxjh7u9F24XT6IuZiJDoBI7po+gJihrtalr7AZ8XnRXFKKtpQI/fDANH1Gx/JYR4kU5vgM8Sj8nZGchIsMHr086OGkzt6mDoaUBtVTnOt6obpdjxmBCVMQFJOcmI5TiGy5tRGOn7mtHdVIkz9YNwetnOz3t3JCAtn+1CzDCqsa4meC6bgXwUAkJACAiBPx4CIkD+eL5LuRMhIAQ+MQK0mv1euPqrceHwe3j3pUIUDY8977N4MN2E6WHl2Bn6KdxTYEe0zad5RHR6PwZ72tDfUILSvS/j6XdqhlsNvedh3TcfxErLdCTpjbCZKTR45nLbXn02GHVwDbSj5I2nUL3kXxA/LR4pCbyeCkRziGit9HQ2+NBVdRK7n34L+y8b7dLHpXjia3fBHpqBCKuBwkqTUiOnA/ys629C08nX8fRbl+Y87aGv4raUJESF6mHieCNJ29UEmPnE11mHpgP/hh+9BfRrvYUie8mjuH9KKuJtFph89PaIAhnhLDtCQAgIgZuFgAiQm+WblvsUAkLg+hDQvA96uHu7UL77Axw41ImY+7+K/1g7A3EUBYNnd+L86Z14uTgC0Ys8MBqUIFAvLzVLC4p2bcbRzSfRl7cYf/rjxZgWboWDfglnWy1q9ryAfVtfwsuVj2JB/gwsyTYgZNzf0mrZVSdcrhKUVwMV59uA0DZ4EyLZU1CwqAVSaqmTnh6XlEUP4s9zsnFnaSFeeK0U7jlPYt3iqSiIpIfi1Ht4dcdxvL09Fq3dHjxxew5COaif3gnqDm3TsR9vTB6mPfBP+MmyCuz51as4fbQCfW29qCzxYNY0ztMyNHCwCfTwoal7AKUVQHJaCi4Y5uGJO+bi1oUTYLaaYfZSfAwPMNRG3oSAEBACQuDmIDDuf203x63LXQoBISAEPgoBegj0XTT+z6H0TBHqDbdg8dQFmBQfhhB6H7yzlsERGQbb6VM4bDLCy8AKvVou1dOO6sK3sOvtD7AvZBkeWbgS81PiEWOh94ACxRdug8P2GRj3bMTLr/wKW9taoQ9fiYI4M2LoCfGOXq3E5U3u1jY0HvoA76m06jsOMz6DQmTRcmTRc2IcfTGNfHNoBOz+SPQ7TNB7vNCFRHCOsYhLDUWYaS0WNjWj5e238D4DM/JmZ2FOoglW3VjvRMBohdVmQIyuG2ExiYhKqkBdUTHO6GKwJLcAIVYrx1VBJPS6UHzoey+goakMu0uTEBrvA5JSEZmQjJhIOzxuijEN/XA8yejvYShO5KrnOcSwcBlaRja6tVrTNXxauYIu9x6NOT/ccNzrhk+O6k8dGvfay64ZbirvQkAICAEhMC4BESDjYpGDQkAICIFrEaD5TI+Gj0a5x+mC1z0ID8Jg8XsoGuIRnVWAAns0rAEa+BQPMDiZhrAOVacZi9E+FTPvnYX5k+IRSUM94PLAqcSF3oyQ+InInZaL3EmFeOfCWUQU5SJ7ThIS4izwei4pEIOpC+0UNDWlNqxZkIKyi+Uoqo5EafU8pKSGwUw3SNDAV/fApVFeD8f3wEOBoIK/A1w+5nW7GJehg9/OmIzEJGSnn0FZdzOq2/yYHqvj8i/N1h6BoAtwGZnXDbeH3hB9PCZOmgFjRx12VZ5CWWM+HGY9YkzsX/O8cHlYWyW6u3rRMGE6FnqLkRyiok8ADwVQMPSDHhYKMyNfKlg/uHGujFkZiUNRYopLuehEGjmvgvR9Xs5FHaF3x0jlZRhJLU/BwfNenlc96ozB8youRtu0QHsffJzApREZq2KkCGQnw5cNXR1swvn42Odw0Lzq08Q5jSxSU336fBSawz2Obi37QkAICAEhMB4BESDjUZFjQkAICIGrElBGbihzm6cgIykK9v17caLQimh7PpKiUpER64DdHst4iljMpZnsp2EacLbSID+B0oZuNGWvxKKUCZhoV3EhysinAaxZvvzAd3t6PGLTU+DY1oiju89hfU4YfAwOp+nOl7qQXpauUtTVV6LKNBu3Lu5EePgxlG8txtn9tZh9N5dQOfirnTHf2uXqjS4BlcFK/QluwSf2ylOgjpmZp91EwYFuNwUVxcsl9TJ0vXpTF6t29HB4wpA+NQuWLhd2vXgMe0+tR3qYDfGJet4Tjf9AN2rPNaJlwI78hYkIP3JxJOBczUVlDdPpDHB1NaGztQHtTsaLKE1nDkdMbBw5hmjj+nqa0NrWjqZeem04/4DfCnuUAzEp0bDRa4SuOrR1daGxm+fVzcAGe3Qk4lOiEEIRMtBcge7uHrQPajcKncmB6NgoxETZYNT0Agvv+rvR19GFOn43bvagxbuoOap9vwFh9No4IsLgYAM1xkBzJVo7OoiKKk99ZdZoxMZGI8GhAGqHtHf5IQSEgBAQAlcnIALk6mzkjBAQAkLgSgI0ngMBMywhCZg6JQeVi5vx4rHtaD63HdHzPo9Pr85DTlIIn6ozyFo9medL19ELV1kVGgcYip3hQIgtNPhEXTOCRw1BAzcQHg6r3YE40Mjt7EKHz4MBHjepa5VVzPG7zteiubgB+mnrETXJg+yGThTgAwy0VqBhMB0RYSaE0jq+vHttJK2PoJCgXKC3gJm8OjrR3sqz8ZGIjuFY6n+GcRtrPUCpBX8ShUW4G/koQWNVKXry7fAlxnCKvfSUlKOk1IWBzHTMmxGBpiIuQVOCSLsBds2+fa4+NJcew6Etz+JwxwQ43V2o0c/AQ3fegfXLJsJucKPrwmEc3rMFPzvnQYrVhNrqKCx7dBmWPbQMk+k96i/ag6NH9+NXRR5E0QPTXZuI2X+yEnelL0YKM4RVHXwPRw5twc7WFIQEetFrXoC1D6zAbUtzEac4sA93ezEqTx3Bz352Bq4IPTz0YvmYscvH79jXF4klf/mnmJfvQH64B97BflSd2I1dO9/E2f4JMPi4DC7ydjx062KsX5QOq/rC1c3JJgSEgBAQAtckIALkmnjkpBAQAkJgHALKyDQx5mPKbVgTHY/4tG34zstFaH/vNTx3wYLknIWYcstdWJJlAGPMmQqX8RRuN5cWsS8u9dEz9e2VmzJclVqJQnhoJAXIOZQ10APAZU99NJajtAaqg27UVPWjrT8SeYuSGZcRQGpULPKzgU0NZ7Hr9FxEFYQjJ8oLD70Emp09ajBttZNaNqTODHZioGQ7CouLsb9rEhJzU5Edr0cI1Q6TZw3rhVGtg7tcuAWvbgJS48Kwas67eLX0AA5WMR1vajyymO/KV16Kcm8YkqMSkRfiQSe9F3SscKMXgUumvAO9uLj9JyjuTYNzyU/xp2lOhJov4vS+Azhy9CS2McZkeWwJTpxtRGPMHfi/35qGSIqC8lc3oM/YT1+QC/7O0yg80YX68DX4u2/lI5xLzMrf2IhuE5e7udrhadyL4/uPYI93HdZ/fiHynPvwwebj2H8sAynpkxEzwcvlXVUo3LEJh09EIPOz/wcrJzFGpnwLzu7bgBebluOeb6zG0qmpSGJmsIHOBpRt+28UGdci4/6fYn1CNz0k5Sh8/zDO7rUhKjENSyfSm8RMZ7zLICj5KQSEgBAQAuMSEAEyLhY5KASEgBD4EAKMTzCExSKaKXPzuCTrLy0FcNcfxEtbS1FxwYkuQxQMrjwsmhKLWHYVYJyAin3gOp5rdMxzOnpOjIwHUSt63BaYueTJqAQP33U+NwzdF1HfZ0F3bAbWxYXDwVO2fMaOuGfj8IZO7DtWhiWZVqTznN6t2gWH0x7Mc2yPx4XOsgM4aqpBm7UDfaXvY9OxHmQvX4+li6cjIYQxFcGLrz5P9unzmBE+IQ7pyxci8YVKlFR1YPEMChfWImmvqoAztIBLwRJh9VdBz/78SvkoQaR3colXAyqKD6KobRC+AQbE97noPahFVfUxHD9sQlNiJeYW1KCjowYlAaYX7g3FjClcmvXgWrQzz5eKJjE6W1DfVIWzXOo2xRmOaVlRSLx/DdrpeQphUmBTWAbybv8cMsLSMbkgEfGDzbhwuhRFjYPoH1BZybjmq68JdZVVqDaswopJE5CWYaQQyoSzKx+p7UaEhMUjItSOCHM/Gt01KN1fhPMJWYh1uWBo72UftaitOYXTRWZEzpyHhROSYdGynl0dnZwRAkJACAgBQASI/CsQAkJACPyWBHQ6ehcYLNHU6GL2JxvishdhzcQ5QF0G7BlncOpCFUo3fhfPlH0OUV9eCWssTeLEeERZz7MgBgPWGQCuVmddEWrB+AnllejtY5C5OwXISkIiDeowJQj0AXhY96PxyF6cvwjUxlhQvmcfLlBU6MzNaHNxWVdXLeewGeVLYpCSEYFEzlPpD7Ye2VTlcnd/J7rbjGi0+2FIWYu7H4rDjIUzMZmB8Va1VkqNNyRcRhqO2lGxEAEGtltiUhA7dSUmpzyPM4xXacyPRVVCL46X+RE7MQnp6VGMf6m85BGgiIK3B97+86hsieGc3Yj1VKK+LsDAbgus8ffg/sfiYInSwxqRhimZF1G+eSeerWyH5YFcJGRMRoTDgRQGuHhtmcifdBTd+3fgu78chHd1FpImTEa0IxyJDBL3xhdgQWoveprbuGyqEBe99ahrH4DForKY8fZUDIknhOmDY2A10qfi7qcwssMWakN4RDgCfSyeOMjgfYVDx5THPRdQUhMOZ1wHnL0B1AwoIGGIy70f90yPQWK0RxNG4v0Y9Q9FdoWAEBACVyEgAuQqYOSwEBACQmBcAtpTfGaDcjfj9PFmJLDGhSMqlHEDjLmIn4FFa9KQkXES7587ic7ik6gYKEBiRCTCM7OREnoah2ua0dvTyYDnJD4BGpYgSiKozEo0djtr0NpUglOYADCmwsHocAvH9OhpDLuacaK4EfWnLoDVOPBPH1w2Q3soDzSjorkXOZ1+BnMHdcSwAFHiw2S2IG7a7Vi+fBoKkl0ckwuqdMw2xUxQRhet7WsIj0ujsZWOQfQ+B30N6UhNtCH52GmUlbkx6AnFsa5cLEmIRmosr6kOtlKCS/P+0KIPdPZhoL0fkYuXYMHaFZjrcMLGGirBLL4qKxWrpFM8xWEQg91bcPitDXj6O2w/7Qt45PbZuJuB7SGOPCyYtwgW/T4Uvv46/vs0z8/5Mj5z2yzcMy+G4qIP3b3ncf74QTz//a3kFdwiF6nijFwmpZbBOdIo1OKQ3FSP8nM1KHDEw9TZhva6HnRGZzO4nOmIuYQOfaxK39WPLsJJn7cWS2dPQZ7dxRPKk8I3ZvIyUPQQYfBzcCj5KQSEgBAQAlchIALkKmDksBAQAkLgqgToAWA+WuiqK1DLon3hvlSa4cq+NtB4jkVqfBoW3DIdJ9+2KhOVRmk0g9anInviXkw6X4jiizE43jwJ+TF6WFRQuxqIdTf8TOfbUdGAhopBROdPwMJVUxEeFaaledW5ejDIDEzl3Tm45a8fw5/mJSNiKPWreupu8rWjrWwXfvndLQzMLkV2bALyFyRxSdBoq5gjce46GvhmC5/+c7lVMHuUmqN6XfWOgyfUBeovly+pXZXhyxJqxeT5MzC99gD27zyC8ngKq7T7ERvFWBZe16laqmu1tsNjMCuXlZ6eHg9fJhioF0JCWAtF02O8Rrsvfk6Yibz1efjRgiaUbn8Vr295C6WZJhzMYoaxOD3C0uYjN34evj+9HGU7nsOmne/ieHoocjKNmNBXiA+2nkHxYBbW/Nd/I9dahP1vbMXhHp+mg1RxSL8uEpNnMVdZ4BCefelZ/PRYKIxdzQgkzcb6z6zFrOgIhHkoooIuE0rEbiYG4FfvNMHM705lL9OY8Yf2/iH45LQQEAJCQAgECYgAkX8JQkAICIGPQiDght57EUdeZXYrvRWrVuYjjQHWNv0AOp09qG2gkEhcilSTFTE+A4sBxmHSilsxq+0lbNixGbtTUhB65wzk2EOYsYqFBbub0HLqfWZY2oEd1vVYOXcplk+MRBSL/+kMzCjV04iSQ6cxkHoHcnKnIzctBAZVG4SbMqZNhniEm/1YOG8HfIePoSQ7FWVTU5AXTc8GPRwGo/JyUCBxjnoa1No7tYlfZbRiN0pTXWsLsI1BpetVnpIeiiGKCxezPpksNoSlzqXRz+VSp46h2J+H9Q8mIiYpHCbdINMVs84H4yK6O5kdi8vWTLYYWCKnYWKqHW1nduF4WCji7XMwOzUc4ZZmNDZ2obLUipy0ZhQ3UqCFZ2Du5ByEm+ag7MQZNDBjV6uTAf1dlThQRgEUlYH5rJ0SaVuBqvIXUdndiybGZ9jL9uPcpl7U3T4Hd+VRIPqaUMxUweZuzp+1PMxcdqVDEy6e70BDZxrW/c1iRJGDwcf4m6h4pOUyboTV3Y2smQJzNI9Nw4z0TTh58AMcC9NzKRgFZTiXipnrUVPNpADNkZiUR4+Qacgrci2Yck4ICAEhcJMTEAFyk/8DkNsXAkLgIxBQdj89Cz5HLOJTGRbdWMxaIANooIFv07PWR00VjvVMxprbpiGLNSTCGS/hDbEhJmc+5q70s8gf63ac34N9MYNopQAJp3Hv7GhGQ+F+VETk4Z7FKzAjKweZdi8Nfidaa0pw8dRR7D1wHt3TZ6Omrg3hBgdSGQeidENA58ZAby+qL7Zj0MfaFmEXcbL4MBJTIxHIy0G0uwL9DVwidbEN3QMM/Ga2rOIzfhi7w5ExMR6hJgZ2B7XMVWDQYzHQiubqSpTW1KGirgqBIq5NYsX3vqg0ZolKQ25mIiry8lBsy8OsjHCmuW1CTXEViisusLhhN1eGnceFU1YKjumISk7H1GVr4dTtxrb972JvhJcB/A5EGJvR4bRhIJCJjN5KVJ5gkLczFd7eOO0evYkrkBKfipwwP0yDVTh3sBytujToBmK0YoGe2NWYmJCAlHCKtvBIhGZ7YeiowoVjFnQNVqO6uR+DPRcpOk7hqC4ak9NZQ6S6GsXVIciZGw47VVgIOfh8nVzmdgg1ARtis1IQlxCD0LhJmHfnKvTtPoXjByliTH1oY9peG+fc1MvUyY4I5FyFnhwWAkJACAiBsQREgIzlIZ+EgBAQAtcmoHkKaKUa6bfgEqFlc3wI8dXj9W/+O3410nIapt93D9YtZmrb6BB4mP5KK+DnD0NGwUpWNmcV9E0/xHe+uxvvj7RROyvw+LeZjWpyFqI9fEKvMkcZBlB76iAOPfs+DqlLPvgZSgZNeHjJPDzC4HY1HZ1hEH0t53D4pe/izWp1EbfSfdjCgPcefAkzW/fh/NY3sb0jeAqFv8IbhVNxYMkyfO1LUUgz0ztCNwgdKeNuqjifsacalbt/gaf+ty54zdtncbrJisW3JuH+yXokJlKMTTIjLpCGVM7K0VKMo9tfw/febxjqsw5bN5SgtMWJR75MgTV/Kab1e1BzcAP2vVCCwqGrZt39Vax9JAKmrlCEOsuwd/s2voZOLvoKPpOTi2lR9OS0mWFzncQheiQO7Ro6v+xr+GJWJqakBDAYNgtpJ7bjws6NeO6IOp/GQomd8PXsxpaft2HLqjvxzKNxiEsyMX/xVjz/j1uHOhn9Nhn3/8sXMJ9LsXLsdmQuXoOWDg+qX9mOTWf40i6diPkP34s7FzHrGD1C2vKxq3Ac3bPsCwEhIARuZgI6rvvl/3DKha/+g9Shr68Pf/Znf0Y3sgn33nuvdvxmBiT3LgSEgBC4kgCXLbFgXV+fj7EdTFDld7GQXx9rYyjLUxnyXKpkdSA2gtmvuPxIC2kY6kTVwYB7AH1d7VyqFYwdUEJDLaNiFQnY4xk7YTVzKZCqJ6GWRnnRx4KE/b2DrH4R3HTmMNb/sCM6bOgZEq/xOgfQ3c6lURQ7Q7/UtVgPUyiXDzHzlNvZD6d/tGVM0WG2ITImTIsTGX1maJgxbzpmierrZXD2oKp0zhH40lvssNijEEm3gcnbjc5+P/oDVsSxKrjZx6Dt3j56HhhzMdxTgIHaIVaExTgQauQSru5u9Hb3875ouKtrOD+TLQxh0XbOuQ+9DFbvd3E8rQP+MLMds1RFhXKZE4PM2zv6MOhm5jB1Xl0UwpgNno+0B+jFGER3ay8GnCwsSOb04XDZmYpdUUvOzNDz3mOj+3HivULUduiRtaoAkezG4OdSMwvn3Xgcu597Hz1L/w7z5+ZjRTrHYQWSvvYu9PY74aHXShuW92Rmql4Vq6Pqt6tjsgkBISAEhEBQWyg90draiieeeAKvM2HIgw8+yP8/6YEXQEJACAgBIfDbElDGbAgiIykutMDpMKRkxmlGuZIR3NEMXd9QfMXo3gOqwp+RRngCK5ZTsGgPf9hGyQalX/ysVuhjOqhhb0QgYKJBngAHK5SrfoMmLs9zYN+wsuE1ppBIFkSMGhpdjTh0PVP7BphPSnlggqMEzwX3aahzPM34V4evsQUsFAY2LpPiNcHrVf+8ed6Pl8LBb4xmvAoQzbM+zs1vikRkaBSih+5xZD4872dNFD/jYqyOONgjKci0HlVmLVLgPWnnzazKzjRejE/nvIdnPnzfPMjzccnqfoeJq26UOFJcVF/hbB+BGAVVe8CmvfEibjymo0Dx1Z9EWXUv+lOmYlV2DuIYVc6QePj7a1FW3obW6gGE2LnMKly1VffLlMixSXBoZdSD30Vwzrxf9V1rncsPISAEhIAQ+DACH48A4e/loWdwHza+nBcCQkAI/IESCIDFuUc2OkGCNvbIkWvt0Ej28HWtS0ZUgRIJH3Kt+o2rnuxf1QK+6olrzWDsORr3PoqNq845QC/MqGGYVFf7HDTTx3YV/MQ5K6P9ah1e1t8VPVzj/LBc8TKD1RUbxYgKqNdRBOk8VlgD7awsX4xjB7hsjBrDyExmns5GVB3tg/32TzHAPQ4TYngXWsD/b/JdXDGiHBACQkAI/FEQCGZNvD638rEIEB2fIqksK7IJASEgBISAELjRCGheJwPdNRMWYPaMCwjseAM//NZbo6aZjIzl9+Iz987D9NQomOklYqGPUedlVwgIASFw8xFQvzu1JbjX4dY/FgHiU0+WlItbub5lEwJCQAgIASFwIxFQXnoWUlRbUsEduDVvFRYze9jw/1iqropeLZNz2GCgm0vVO1HLtmQTAkJACNyMBIaFx/W07a+fAOHvZz3TUvYyFeSGDRtQXl7OIEC1HpcnZBMCQkAICAEhcKMR4P9PRqsdZlXfRD/8f5USImppmBvOARfcXCYm4uNG++JkPkJACHxSBJQdb2QdKSU+7rjjDswumA210ul3te+vmwChU0abnJdPi06fPg07UxbOmzePa6RHLZL+pGjJOEJACAgBISAEfgMC2n+ialnBFddSiPA/WfF7XAFGDggBIXATEVDCQ9nymzdvRlNTkxbjrf1mVL80f4dfkNdNgIz+LiwWC+677z7cc889cLvdo0/JvhAQAkJACAgBISAEhIAQEAJ/AAT0TGM+ODjIzI96TYhcr/CKj0WAqPy+6qnS8OsPgK9MUQgIASEgBISAEBACQkAICIEhAsqOV8LDr2VZ9DMXx/VLxvGxCBA1b82tPfR+vdTSEA95EwJCQAj88RHQlgGpBzfDt0Yn9xj39uWfh667op06PnQtOxjTxXDX47wP/84eaTvONWpy2p+ROV520dB41/yd/2F9qBmrv7/F3C+bhXwUAkJACAiB60RA+7+Bv/PV7/7ruX1sAuR6TlL6EgJCQAj8sRPQ6VmZnIF+DDsICg8+cQr4vSw/YYCO+3wGNabORpAHLzYYWW2d1btVw5EtWMxPFRkcVZpj5Ox4O3ptbKZP93m0yu3j/Vej49MvA8dTY40ebaQ/7SkZCxOqQoojB8fu6PTsg2Ndqw9VrNHD4O9LYmxsH/JJCAgBISAEPlkCV/mt/5EnIQLkI6OThkJACAiB60NAxwxMnsEutLW0oJcF7zy+AAxmK0z2GMSb++HWhcClt7PSuEoQO7SpYnp+D9DXgvqOfnQPeihegmcDATNCI1iJPC4cViUFrqYGRvrSwdXZjkGXE3DEw26ioGFV8jEb+/YMsGp4ZzM6BlgY8bLT2iCmMFYOdyAh0qKJoisEBPvwOvu0Ptr7WaiQ1cVH7kcNphqYrDDaIpEcZYWF8xgu9j5mLvJBCAgBISAE/qAJiAD5g/76ZPJCQAj8oRNQNrde34/2+mPY/L2ncbhFh3P1VYifdjcSFz2AryYcR4M5D9WRc/DwVKZD5BLcAK3yAI35QF87PGffxLtbTuBH71QiPSUEblYId3VOxpIn78Cdjy3F9BCKATXIGEt/LDW1xrfxdCHOnT4L/51/hSUpVkQYWP9iuBHb640m9NaX4NibT+GXhzzoYSG/UL0bXvcABr1GahwXDBnrMH32Enzl7slIirLx2CiVovVhRndTOU6wj+cLe9GKUISb6NlhH043K8v7nDClLkH85OX4v4/PxoTEMAToTRnSVWMnLZ+EgBAQAkLgD5aACJA/2K9OJi4EhMAfPgF6AGj8N58+iEPvv4Wn90/Cl/79dnxuYiICFCH1J36J1/bsR0Xuv2D+Ei6rUjesDHkTjfeL57D71fdxenc1rJ+7H3/3cBZy3V6KGaDz5Dbs2fVP+J/Oz2LhosexenIoMqN8cHk53hghoj54oDNwrOYT2Przk4hKa8GcqGREhqs870O6RYkd1nUKjZ+I/Hu+gW/k78KO7VvwQvNK3LruDtyV60VU/RZs+WAbfvVSDfTue/DgrdNRMDGCdTSGvDZaH15YY9Ix9a6v4evTdmPP7v34+eYQLPzs3+LeebFI7zuCQ1texndfqMGPTD48vHYm5uZEUZiMEjK/9Zeu2nL+fOmHvDrqvmQTAkJACAiB3x8BESC/P/YyshAQAjc7ARrEOl0bGstO4txhN9IfvBdzCvIxOysKnqRopBnr4e4vQRkNcK9mNFMw6Azorj6P0gNvY/NrZ3Bs7mP41owFWDA9BQluH5dOcVVWhA++3nK8s+N9vNaTgVj7XERFxHA5lkqLPqxA2CH7Uh4GV91Z1NcVYw96Mb+oBE2LYxBhtMHiVkX4gl9SIOCDOTwGiWE2xFsrUXEuEgm+NCRNnIkZs4C4LD1aOwew4+D7eG9LIjKzE5CeHgWHjrWghlSP1kdYNBImhSLBVo3a8nNwxNkRNyEf0/ITkQ07PN1NmLnvNWzbkoUJ2YnIyIhBlJ5Vy5V40P4GJzTU5dh/QZpiGr4/nuLngN4EQ2AQRnc9qrriYLKEIs6hYlRGXTe2F/kkBISAEBACHzMBPiuTTQgIASEgBH4/BJQAaWT8RhNa9YlIS01l/IUZOjdzroclIH7J5/D4p/8KX1yajNQIPsGHj9d3oWTPLmz69na4brsH//DX92JRRgKSBp3weT1wezywZM7H4rufxBN3xsC58W/wyp7jONfs1gLcR+5TxV/QsPd62nF+ZzmaLgxgSmY/Ws59gG1lTajpC4oZTfcMNQowxbqP/XsZ3O6jR8SrfeYyLOoUV/I8ZE27BY/NBSZ278HuskYUtzNOZYydT08EA8x9HgbXa3344WZjHwPffR43BiMnIX76ajyyHJjp2oVdFxpQ1MoO1F8V86IFwTM+hUH3Kt5lpGu1T9ePnue17FlDn9Uxk86FweYinN31S2w93IbyNgoSqrSRtiNAZEcICAEhIAQ+KQIiQD4p0jKOEBACQuAKAmppUBTC7EkIaz2HfRveRXlzPTq4VMqjxT7o4UlfglkFk7AqiwmvGHMRCBSjsasae5GKuOQpWJRgRqzFz2xZykinYc2XWi4VEhmO2OwspHHM4m1n0FTRqMV0BA1vFZ1Bgx398LiLcbDcgfiMAjxy+wT099Xg5U3VaKrsZ9wHrx6tQFTj4deoXa1PehtsIQZExfGEsQ6N7W44e3lGO8ljQ5tm+o86Ftwduo5ZtCwmA6LjbDCFtOFCuxODPeqKAHwUZc6BfvT3D70GlfBR98E/PjdcAwOcex8D6d0UNRQ4g/0YGBiEu6sMF0/8Gv/wjY04XNuOfo8TAwzYp09lzK0Nz0/ehYAQEAJC4OMnIEuwPn7GMoIQEAJCYHwCakmRPwa5mblYedsRvPPaTmz8ZSVO5K1B3uTpWDMrAiFmBpHr1VIoGuI0rgOVF9Bae4GLpSYiPCYJNhrseprSfnV+eKNhrgsLhTkpEUoPoFplrupFOy+J5ked6o6pdD3dfWg6dBAV+jysWjwLOaGZuOXAO/jf/afRdHsqOnXhsI2SLcHuL40zZP5TFCmVEkDfgAdtzWovE2kxIbCFqxsMtrraT+20aj90ndPlQWvzAFyeZExhH6GRBrj7OlH6wevYcboaHX4LM2PRs2GfgpX3r0RBhgddJ7Zjw9YqNPX2wkEvTGpiEiwn3kL5oAU9zm501p1HNSfQX/hL/OpYPM6vXoCFDyxFrskIO8dWYuTSXV1tpnJcCAgBISAErhcB8YBcL5LSjxAQAkLgIxAIBEwIS5+Fqbc+gK885EXt9q148+mf44cvvYBfPf8cNhxqRNMAU9MqbwSXL6G9G67uNo7EpUQUJyob1pUbpYExFAZbPBLoAolHPZqdvWiikU/twY1+CCOXJg124+KBdkROjkfU1CmIic7B9FgXx3gOJypaUNpi0oTB8AjD78HxWJuEtUsM5hCYKYJCWs+ituwENh4FLrYkY0ICYzsiLwmLYJsrf6oMXAYuOzNZKFj6qtF+oRDvHANONychMyESSfYm9FfvwbZXf4Lnq8zos4Ujxn0Y+195E1tONHKONlijYpCaNoCqLVvx4n/9DO9sO4Az+nTUdLnJQIfM/GzGlwD28GQkZeUgNT4aERRgjIDRJjT2vq6coxwRAkJACAiB60tAPCDXl6f0JgSEgBD4rQioRVie8DTEzQjFYzHhiEurRumJQ2hvfh7P/BiIvDWU2atWYF5uNDJslA6Mf6DLY2gbchsMfxz9HrAwID0cjkga3jVe+OgVUU/6tY3B54b+Ogy2luFM/xRMz03FRBr7oYZkTF09C7M/qMKxIxWYmDYF2QvtCFdFDtmYYSNBT4HyWOhtaGmtQVPZMZxgLElEw3YcPXwMF+wLcet9q7EoNxEJXBoW8FzDvOc8+ts60V51CqdO1KKj/ziO7N+OwvZpWP7IbVg8NQVJJiecHD951V/j/8xZh1lUEnH19Ms4t+NAeQ+qyKVg5mLckRGC9vJ69G7sQuqEKZizZgliBpqQGd8KZ8dZNL2wF65Zd+GO22ZieYaTWo5eI95GUJANg5F3ISAEhIAQ+CQIiAD5JCjLGEJACAiBqxJg/AYLALr8zDqVuhprHg5gzYx4nC004P2iInRu+0881dSO++6+C1+7LQyhXDakUu0q01kFhY+sXbq8f2atCngZD0HhMIhExITYEUtviZ5xFipVlqe2DJ1Ht6HQshjTe10INDSgnVmyDFlcPpUJlO7Zi5KcBNTPWQIrPRym4TVS2jhc4mUIY3AJvRDqNTL2EuStW4EHHluGvAQHrB6OdVX9oQLw6WHBCRz4xV9i3y+GO5kB66yluO+xFZjJDFghHsaz5N6J+ye64GTxQr+3mfVDzBQQeoQqQcTsWFpguxIUg3WwTbkX0+fdhqVJbKdPgyXUioutp7TZB4YqtfvJbaTGyfCw8i4EhIAQEAKfGAERIJ8YahlICAgBIXA5AYaC67kMqqIJ3Z1GzJ6dBaPZBF3mYmTHZOP5WRdw5J0teHnjMdTnZeDCuiXIzc1ETNp0dtSNwe4OBmAn0cZndcLRG4WGbqAdLno4yluABkc0olhZXcV/sAGzQPWhrKEW+3ftQW11K37VuAvbIkMYR+KC29WMsxVgjMlFtLc1MmtUAMmJOphVAcQRh4sKdO+FeerDWHXrGtw11YgwC7NiMWLEEhrBIoShCFHXXlV8qImwj4BKCzwdt3z+C7hvbgxibW5WWLdAb3EgRVVxp4tCBcsbjH4YdRU4+Ma7OFVUg+pAOxpLq2DKpBIbmpO6UnPTGI2Mb2FcDNP/apXheTgYo8LT6hLVp3Yj15wcL5RNCAgBISAEPi4CIkA+LrLSrxAQAkLgNyHAzFbdleW4WG9E0oIc+ioCzAAVDTvrZcyKjUVMSy0qNr6JM60NaGFNi6ywPCRGpGAO3kdTbQmKuqYgJNSAcB3T4w5Z/DqTCZ7WLnSVnUERBQjW5iAmKU4TBerpv9lZiYamVhw6Owv3fn427Cq9LT0NAR29K3438tMjcebUUewtLkPayXrMcaQg2mGgl4aygcY7fRcUIAOIiE5CrFbDw4xIK9Ppag4PvjODl/+SWhlDQWkA1YcmBiiGQmMciEydiinTkpAaHkzpq5alqTS/ysGj93VioKUEhYeOMosV/8tKykYmPTjOumYMaAJFCQp2qrrkS7VVGIaH0AYf0hoq8J65eilQGLvCSHw1X63tmBnKByEgBISAEPi4CYgA+bgJS/9CQAgIgasRUAHkDKww9beg82IXdp7NxaLsVGTZQ2BkwDmT0rIiuRWOnBzY6VmIY8C60ZuEjCmzsHztIWyuPoVNhdMQvioXeYk2hHAZkrK1vT1NqDp3FifPtMOX8wA+u2ImMlMjaHx7GJPRj9bzR1n53Iqwx57EI0/MQbKdmbZo8CsBoqOw4NosfPBOLIr++wTKDk5FVV4UIsMiYVWdU6wYGYdi4HvQyqfY4Fy9rO2h6oEo63/cuHh1iuJASxVsoAAwsg9tLZlSDqoPtmcdE+ogbVNDBXidr7cBjUc34J1XehH55N9i/fJoZPdsxkstnTjIdMUGI5kYDfDxZTCYuZyN8S7sx0CxocbSNg6hNhczbMHVxqxabrS7InlPOqb9Dd5G8Ar5KQSEgBAQAp8EAW0l8ScxkIwhBISAEBACVxJQy4H0IT1ofP9FfP/xX2D3uXLUMJ1sZweLE7adx67jRdjam4zMjCzkshifjcZ06sLFWPzgFzG5eTu2PfUMdp09i+Pd3Whvb2e7dlQfeg/vP/9d/OfpCOQ/9AWsnsaq4lZVQ8SJnrZibHnlbRyvMyEuLxc2v5FiR3kNWOhPxZXQy+K1TUVsdAbmGWvQXroX73LZ05kWF1PjeuDqp2elpx99ThVgPojB3i5097LeBsWPUh7DNv+Vd6qOKM8JRYbqo7sfvYNUG/7hPgcw4OJnrY+gcNBTRAx09qLh7CH0+EJgDRlg+250d7PuB6u0+1096O/tQGdXD3p4ndNrQltpI1rrq9FJkeEdmZOqeQK0NFSh4+IeVFKAbTvrR8+ADtRB4gUZ/8uSo0JACAiBj42AeEA+NrTSsRAQAkLgQwhQfOj0AbjCcpH751/B3dOA43vfwA9eHaSxrYrvtaGkLg2f+sKdWLkwGxam4tXiF3RRSMi9DY/8WwJmbvoh9r73HH68PQrpKrSaQdl9DPzwZn8W3/jGWsxNiEZiKK1sPY30hlJs+8UL2Ly5HictGxHX2c7iGA/g/ltSkB3P+hp6L+NKKnDgxTdwkEueNns5/4uHsennrfB0fBW1qeGIuPA89peU4NjpGrR2v4dtfbXoOj0ba+5biHlTWZfEzUbjqRAltJhut6vqDM5tfQkfnD6HU+er0N8B7H/3GfYxAyvWzcGalVNgZx+qiwBdKraUWKTdfhcSz+zD5p/+CNUfMLi9twX150tR4n+JDo2DKE7ksrLeSpz8oJ6B9PXY+o4DTfWL8eS6PORlx8FqnIK8PKDy9Jv4cWkM7rzjViy4E7CGUv8or82Qo+RDvi05LQSEgBAQAteJgAiQ6wRSuhECQkAIfBQCAb8DmVPmIW2SDykJbkQaKzChoRs+M5dD8c/SsAmYkZeJ9DgLn/oPrU/ym2Cxx2Hi7IVIYrG+hNpuNPYw6Fo9zVeTWBSGaHpMsvPTERvw0Mng5/IoM8wh8Zi8+AHELXwQj6maIlxyZY53INxmDLZjgT+jKQLp+fMRkj0X859grRGe8bv7YYqN05aDWW0rsDBrJeavp+dE52OsBj0RpiSkRLJ6ueZJuYo1rwSFij+xRyFx2lIsSF2KeaoPCrAAl1+5AjFITIoc2weXZhlsSUic+iAe/8u5WNnRC4/OTC+NBaH3fgo+j8ryRb+Nug/PIixc+QRn6+V5pullO4ed3hyPEeFxU7DqG99HdhcLJQ6GITYlHVNj9bBSFGlOko/yxUkbISAEhIAQ+MgERIB8ZHTSUAgIASHwuxJQHg0b4mJZ4IObiqGYODdVK5p3qWcKABr2TsY2jMQ00Jj3e5w0tg2wTJiPWZnjPMSnce13ueBRMkZpAlYQtzrSMGNFGg1+FUjOjSf09Jio/pV2oOXOAPgE5C5OxCQa/+wiuPE61YXmlUASzw0Ffquz6px2gtdTjAw3CTYc/ZP3StFjjUxE5gK+Rveh5qgCxNWx0X2ouXkYD2NKw5QFachT44xsag78rP6qOWj9jb4v5d2gwPC6YA4LR+KMFUjk5IIM1Th8je5upF/ZEQJCQAgIgY+bgAiQj5uw9C8EhIAQuCYBZUgHLwja8UNG9GVtRsTH8HFldKv9IaEwruE/fI3WRo2jsksNd6Da8vOoj8HLmB3q8oPKuL/8uuHP1zo3fM2od1WLg8mvLtvY/xXHhi4J3qTGKJg+d3RTzir4d/TBy+6LHahrOE+1Db8H4Y1tJp+EgBAQAkLgkyFAh71sQkAICAEhIASEgBAQAkJACAiBT4bADeUB0dzo6omdegwomxAQAkJACAgBISAEhIAQEALXhcCwB1i9D+9fl44/Qic3jADRM3qypaUFJcyuornGg97yj3BL0kQICAEhIASEgBAQAkJACAiB0QSU6AgJCcGkSZMQGRnJODmteNPoSz6x/RtGgCivx8WLF/EXf/EXiImJgYmVfFUlXPGGfGL/FmQgISAEhIAQEAJCQAgIgT8yAkp4GI1GNDQ0ICwsDM888wzi4uLgdDp/b3b2DSVAFCAF5Pvf/z7S09NZtdb1ewPzR/ZvT25HCAgBISAEhIAQEAJC4CYloARIaWkpvvnNb94QBG4YAaJoKAESHx+PmTNnIjc3F4ODg8xrL3HyN8S/FJmEEBACQkAICAEhIASEwB8cAWVfm81mWK1WGAyGG2L+N5QAUUS8Xq/mEhoYGPi9uoZuiG9HJiEEhIAQEAJCQAgIASEgBH5HAsP2tRIjN8J2wwkQBUXFfSjPh3pJDMiN8M9E5iAEhMAYAipb38gBlU1k5MM1dlSGv8tP/6ZtR7dTnXzYgOONNbqP32RcjhP8O7rh+PsE8GEzGr/hdT469L3cKP/BXue7k+6EgBAQAh+JgPqdeKPZ1DekABmmq4CJABmmIe9CQAjcGARobNNTyxQZ2nR0Qw9K9DTB+RvrGlP0sSo3K3vzCu0qZbHr+KDFMFrMXKP58CkW8lMdqLHGH00d9cPPJB4qwcmIMNCMc21QVgA3wMDVreO3Hx6IjdkHpzxKYF0ubIL3rKdL/0ZYLBvweXm/fHBFppdufPh+5F0ICAEhIARuFAI3tAC5USDJPISAELjJCdAIp81Oo7YVpbt34dDB86h0KlPXA2/iIiyclIalEUXY412FiVnxyInywOfXaTaw3miCpascdce34vWjbWjudXMNrurQyv4SMP+JtSjITUEcs5H4r2bGq4cx7MfZ1YnK3RtQmzAHUdlTMSvCp7VQsmJk0/lRfXAT9u7Zh0pvJExKGQQ4Ty8FUEAHgyUUPnseVi2bjSX5caxATlGkpjNKjagHP7VHt2Hfzh0o80TCqMRKwEtR4wW7GbLt2UD9NYcjbtqdWD0nDblJFnioWEb3NTKvj2WHAkhngtHfDX/rMfz61wdREZiO2beux4J0L8yc9xg2H8scpFMhIASEgBD4bQmIAPlticn1QkAI3GQElHVuoNfDjbqTm7Hx+Wew6WQoUm6djThKhsD5A9hftA0lg+/hZEEB/iIpmXzcbEKBoutH+cGDqCzch1OHC7EjejKS7XbE0msy2N6EhjeeRom/DsXL78bqyTMwPcGnJeO43GhW3g6jyQ236zyOvPYUtmX/Oxauz8ScmWZwkKCAGPpWlF9ETwVgHCxB/dlzeGNnB2BehmV3TcPkkFp0nvw1XisqQNEXn0RX/2KsmZ0IM1WKN+hYGflu9exX77yAlnOleHlbI4/PQO7t87Eg2QczxZgPNPwHStDRVIany7MwKTUSeSkhlGSXz36ky+u+oySg0duG1tId2P3r1/Gf/7UdF/K+in+dfjfmpmpf2xg2130C0qEQEAJCQAh8JAIiQD4SNmkkBITATUOAXgOdwQP3QANObNqCrYcysfjv/wp/8lgBEugB8BRtReGmF/CTzYB9VgAmzbthgM/Vg56mw9j2wnfw9sv90D32JD77tXW4bWIcovwGDLRWoXZpFF575zV8/0g/Bv40GlG3JiGWjhEz+71kxqs9IwKuNnTX70ZJhweHD1cgJbMc3QV5CFNeCIqH4fVUdJYgZd6d+NSUVCw4/Bpqdj4L7+e+jC9/4U7cGluBhl3ZCP3lr/CLN36NrgEdcrPuxoQYZkahpBjuRC1/TSy4HY/mJGPpyTcxWPo0Li58Eo9+5tN4LN+NUOoe+hdg7D2HlspjyCoMR5RleM5qvpzUx76pcbiEzdeL3taLOFlHYRQGpKaEwmpU52QTAkJACAiBG5WACJAb9ZuReQkBIXADEFAxDiZ6FFq59OgQyqrq4Jr0CCbmFiDNZISJhrp/+hqsdsQgL/XH+KUpBG66Eow811lTi/3P/Dtef/kUBh74v/iTP/8UliUZEcu4D78ugNDYVGTf+3d41BSK7qe+i41vUQSkfB2fnmJDup0+FOoBbSkTbWkdDerB+jacf2sDCmvb0Vb/Do5n2nDk4clYHGKARXliRox+NtAzJoMvoz5AoUCRRHlhUPEmESmIWPA41hWdQTuXhP36ZBg2Vt6OB0JtYHfwqLE06moZlYpPUbEivMdBzkcJMb2Rxaz8LBTLfa7b0jlyuPwqE38xSc9jBrg9SglRiCgVxMlrfXGfn7RtbEwfjw+fUGeHr9euvHRubBueHNUfdD54TKlIu+XT+DrnEdq9H5tbuVRshIXWWfDH6HbaEc5vlE7S5qyOD89jzPVjrw12qH7yBoJ/hw5d7bpLLWRPCAgBISAE1GM12YSAEBACQuAaBIIiRKeLgtUWjpYNp9DwWCnaFuYjnua9IcCg54TJSFr1DTweiEaEg2LA0I0B11mcL27DKfsj+JPpM3DXxBBEGxi87mFwuBpNGfjWcKRNycCkeQ78+tRFbNl2Evck5sMY4YCL8RbKhA9QPJiMNWgcrMCJohl4+PZoJFFAbDlZjGOFbZi9IBbWEJ0WLB60p/mT0ed+P2M+VHAHtwAD11WAtleJBnMo0pNikTqRJ9o7Ud/gx2AWpxPKz6M9KaoPBqGrPlQvgeE+VWC6l/PSRI6Z928A9QvH08NgpOgxcnxllPs9XP7Efb2J4kf1wP4YQOJVa73Y1kCRxlVel6RCQAXpc45KLBmMbMPL2M6n7mOImd7I8Rg9r86pQQLqnE9H340N9nAbQkLsMAQ1kLoguHFonRrPrPoMCgTFgzdHscjvgvM3qnkHOyUnLoNTN2Cg8NR6GBrHy7gedT9qU8qJy+gMRgsFmlrypg4F+/T4/JyTEnDBS+WnEBACQkAIXElABMiVTOSIEBACQmCIgDJYaZD6w2AxTcGyGRNQ+PJLeO4XTnQ1zEFq5gosmzkRMzMjYQiLRq7fDc0JwPiOnjPbUUiPCebNRUZGFj0MPgx6lBmuZIXaaNjSkLVmJSMhZwbiXqvBaf1x1N/LeAp9JIO+eQkv1NEY7z1P78uBwziWejv+8QEXwqJfw5Zv78Gp7adQN2MpQkNDYLzkvhiy6ofH0QZTJjWPUziwT5fbAxe9GrS8YbGotOfBay6pgeC1yvugDGk1F53yhjAQnrWstFfNoaNopGiwFcxBht8Lm7EOZ/YdxYEt5RiMNMOedycmhrphuvgGjrRFoleXgTmLZ+CWhakwdlXh+IbNKG3qRRufg2mB8ikrsXDOFBTYK1BxeBN2VvtQ3x2F/AVzsGj5VERxrNqdz6PofBmOtZrYxghfzAzMnZmPtQvoedIEkvIEXdoCFE8mix8ddWdx4p2tKO7yosOllmolw5o2Bw8vn4h0SyWKTp7Cu7tq4TMFEJW/FLF2roM79T7K+wIY8IciKnMa5t26CtMoLo3qGzRbMNBWh8o9r+BoVT8qugCrPRamlHm4d0kmctMcGOQ4V3hvLk1N9oSAEBACNzUBESA39dcvNy8EhMBvQiAQ4NNzUwwmzZiL1V+qRfmmd/DTf34HWOnH3/d0wuJOhTUqDXFcOmWmQa/rccJdUYtWCg44bHz6boGLD8iHNEVwSPWBlr8/NILGawwS0IDzncySxWxTfbT62RU3hlkbPWguamAWrU4kLJ2MsBwzckqO4z7sRENLMYpb5yORT/9j9cp7MFZ0aF3wh1pOpcSDKTCIgfYaFFc2oqwYiJ6XgIwUfdCDMdpyH26o3tVSJMZ3uNprUV92CkUmvxZjUfTeNtQnJyNn5mykMihdBdx3t53GgR/8CBtVu/VWfC4zDPFlL2F/jR97z07Ew9/6G6RO45Ipby+aS3dh5/Pb8V6Pujgec78yHbmTKSBM7OfiQex4fjO2VNyJv/rpZMzwuIGGCzh98AAOnqnC6X49LIYG7Dx5Hp/9kgn5eQVaLIzymIzZeN+e/mbUFO3COz97GWW2GHisTegcSMQFcxcyokMQkd0CZ/sZbH/5WRxo4Nd1dz9uSaMoPMMMYE49yg8dQV/+I/gKvVyx8+OQwCVv/k4mECg9jiN796OwhkLJ3QqP24Qj/P4yEh5FcmI0hYqKqZFNCAgBISAExiMgAmQ8KnJMCAgBITCKgFoI5deboZt2Dx6Ji0BMnB6P//MuYMf38dSOLry75s8x+76/wVeWhWFiAg12zXMxtjaGcjKMa5IGomC3xSLe1g40NqDF48EAhQTjqTkqBUigARWVg6ganIDlq1IREWGBOToes5YA+6tO4c3d3cgNi0ScSr6lAj449uWb303h4RrAwcAAAEAASURBVBzEYHMFWvb+HBuPHMEuzMHEiGxMSzbBYeX9sa3ydlyxqaVFYXGo2PYUnlavkQvi8MB/fBs5XHKkY/yH15OLuWsfRNQWCyK+uQXvvvMP2H3PP+GO+7bj2xEb8Mw//xuOnKnBvtNmPJ6fgzv+5u/gSMuC71ubULHiS/jXR2diRjY9OZiMnAe/jUfbsrB01gLMXj8fse0VKHzh37BZ9xDyPjMfX5raTzgn8PI/fgOF+ybj1QUz8XAexZ+JjDnd4U3P+JWGU0ex6/XdOHH7f+Gp+/MwK6cBp/a/h/+4/1v42vcNsP3jfVh15xfxnXgHfvH3bzOV7w9wYfUXMf+br+DPqKwaNnwbb/39T/DBKzmIz30Sa5Ij0Fv4FnZv3orDk/4R9z+ajIKMKlws2Y1n73gKb+1bhsSsyViYojxc4wEdnp28CwEhIARuXgIiQG7e717uXAgIgd+KgAFmeySs5oWYuz4ZG7Meg/vc/+L55zZj0+YP6LWwIHzwHnx23XTkcZlOgE/t1aqoYKCDkjBX2RgjYeQyK3MogzDcjCHhUidLUHpwvRZzTVWdxMV2PmVPnY0vxjgQbzHBv7wAc5z3YMK/NmD75j14YmEIJqQnIJQxFGMVCGMoeKT58Ct4xX0YhaZmdJ19De8em4Cln38IDz6wHJPCzLCqOI9x1YfqjtJpsAWpt3wRq25bjRUTvbDS41Hy6w/QreujMNOcJFymxnontlCERdpg8fcjfu4Xcff6u3HXLXFIDqQiiquarIM+OOnMAO/QGpGD2Xm5aFy2Ef9aX4aiHg9iPSGYZGiCy3MOjbaZSImZirywbrgbz6D4QiP2lr6F+qrTaCl0cdAq7N/QjuMogm1lEe7KYn0Vo42xKIo0DX96knRdZ1BXdggn2pMxdU0uEtOTEBkZialZXfjzz2zFj48W4oOy5UiZxuD8KBvMnmYk3PI1LFx7N26bFI/0cD1i505G4+cjcOx8FU6dceOW8Gq0dpTiyJZjOFjxIgKlkTgS04qWxnPYypEHth/H/aumIJASoWnBq37vCoNsQkAICIGblIAIkJv0i5fbFgJC4DcloOIgnCyw14XTZ3oQHRWLzNxbkD6pAIHZ6YidsxrT9h3C9qe/hx+cdiMlJwaOgnBYaVxPsJ5BSWsX3P19DIBWIeu0i/kaeS6uvAtddWhrqUbFYCwwawKyTBZE0oj26RnE7WrAmZ27+bT9EPYkdiHvv0oZt8Ggd2sjGsvaUF9bCdQ+h2OVUxGdmYw5Fi+GYsBHbk6NZQ6PR3xiGlKiE5E+/RbM+FQ8ps7Lx7TpybC7WLlDEyAjTcbuUJhQZyA8fRamL70X6ws8sDMOZE56Bho9LtYEYS0OBo7rObAKB1dB5jpfHxzTl2D61OkoSGtEe1eoVhQwjH2peBPFwO8LQ9zUOZh773rM+/fN+I8Ny7haLQJpjlaUbHobrrlfQ3JOBqJ7zuNi03GUdRgQxYKNWblxiKPHRq+bgMefXolHjfw8gcKHS99UEUQt4J03raN4C1QfRVPxLpw2rsb9SeEwcd5OZzgc0RMx/7Y52FzOuJq6DizuSsR0uk4C7m5E5s5G1pQC5Ia7OE8/QvKykL1oNcJ2teDIoTr0JdehtaUeZzsmI3tSAtP+OhBjjkds3EwUzHsCnpAM5MYHv2MRH2P/KcknISAEhMAwAREgwyTkXQgIASFwBQGakCrLld7NTExNOLG3BBkz8pGQFQOjkxmU4gowKzUHMbERsB16A7pDJ3GhizEHjkzETZyBHMf7eP9cGVrbpqHDl8tcTW5mVqJZy251LG6op/Hua65CU0UhDthnImLaBNbTCIGZ5538E3BW4nB5B5pb21nkrwivvH2Qljvb+5j1yepB8gwTak+dxJnydqRO6Me8KQb2S2/LkOXLXExaJqfo6Wux7uF1WJ7Rx9HVDIKxIrpBF3xKYIwooisAaGqBCHj/nNEAa26wknuAhUrs2dkMlmcmK+Vp6G1As5uxLPQYBAUG4yTcA3C6nFrgvcqgpaakfmpT4wSVT8gdlY7w3HlYOXU33nnnEOrnJqAiNYCjh+MwaX044lNYWb2NQowizkUPS8rih7Dy9jlYl0xxwD5Uli0dK6GbLJ1w9jfA7XZqWanUXahxAi7+ZLS9l5Xg+528SZWpiyLJp5ZqRUSxXTTi7UbYbOynU6kWHmcfbs7bxexaTI4FXVgoDOERCHd1odXVD397D1ydPTBMnYislZ/FQwsSMdXhhpPXqw70FIgqFsXPTFiyCQEhIASEwPgERICMz0WOCgEhIARGCChzWZUKN1Ywm5LVCttsZr4K4dIpzQiORFLMBKxavRhH+qJgobFu8sXCbl+AuYtzMf+HP8OBY0l4Zd4MrM2iER1Kq5a2qUpT6+7rQPmJCyg61s5sTzNxxyOLEBETyjSuNLr7WtBVfAAXmlOw9tu/xLq1eUjSDHfVXMfA9xpcPPgC/vbx/8HODXvg8Jlx/8SFcDAl75UbDWwqAz1fSoAEJxDsZ7yrg+2HxMJQZ1pGrKE++MalTmxJ8eHrrkPLrufwmvse5C+MQI5WFTG4pGs4i9aY+Yyyy32+CMTHT8W69Yvw/pkDXE5Wj45Ft6J/5gNYY3Ygmaly/VyipqcoCzH14ez5ZjRN6UV/Qoi2DMxIYahqj3j6KIoozFSwvda9+sFJ6hLjYJ+QgbATHag8147uSaHwOsycNpeC9VGYeBORmRyK+FjeS736UpQwVKKGL3ahXu6+AQz0UHDERWLmxHSEOAboSXFC39/GuI8WdEyKhjtC1V2h50fnpt5RrJnZi7VSZBMCQkAICIHxCaj/iWQTAkJACAiBaxJQBqlaQHUBr3/9h3j5lb04w7gNF9PYhjBrUxuN8P179+GoNwNTQyMxgXUrQmNSMOdTn8fKdbHofP15PP/jN3Gwoxd9IWbWq2CsQl8r6rd8B6++/F081/coFqx6GPdPCkM0Ayx0xh50tpThgxdfREvsfEyfMQ+TohyIdDjgUK9wvpKmMqPUPVh/B7CgegdOnDyM/a16uOlZMfMpvJFz0+pbcNYGxpWoooJ6FqzQKdHElV+aoX7Ve1ZLpVT9kaE+uHTJyPYqViXYL9/N9NS4qtFdsQXPvdqAJi7BikvncRrfBtbr0Nqq69nORFcCd4N9sP6HmpcSMQGKOn04xdrcFZiRp0PTGxtRXOFE1poM2B0h0DMg329LQ2j6nciPM6Ls5/8PO3a8h231QL/PwPonZairPYOd29vp/QBCbDbtPrV6JCbWH0nMRkTKNMSd2I3Nv3gZxzub0W61ob+9Fyd3/gTH+5IwKTwK2RQPalNMVM0Qvbpvtjdx7pV7jmL/a6+jOTYbqxaEIzanACkZS1Dg3YqdP/su3j9VgqJeZjozMq+x7iQK95fiQkkf56F1KT+EgBAQAkJgHALiARkHihwSAkJACIwlwMVDNEY9CXPw6W90MGj7IF7/1xMUC1y+o+9CQ10LtrU/ia99/Q6snJIIO4vW+UMY4zCZsQdfj8G0uTtQuO0ZvPFsOc7ySXoUvRDOzhbUv7MD3se/hf/3jduwNCsHmWEeGsCMNdn2Nva9+x5efLUJHfM2wZwQBmdXDm6fxaVfqmCergt1Fy4yu9NmHD0PVHUXo3FTI346wYGGW+9DrvMsukteQeG5CzikbmTvS3gB9SifmYlb75yN+BAGvau4j7E3OfJJeQAaTu7A0V2v41R5KQrrmKDrwEZsMragbYcPFlZm97FCvHGgDG2Vp/CjqtvwTEobXGeP48UfbsThE3U4Ub4RMyazrGBHANWHt2HHPuB0zEZ44i0wti/GQ0vTEMnaKH4DYzPi5+D+5ZO4xCsDbUnTsWqCHWFmLk+jQIHeDnvKTNz6+c+gquIvse/VH+DpzkqcSTAgPNAMT1Iq7LGRaPofpvXdxXEbNiLm7Qy4mubhrgWpyF10P558ygnj338H//vTHpzbkQIrv69TJZ/F43/G72sqvy9fJ9Mf8/ZNsWg79mvs8l9AfyGXYNGbU7r7BNpsX8YX/upeLM+0IjwkBNnL7mIaZCc6vvQTbP+VGXVn8jAtrI+ZwHrgm8Q4mRk2FjTU5MwIU9kRAkJACAiBSwREgFxiIXtCQAgIgcsIKGOfh1gtW2/kUqv8pZiUy6U+ncWo+MwvcCzWxriAQdjTbsHM+9Zj7dIpSIuzMt7AAz3jDQIMtM6cvQJJ0XZEmRrQvu8k9uztZV0QLwuEJ8GYch8+teZerJiVhaTBQS02hD4MdNY0oq3GhZT1dyGl5yzqawpQnpUZTO+rJqT3wdVbi7qzhWibsAb5k82YMdAKQ80JlLeug6OrBg1nDuFoWx5uX8fCf95a1Jw+AqMtDLesG47D4H2pextv43Fnx/9n7zsA46rOdL/pRTMa9V5dJfci2cYd2xhj00JPICGF7KZtssm2vE1eNrvv7cvb8nYTNpuekJAAIdQAphkXwL03WW6SLcvqstrMaPrM+/47M/JIlsEEU4zPAWtm7j33lO+ce87fTzNO7N2M7QOTMHX1jZgZ8cLf8CzWHaarOWlreVRnMEPvrMatH5uNqQUWhA934dRmB0pvvgnp54I8D+UwTrVm4OBWD7JW3IDlBjfCXXt4AOEsECKaLBHaqJyInomJsxcywlQa2orGo5Klm8ggaf4pdCY3kugvrbkWK+/+Czi3HMLuEy9jW10MbTum4tb/crH/Rux5NADbxBtw/ZRe6Dv34UDrFCwfLMDY8ZMxj+13N7Rhc2Md9uxcD2M5DxtcfDtWLZ7MczvsPDyyJ86M6XnAIHE6EmxE1wHRHNFgLf96LF29DMvmj0eexPilqsVVPhGTltyMm7/ai5wTrTiy9Qiagnn0OZmJT/2EIZXLyIC4/Ryn0cBV1xQCCgGFgEJAMSBqDigEFAIKgbdEgNqPmJ02/eW4bkWZRjSTGsZ3d94Xp6BJumrnPdD/wEjTJ1+AzIVQ1pLEGZnaEFPxNMx64IeY/jm5JuZcJLxpCiUchZ5naOjpDE5jJHmCzst5mPeJb2LO3XSWFiE6c2tmQRJtiiZUGvsQyULhpJvxlV+uxpdSNBniA6GnrZMOnwA+eTe+yDqkGq0M3hM/EGmjTp5JNFHujkziT1Gx+G78JbUHfzFUBnNJGWyBxjhIu+QeL8do9mUSzUzJHPzniq9qjJTUKU72bDKiN38hER6XVzXne5pkMb/Q8zr2nKc8IjLlHiydJHXE77EJvCe/BRPBphgLPv1tXHM/MeXFOIq8zQrEtGzZL27V6pD2CF7yj12Fj0eGZJUswB3/zFPKpTApVDqfHC8/Qx2nsV8yLqGzKP3kL3H97Tfh89ewWTJ+MkaCG/1GtMS6wkEbXAVzcdO3ZmONVmC8NVK3XszNvAwTLB1XSSGgEFAIKARGRUAxIKPCoi4qBBQCCoGRCJDIZvSkJEFvoolQ/IdG0fJ7dIgAHvmkTvOdMIPBo+L0bzIDf8dIhUfjhSauMlIT/SRMklnIe43aFyZIfDeExJUkDuU6GOgIL7kkCQEdZ2ok1hQdEHguCd2t4zeZK866sAwJN5u4+lYfep6cbmBI4PNljJY70UaWqLVNIlJJu9lWrdmsSNokbYtfkDLk4ihYUZtilh1J7o3SQGFcjDwDJc7cxTPEoYkzWTqJsSvVSE8FT62cxD3ib+Z9aW0SCbI1WqQqjZnRsOM9DqmR+UwWBhpgZCwDTbDEX0bKigxrFEsZViazMJskifg1fDzj19VfhYBCQCGgEDiPwEeCAdE2m/N9Ut8UAgoBhcB7gECUUZPOFxsZ9VhzErFCFY9MQpRK+NeR15O/+cz5p5iX0vbR8p4vO0EYj5YpWebFPofVdbFMJM9TO3vxbCPuJLQ25zsz4n7qT/Y5NR9NrZLwnu9nav5RcBGqP1nGqFjE69CYgtQB057jg/xff/pN1B3fjp+/+hq2HAaODPwGwWgXLN6VWF2TiwKXEaL8EE1Lsipp1QVlpjb1EjFOfUR9VwgoBBQC7xSB0dfKd1rKB5P/imdANNU4I5aopBBQCCgEFAIKgUtCgBqS+Mnv1HKEe+BtasT2OgfKbrwFlYE2BOnU39C7gjZYZthtFgQkWtcwbumSalGZFAIKAYXAe4ZAhEIV+XelpiuachfOLxAIoLu7W5M6yv4gmneVFAIKAYWAQkAhcCkI6LLmoOSWWXh0dYRaDfFpoaZDQg7T/MwU7EVLm9pXLgVHlUchoBB47xFI0rli+WNlcA47Q49fqemKZUAEfLPZjMOHD+P++z+FbsZ17+/rulLHQbVbIaAQUAgoBD4QBLLBeMAolgMitURJlhwS6e5Al5uhulRSCCgEFAIfMgQKCgrxne/8T9x7772az9uV6IpwxTIgMhfEIjfIkIgNDY34u7/9GsaOrYDfH1Cq8g/Zi6KaoxBQCCgEPrwIxB3VRfdxPom3R9x/JNXv4/x99U0hoBBQCLy/CMgKJW4HYvnzi1/8Gu3tHe9vAy5zbVc0AyJYJB1wblxzPebOnQ2Px6sN0GXGSRWnEFAIKAQUAgoBhYBCQCGgEPhAEBAth4HmoV6vF3v37meEPsbwo03Wlaj9EACveAYkOQuCoaCm/QgEglp4yuR19akQUAgoBBQCCgGFgEJAIaAQuJIREA2IQdOABBEKhYfpbK/Efn1kGBAxxxJOUBx0klqRK3FAVJsVAgqBKxsBTRpFSdWQQY+sS+yS/BMH58T/wzuZyD9ckiVPxNczWdcuNQ2Vkah3tOfOtzFZ8FBrmT3Zxvh6Otrzcm30MhLPSoPZJ/mn9VkrROo4f5/f3oeUMK9i1dq+EK/+fahXVaEQUAgoBC4zAlxP43Tu+7N6XubWX1DcR4YBuaBn6oJCQCGgEHi/EeCp2SaLhWpyHiaY2CNikRAYxRWhmB4WnnQR4UGA8RPOE40TIl1v5KF/JliNIzYWHoAXDoYQ4kEU0bdgKJLdlM3JyPp1EUrHGJ4xnMpXJDJJHoPZqp1cLod1C58gSXgGLcmFWARBSthCLGDoeuJ28sNg5iGFDIGuJ4uRrEbHk8Nj0QhCQUaU4unmcuq64HC+Dt5n24K8H0leTBb4HnzGeDCikSfN83/WS6kh+zPsPMH3oE5VpEJAIaAQeG8QSC7SmijnvanifSxVMSDvI9iqKoWAQuAjjACJb73Ri5Pbd6OxsQOt/jhZbiqbiyk5wARbJ3ZEJ6OywIlCh5ysTaKYGgE9iXhzfxPOnqjHuroejZjXSHqeZK7XZ6Nq2TRMKs9Bmj/IwwzPb0DDkCQxLydzB70etG5+Df15E+EqrUCZJXyegUjkCfnc6Nj1KuqbetAaMMEswZ/IcAhjJMS53sywjuljMW96OarLnAgExc44tTbhKKLortuB/Yfq0RKywcS+I8aDBGMu2HMrUDOnFIaWAzhR34QmvxkWOZidRysGo05klozn/XLk23iKu3Biw8pOrefdfOeR5jzF3DTYgNMnTmJfkxHOCfMwo8yGbDuZuveq2nfTZPWsQkAhoBC4ihBQDMhVNNiqqwoBhcB7hQCpaEr+fX0nsfkPP8Ezv96DN/MykR1yw7L8O/hchQ+hjIN4LO2v8ZlrM1DklKO1yXzow/DwHCPf4c3Y89rj+PpPm4BsE/INEbg7rRhECT77sy/gbsd8jDVYkGGNJhiU4f0gPU1tA6MC+rqx56d/gbqlP8TMVWRACskUsZ4kna/T6alR8aNz/2vY9PQz+Nne1HIKkId2+HlpIONz+N//sgZ5mdVwWvTkEejomMyq8R9R9DXV4/Uffhc/rk/e4Kd1Da69dyWKJ+fCdHIPNv/qQTy4O+U+rsXtf3U3KmeWIC/NHGdAUm9flu/SQDJrvh60H3sTbz79I3xtbQ2WfW0a/neOHbkO9iTMPPxfJYWAQkAhoBD4YBBQDMgHg7uqVSGgEPioICDSdNoZBfq7sfuR3+ORp9JQ9vX/xPo/W4QCagXObfgdNr76BL58uhwVtwWocRDKVyKX+PjMMWx4+Ck88r0tsH3mPvz3gVtQazUim4ZNntbjOPnH/8TvH/o7/O2ub+H2667DJ+fx4CnzaLQzJf7Rc/B6tmPngTB2684gs4zMRH4W0sTOShIZkSjNnyxpLky+9x9RtfIm3LPvRfzjv21D76Jv4Rv3LsLSjJNo2fgwvvQfv8S3f8y2DwJf/lg1XDajdkifpgkRTQoZmbJr78bfFeXjrjcext88ehKtc7+Ff7p3Oa6dEIPFykau/DyqZ9bilh1P4t8fOoGX8u7Fv33iGty5MA8mswl6sUu77EwAB0NPzcpgG/ynXsLvfr0Jj/y+G+MXu2AVpchlry8OrfqrEFAIKAQUAu8MAcWAvDO8VG6FgEJAITAMAeoYqMnop1/Dfhw6cgLuBfdg6pwlqMrJoM9HDBmLb4TdaUH21u142WJCIBSlv4cF/R2tOPzsj/Ha2o3YMPt+/PXylVhUkEftB2Bmmen2SXDc/hUEjY/h+794CH8M+FEx7k5ck69HpoEmXGzFED1Nojvc1YOOTa/ieYaG73plJ6rnjEHDdYswiQyIfsjmiMyD3gCLMw2miAtZ6fThoI9KzJIOlysLORUTgfm345ZN6xFb+wpenzIG0xZMxOJiHdJZp5iMJZPRmgZ7cT5yKguQrjuKbrMT6ZnU+rio7ZH6zOkwZWVodQjPVVRSidziUmSmy/lNcU1Osqy4s/rQL34Z4QBPpoclpqQR95N3mCkWDVMd5IK5cD5WrvQgFjiKx1ovYrwm+YeVfL7cIWd+6bN0m23QErmY8ygkK1afCgGFgEJAIfBOEFAMyDtBS+VVCCgEFAKjIkCnaxovhej0HPD6EQn66G6eDjN9JUyFVRhHjUBe8Ri4oiT6bSSGDQGeWXQS2367EQd6FuGOLy/GmrkVKCTxHKMjRpB16MwOOMfPwcJlDdi17SX8x6ZNeGX+HFQtKUJujhmRJFNButhg7kJnTwv2b9Fj9cpK1J04iC0HJmNG/XSMm5ABuyhIhtpNR2xxUE84mQuhLY7jEYYyD+psMORXYV51NZobduCh1rM42BzB7FwdMugakqxSKHDNyZ3MTdSeBgtDQ5rIyIRCPEE8RId5jVYPQcc6gnSgF9o9225lvw0Ih0O8nyD05Qa1KTr6wZz3v2d7iFuEdmPx22Sg6N8i2os44S/XpQ8jmBhhJMhcGdgmHRkQo20Saq/rxqD3OF75eZQs3YVJ2qPl127xeZYrvjlSmVHTHAk2ccZLxz6KIVpM85Xh54XFqSsKAYWAQkAhcIkIKAbkEoFS2RQCCgGFwGgIaERpjI7YxlKUZTnR9MTz2DPZjLqZy1FsTUe+U49IRils6UW4jpGwhMiNhbvh9xzCvuPAkdkzcXdZCSY5KbkXwl6Ic6mIRLhI89NKc5E7YSyw5Sz2bqxD/4wMxPKszMD8GknMD99RtHadxMHB6bh1VS5cWbvw4O+P48CsNtxWkQ6bnSWmqkz4Mx7Okc9KSvwWNkWiWjkdabA5eN0bgG+AV6WqkSmpCRAuQSP+yUSYzDCbyYBEiQq1MkaTkbiQcJfqJR//13rH35LEcT4aZh19nXD7yXTIfT6nt6QhO93MZ40I+b0Y9PTDE2IZwhwwYpjeZEOGywqLkeoiKVdri55+H30YGPTDHRAzsQh0Jj+6Iia46CSfqFKrV2N6eC1Is7n+wQBCbK9ohmKmNGSl8bCvaBAd/fQjYdkmJzU5zBv1eOCPmWDLcMBuY9u0fseLU38VAgoBhYBC4J0hoBiQd4aXyq0QUAgoBIYjQOI0FrXCaq3EioWT8Ildj+LRJx5C/8ktyJh2B/7qjmmYWGInsW2CScTwtEfStffAt+sAXuLPtJJCODMy6CweLzaVUNbpDNAV5iI9rxBVOIpAdyfOUlNRRYLbQrpbYxzIiLS/eRgn3qxDaMH9qFgew/yAAa/+fiPaGg6jwVcJs80KpxDR8Sou/MuyNJk+mZ4wtTenWzvQTlOu0pmZKKD5FSPuanT+hQ/Grwh5H+VzPq8bAwN+TQOiMSCeQXgGGYaYnEVqv+Sp+DkiEfQ0HsbOP/wXHt3ejbODUViypyK9agm+9+cLUFWRibP1u7HxV/+MdW1ZaKF2yWwphTmvFl//1hrMG5MDM8MUS9sjZFSaXvktNryxDY8eDsJqItR5aQi2HYDBugppUme8ufzCgAG9ndj/9M/w8HMbcMSXBXtaNgaLl+MfbrEhP9aA7/3HdvRG/Ci77c9RSa2VfsMf8FrTGNz+4KexsnYcygLkiISzUkkhoBBQCCgE3jECigF5x5CpBxQCCgGFwAgERAhvSodz1o347JdCKHrpcfz7Uw3Aa32IHs/BxNnXYvK1d2DFmBBNmUgui5mSx6sVIlJ+Pc17EvzE8IJJ4MaM2UhPy0EFunGws51hb4PwkFuhQRO1DGL61YfGo240N9npXF4JR54RFZn5qGFEqw2n9uOVw6uRPd2ArIwQ/BEyP6PQzGLiZLTYYQ+dQe+Rl/Hc3jo83VyO2iX5qC7W0/GdbZY+jvKscEGRmAENr/wCP259EU/a4yZXmpYh7Ian8zBOdWXApTnfCxMgzAg5MZpedezbiD1vvIaDmXfg5gfSUJDVhro92/Dk957A83On0RemA20HX8b3H29A8ZfvwyfyT6Gnbjf+5fEmTFm9FOWZeahMNyHY146unX/Eb3++DvuLp+KGbyzFuEEPena+hF11Hmwp0iFXkGUn9Iwm5j5zHHUv/QQ7AnNR+6lluCu3C21Nu/H095/EK2X3ombuAtx8Vyue/tc/4sl//AWm3zQPtdfcjqrcs5hIb/bsIU5m+HCpXwoBhYBCQCFwaQgoBuTScFK5FAIKAYXAWyBAspqmQ8in38FKI3IraxiKth6BxvX4xe+24ZV1XVjUbUX//Cr6epSgQjQhJMAlDdH0F3AgiQtRmkOZ7PQoYV4eVmjic3rhBmgypAsMINa6FYc6LThdNA9/PTGLDuoGOOZNxsKvTcC+JxrxxLP7MS9vCsbkZiRsmLRqE3/IPNDHobNuE9Y/140O2xl0734OT+yegCX33Y677qzFlAwDI0ixf2ReLpbEDM1RNgFV0ydhQjY1EmxejNobg78N3Y296HH7mSOZWA7P6EDsLE4f3YEXH3oGraunIz/LrPmPhANuWou9iV9tOI7JGZmYWL0YX/2/SzFh1VLMLziAI+ujeOnx36GpJYwBrx7GnAF0nTuAzc/8HpuNd2LRmhV44I6pyPN54J4SRl5WC+o3SagASWR9jD3oPXcY677/NPYvr8Ki9Cw6xfPQRT+1K/4D+NXmm5A1Ywo+u2o2Gl/ai6b+mZg2bwVuu2UmXO4mlOZlw0FbsPDo3Fiyk+pTIaAQUAgoBN4CAcWAvAU46pZCQCGgEHh7BIQw5yF+UR8GusOwWUtQPH0CPlkxBYH9epz1GvHDF7Zjx39vx5uH/xfKSm9CYSGdqh20a2LqpaO2ODqLCZYQ6fJviNQnJa8LDyIQ8KJfYmO5clBEUy6HOEbztPVIXz+633gO9WfKsSezEAP7DuMo/S7E9yHgKIW19TBaH3kOx2/Jw2zqADJiPOVjqPD4V2FA2t/4Of7rDWkNYJtYi6Kaa3DLrUtw/eJxcPrpTC5e5SnPxXMm/9Jngv4WRdOuw6q7VmHlOJpgCX8hPiD9B9G4tQfHTxzFKXHw0JIUFGR0qnp0eTqwoy2IyLN/j7/7ZfyuPascpTOmIzvSjZhtCiZcMx3ls3l44qnTONFwBke7g7Axq5xuriNohlgP+nsP4vXNPuQ+sAizqiYij/4aQTrW2ydVoKBhOopeCYHsGrElAxJugdd7DLu6gY5X/g++93i8XhqcoZpRvxx2Nwyes8ScJ6d7m5E/fyWmzZqLObkMDZBXqfUtLB1USSGgEFAIKAT+ZAQUA/InQ6ceVAgoBBQCJLTpNG4w+DHoa8b6V1pQPb0KkyYXA/ZsmGo/hW9MW4ZVazbgD9/9Oda+vgn7e2pRMTMPjto5uA1v4LWWFvT2nEMgmglzXEyfgJUEM30Vom3H0Hy6Hq/QC2R2RRGKGFGLVlyI6r3ULJzCM2sb0dzeiYC5Ht/9JzI1IpnXiWN3L9zlpNKb9mBPw21YMJMhgcWxPCWJOZSYgFXf/yN8876FWFjG6F1RmoPpjLDaLLDSv+LSBP1C3DORYYr/J7/lSvK3fEsk4T94BkisrR/ergHox92Im/7n1/CJWTnIM4U0R3TRoNAmDHaGLfYNnkHrqS149MGt2H7qDM3I3JCzD53CA0jjPIw+1jqAPkMuMgv0SHORGSSjobVbGKF4SC5mTqQ+D0Lt1JqgEgu++2/4yZIJGGvzac+I80pEZ4XD5cHA2WY5W5KJbZV+cZzj/WO1ybLUp0JAIaAQUAj8SQgoBuRPgk09pBBQCCgEUhAQE6XAINx79mF/aT6jM5VhnPh5MJRuetoEzJlCcfstE7Dzv33oC/vow1GNEuds1M4CTu55EZvqxmHqvAlYnEPSmY7gGm0toWdJ+J6rP4WGrQyXNXEN5twwC1lZDo0wNoTOwd9ajxc2zcCy/3cdvjh7DDL9Qc3UKEoGwjx4AmcPvYxvf+c1PPfMHtw0qRIz5uXEtRMktONEddw53GjnOSCZ2cjJFQdy4YLioXojI4n3lC7HiXFhMBLkONsapWYgqpUdJ/y174kykk72GnMhBH3QS4f3HpwKWBlsKxOZGXkoSOPhjBHqKugTY9CFoO/fj81/fAkP/rQBRffciy9/phe9B7fgF3uaYRHnfzIqMQnzG3QjoGtHZxcw6KaJWmGYPA7vS9PIiTCr1l9pfkzCANN0rRWnMODLgMPBerPJlETJrImGhM+YLCH0Sxv5nJwkrz2n9ZRlab/UH4WAQkAhoBB4NwgMk7e9m4LUswoBhYBC4OpEQMT1DDXLU88t0bNY/+QGvPz6EbQw8pSBoZjMhiAG/TQhOtePo7llmMgQs8UhOnZnlGDB176ARcuBN57dhNe31qHRaEYszQZHWhqMgT6c2/MKNmzcih3GW3HDzXfipuosZNgkTG0QA11NqNvZAstneTjhgmVYVjsdtTUzUUOuprZmBmoXrcCCZXfgtvnA2J3bcbipHUe9FhgYFtdssfC0cmo4qGEwihO8+JWQ8mYsK4SCQZofxSNXXXQ8hTBnyF0Lw9eaGSLXzyeDDJVltVphs9ChXUyj5D5/a3XQAb2lf5B+JGFYzQa6r9CcLGcWioumYGnzDtS//iq2NHajyc/Quib6gESOYw/7Vv/GQTTt3YeX9mdizJIaLFk5FbOmFiOTDbOYmdfMML9OFyx5FSixnMPpTRuwe98RnAo6GA7YApsvwFDCbriln/xtZt8N6RVwFMzGzSyjbcur2Fx3Gsc8bA/HyWRuRH19Mw4d8sJiYUhhngDfPzCIUCDAdpExIvcho62SQkAhoBBQCLw7BJQG5N3hp55WCCgEFAIiXhceBGGJyPTidhzjWRIv+NpRRmxs+k4c33sQr+4twJp75qOmIAcFQZ49QY1D9Q0fx2pvOkI/eApHn/w1HratwkwS1VkszNN+Gk0v/AgbwiWYeP9dWDPvGtTkUMOh96D16B7sfuk5/ObXx+FZNQcNp3uQw7i8Y/LJYGhipSB6u3tw8oRb06bYsQ2PvfIC3MYo7qoZj3z/YfQ3bcOBA01oaW9DX8NubN9ih6E3AxOrCuDk+RqifRk9iQ4gBndzPQ5v3YhDmw/heHM3WqSMzTx8sS8LY8dlQ99zEh1Ht2Df7mY0t3Wi17ceW0r8KDRUoXJsHly5MzCptgM33bMev3nk7/GTzDAap1RgdmYXBsPncKK7BjOMPDBRL/qgXpzZuwGvdHrRsbOZcb8A95HN2FQYgH6mA7njr8GK206j+d//E78PNlLzcRvmZ/hh8ezH/p2n0NSZgcCBTTgwYQHSp1aiYMJcfOyvZ+N3j/8rfvJoAGebZ2JhjpfYNuPEmRwY6WeTpzuCho4wDnpep+N5FLPJME2tpJmcSUzjRkdGXVUIKAQUAgqBS0NAMSCXhpPKpRBQCCgELoKAiMVJkTIMr2XcCvzNz+lUPnAGP7j9a/hNsQs8CQP+7AWYft0n8fWPT0dVmRNBRlGSMz6iyMf01feiJC8Lm59/BP/wze/iOWoTdDqWoc9DtG8xPvWre/CxhdOoNWF0KTp7x3R9jOr0Btb/6lk08uyR4FPfwM+D/4ZW3wJ8YyUl+RJdy+BDWx0J9h/9FE825yFWbodp/UPY4fNBH/0zzD39GA7t+AMePF6KUlcxTHU/xw+On8Ke65fhO/+D/ilkgnRDx56P6LZ0l6ZWXQc344lfPojftZfDlVGMsmMP4SeNLGP59fj6X8yBac/LeOmhB/GDxhKUUbNT3vsMHv5lG855P4avfDEDTmow8mfMxOL7/xI95x7F80//EL95PoaHBopgzZ2FL/+K4Yur58PuaMfyn/4Sm/71BJ7wFyI/IwJXbQ56t/0Q3z51D75z3zJ85dZJuPaBT8LNaFuuF9fj2X/djT+Sb9EV5yMjbEFx5BRanvkGnqt4BhlZeVhSXog5930FnQOPo/23P8CzOwvxTMCJzrYqfOP/jUWuy42ff3MjzuqLUBl5EWuf6UK2Kwt/f58TuWazZt6VsMwaAY76qRBQCCgEFAKXgoBiQC4FJZVHIaAQUAhcBAGdHPAXE1OjUixdUYCMDP4OTMPfPD8HPpoiyWnaMDlgY5Sq8UXUMpCAp+USk5g86WFJc6Jw1lIsK5qIMXfFQ9hKmbEYmQC9E/kTilBIEyITmZIoYznFYlmYsuIeFE6/AR/XTlbnVWcRfThc1H4kpPMM3Vs8ZTnu/udpWMnz8mJCLdOjWm9xwpmTg/Sa+zHl+tuwKiixoSTR0VrvgDU9E0U0NdKL30b8hnZ32B/2R04NL5ixBPf9n8dwY4jtZAYx34rq7bA4slGa6YR+7k24p2I+62d5ifsRnR2OzFyUiBmZlGPIRlH1ctz1rSos9YbAprKxvGdwoqgkC1n6TNhqPoHvvrASg+xDOGamyZg4zjMvM4dN2cjNobZFb0NaVjWu++xXMevWz2FATjaXshi2WDw7DMzMGFaw55YgP4cP6tPgzJ+F6z6Tiym3fBrUozA/T1KP2JFXZqO5VQgzfr2SRzxKKXRMN/AgxyweGEmTLBlPxXwQFpUUAgoBhcC7QEAxIO8CPPWoQkAhoBAQApXUO4lmOwoKSMoLd2HJwtT55dqtOEKSh2dHMBRtiMS9RhxrN8ho0CkaPGgwd3we8s/fSAAbdwaP0icjQqpXI6vJ7OSUj0deRWpmlkOthDiNsyY2wgwH/U3S88tT6koWKYcXVoNn842SWIZEqBKm6W2SPb8MVYXs4wWJjIiE3C0ag6zisRfcFRw0Z3VmiYZ1MFmzeWZKLkqHtUf6zXyMGuzMqcCk/MoL+6GVLIwa28z6YjELcsdUI29sgvm4sGZtDOKO8qyMzFDeuGoUjOAmJGqW9L5k5GBIPcT4EqAZrWZ1TSGgEFAIKARSELhqGRC1iaTMAvVVIaAQuAwICCGcKIYULA8sHyXFqWwhcM8nXqN2IiL/zl8c/k2IZD4Ufy7OJIyeN14+C6TDtzACw4s5/0v8Ki6WkmVc7H78ujiUX7x85hGG6KJFpNTBUMMRRrIaNa90m+Xw/7dJUl4cl7fJyNvJut8KR57ZeLEGvX0FKodCQCGgEHhHCIyQg7yjZ6/UzFctAyIRX1RSCCgEFAKXD4F3s6ZcwrNDWYa+vEXTLyXPWzx+SbcuVx1vU87b3D7f1EvOmHjkneY/X5P6phBQCCgELicCl6J1vpz1fRjKumoZEFHDixZEp7Gdw+WRH4aBUW24/AjEX3CaZyi64/KDq0pUCCgEFAIKAYWAQuAdIJA4sJXEqJ5nH11t6apiQIQANdEpsbOrG6++ugEBRoSJRsMcc6FIFRPy0Zz88bHVMTKQ0WTheIu5x6i2MR/N7qteKQQUAgoBhYBCQCHwIUPgvCRUaJMlSxaioqKUNMrb2pt+yPrxpzfnqmNA5NCtnp5efPVr38SkmhUoqxiDcJixTpRY/E+fRR/iJ4XpNBgM8PkG8caLj6B4fA0mT51B7ZcwnPLv/CLwIe6GappCQCGgEFAIKAQUAh8ZBOK0SV9fL7a/9iQef+wXqKws+8j07lI6clUxIElADAwhKem2uz+JaTULEeShYIoBSaLz0fpMar36+3rQ13EK86+9EUtW3X5VSRk+WiOqeqMQUAgoBBQCCoErHYEYQ4rTIqe9BWFfH89vSroEXOn9uvT2X5UMSBIek9kCqz2N4TMZC1/TgChpeBKbj8qnhOg0msyw+P2avsPA71ZbWoIBURqQj8o4q34oBBQCCgGFgELgSkFAgn0LA2Kx2sh56BNWGVdK6y9PO69qBkSLB89Yi+IX8MGZ4igi+PJM5dFLEQ2IXh8fY/munZUwNOajP6OuKgQUAgoBhYBCQCGgEHjvEOBZRxR8R0iPyNlDHxwN+t718O1KvqoZEA0cTekhkZFStB/8Lk7LcmCWhMqSqfGeJNYhkQ/kBGEt1v17VtF70vorplAZ2/jo8q82tonx5mnTEnhCG3rBPianVmtDfsX07aINla7qeeAd+6RN44tmTOQThNh3bR18i7xX+y29QU7BTmAqy8MVCog2N0aMueYWNaI/2rsx4prW55Edl/k2It8H+VParZOx4n8y/993v05tXRnx/hGzVNhGw3Y0zIbG5TJjPFRustLLXH6y2A/bp2zteq6N2npP2WPqmHzY2qra89FFQHv/uAho9Im2eF59M1ExICPnNydElCeIhbw9CJtdMFvtMOm4g132RMYm1If+vgGEdE6YHRlIMwtxc9krUgWmIpB8x+XTb8CAVw+3T0dHdTqE2SNw2GOwmrkpJfOlPnulfOccigzqEfDrELZGYLcAJro9XdAn5uMZcAj2GxEQZswa5Ry8Ujr5/rczRmZuoMPIgAaMpueMwplBzNiMK+qVlTHnchbqNSHALzGOucMqBFm8HyP7InNm2LxhBs1WeRT4L8g7Sp7345KODQz59PD26BAgR21OiyI9k2P1fr3TxCjsNiAYoHTTFoZN3r/ETivzJZneFi+WI/vBO3omWfhbfSbK5cewuZsc5+TnWxVx5d7TYbCHc8NNwo9zPz2bJrqJuX/l9km1XCFwZSKgGJBh4yYMACMmdbeg4cUH0T350xg7rRYVNvEfkOX63STRpIg8jhs6txRDzANf2zpsfvo5nE67G2OvWYOlEwGricQjN8p3W9u7aelH/lmhRAK0uTzqwO7tNjy5z4SS3BBM1T24cVEIU8aQKA/FN/9RsRCiTG5wkEYdp+R9yTJqhlFLvTwXtfpi6NrnxLF6IzqmnsPySUC+i0QnI04PtYdtFAlxgIToqRcyUe/wImeqB4vGikYuRRPCH+93Fy4PEJe3FB0p9JDXjO1Pp2PbyxFM+pQHC28JIJvEiyllvC9vrZe5tMSYh0gcn3kxE8diAWBqP5ZX62DjTsDDyLXEbNqgy7iLtFgb/2Qf+XmBlixxb0ibqJXywfwR4tlk0qHtqB0bfuzAmYAPFdf6cMM9AaSzf+/HXJb3qmOPEycPmdA3rwsLqmLId5ApkojvTGyiljTmgvheLCU1N1p+Nlzya/8u9sDbXU+MkzTggjFMPJtcH5Kfb1fkh/H+EAMleKU2UDoVMeHIm+lY/xs9spd7sOJ+HwocFDqJJmRY5tQH1XeFgELgvUBAMSCpqMZoEmXqgD94GMdeegYN/hXILpkGfTHXrdR87+i7bB8UP3MnN+roiyBSR17SxcKIeE+h+Y03sKFsKczVtAeU67IIyiMqvXcICL7ChOQGUVJkwthNVmxt1iGvLIYQB2eYOd7IVnB89EZqS6gxiEX1iIgZTup4iSaBwy3EGA08L7w/srzL/FuUdfoOO04cMaCuL4Rr8gAbtRqaCUrKBiubrdFnhL/RhjcPRpG3PIKyrEQGYiNSQZF0R6UPf/rkv8y9+4CKS4xvNKxHa50FB88FkddPXNkcGebU4f+AWnhJ1Wpj7jcidDo+5vrqCObmU+MbMGHv82k43sx7jigMHPNYWAe/N4zsyT5MXRFAqZ3asW4LGven4fVD1AIlGHQDtbYGcmBmYwR5M7yYVB1CvoXPX1KL3oNMrFg0IH6vCfv3WnAKQVhnUbDDuZyY3e9BpSlF8v0ztdlwvE6PXZ1BXJ+jRxrxOLLBgaO7TfBlc91gG0XLnl3ix7wbQsig0IlWuOcT7xs5Js1HLdi71ww3By4W1GPQ4EdmBZmpJRGk2WLa2nLJfRJcOE4mluNtt2L76za0dLFMXpdksMZgK/Jg5iw/JlfEmSVtn4rfvnL+EhAj12dZu2Kjrb/EsqfFjF1dOlS0AasFa8l75fRQtVQh8JFBQDEgqUNJyjHQdQS9TZtwtBOo23YIM+dMQ09pCVyyQr3lKhXfWIaK46LG/ylVMcIQ7kLQ70b7YDFcTiNs3DyiOjOMmbWYft9XUWSpQn4RzYBI+A1f9EeWGdegxOtgY+L/s6Lk9fP535KIHmrkVfglPijccbnjl/kwOWJA3wkLjtTHMKEyCmsaaQGRhhEayZqaxARHHzSgs8WEjnM62It8KMyl9IwEhDY1+EdHAq+z3YyOXhKoBX4U876Fb1nyvlZeYm7I9+HMy4V1JuvX8qU8l7w+7JPzQKSmnfvsON0eQfZCD6aXc4MllTxcq8b5YozC32bC2S02tFcMYPHkIMbl6jSzkajHiDPNZgxQJJ5RFEBhZoKhGlbZiLbznsY8J/JctF8EQsPiUvMz31BZKf0fujaiHKl+6F5KfrmeTFI/bw2lofxyPXkj2c6U33pTBJOv88I8PYSxM8JwMr/wscn+DBU44ktq+XJrqI6UfKl5hu4nyx6lH6n5h4oZJd/QPamXhFmg24Czm+04m+fB4hl+TOK646c5SoQU20CDFfX7OfakhnMXBDAhi4ypgcQoidaeZhKsdTbsobbwNK8X2XSwUNLfd8qC5s0mnEAAc/6WjMqkIPJT0B3ZzqG+JRqWen/oXqLf8jv1vhTL/4cl7f6I65FwDM7sAFZ90o1upw9lE8Mg/zRMiDSsXJY4VHdq6Un8k9dG1JO8PPRJDClXovbRjjMDEWTO92BqqZhfEV8KoAIeMw68YEI3e9EHrg21wNhVIThZLqGMd47f5R12E9cTr6TjmRfN6Od4FM4LYdxkHbIjzMD7WvuTzww14C2+cA3wtVnQfiwNLU0mbNzHdSuDS6AwoDyXNdxgxobtevS79QgPcuy5FpopuBgmfEjpfyp+o2KXaEpqPrmUzJt6PXlN7mvXU+qRa1oaORbJ66l5yXAgYEDTaa5dgSjXZz/y2UcxQRUBDO9yP46ibMog7r43hozqILKEKeM9eVRLo9ST2r7R8gzdT3l26FqiWPWhEFAIXIiAYkBSMNEZwuitO4Ez657CsXQHImeexbGWGmQPFmKm1QABS9b80ZKYbmlS78RNsgLcSCgd5LYX6NqNtqZjOBD4POZMtSLdEaak3QZL4VLM/diS+BPa6siFMFkBVzBxhBcJazJpUZySKzfr4+24BHboWtx8RiuK1yS/Sm+BADce8ZMYdIvWIoTcfDINDmJKABmZeWiwNRh5TcbC2G/GsZdd+P7vdVj5jz7cTommgw+Q5tE2OP05CxrWp+PfHwau+wc/7uZ9O+9rDAALiI9NvE0yOprZSvyntvmONmTnxzmxQSfyX/BB4iQ0YMTBPWyPPYxJU8hJcR5pmrXUzKxEGKWuNiP2rY1h0rfDcOVFNYmqnlqdcIsdWx9Ox5N9Xnz6yzRRoJ2RYDI0N1mWbLCp812Kl7YPYZXoq3Zd7gkBIJ3ndf6vpYvmT5bDXKn1aGUnnk2tO7UcLX8ij3wM3UtcEyylGfIiC/4j8yc1RUOYJ58j1WexB1CzJoBZ8iwLkWeljLdKyfq0OhMZh7UpUU4SE8kiWMUnUxyrYfnlVqIPqWXKc5JG5o1fjf/VkXnu7aS246UYxn0ljKJxEURCephsQdR+zI8cqgls+9Ohm0zG5MZuXMv5My5DBy+f2f+7LGx4DTh3cx/uud+LqWTUbWTi23a4cKA7E+6mEJlx+sXQ1Ii8iNZ+wSfZ1mQ7hto3Sr9Hw176KP+SSZuDCdCT5WtjqQ0m8RJmn2rJ3HIvln/OO/TeiaYymZLPpZY71K6hTPG2DxsX3tPGJplnxKdoH4P9JuzbTfPOggCmzgxxnoiWNIYpy/pRXO6D7kgmuvP0aDjHvCY9evmKytohe4s0UWNo6Zt2iuZbJ140Ii8/iv6OQcxePYDrV/qR56cmXdYmJlmjRm23dEzw4D/5kBTq0+PMG04886ATu21kFj/fhZU1Qcwo1yPKNdC/xwXDM0788acGrDvSh+9/jcxkgWiDz4+h1JVMo75/yZuJTxn7VPzkcrKM0Z5PzhWt+dL2ZH2JNowsK1melo/A6SPEvcuKbb924Q/1Iaz+tg+rybSlU1VJhR3XMBaoD6FqYR8mzGf5LPeCdY2YSv3yL5mk/Ldqy8h5K88NeyZZkPpUCCgEhiGgGJAhOCIkqI6hoSOCjsH78KWPt2Hnnn14c9dJ5GRUYdqCIp4nwWUpuSgOPccvXG2iIvpKLlv8Lf4esqUYfQdw6M0nsf7NGLJuDCAYs1MaI/fldpJJiC93wxY9rmrDq4qXqW0IUja9h7VyJBMvnn9WypRLwsCcvyrVqTQcAUGno8OExo0GpM8cxMS8GNJJhIW4W5Eu0IYzjnf8uSiHONJFM5V+kgqllEjSt8JCB16REtJ6j0NCYp/lhXqo9ZgbxNhqSj9F+ib3Zcj4mIyNDFZyZIbGmF+SRG3yXrzWxPPamMq4Jq8O/5SoRn7W3bklHU3pZBpmU7tDk6pRN20+2rfLibOHjei+awA3jYloZjMMBggdfWPCrSZqQsIYNyOEkrHxCjXCL6VKbdNN+R2fc4n2sa3afelTIo8QF6nE27D8xEWIL8ms5WeVSdwln5SVzJ9SpfY1eV3DRZ6X/IlPDWcpK+UhLeK2/E5cH5ZfLgtgifpYzDC8Ja88J8RTapm8etEkcyY187D2ylOJtg61WbJL4VKX3Ev8Th33kWUm8zHrBQS/XJMk2g/3AUq/d1jQttqNVeNDqEwTjVl8pdJ83+g0fY6dN5uDmFgI5FDzpfPSTI8mRYdOGeBZ5MGCBXxPOOdtQgSzUXlj6DN1jwf7NgZQZaMZFiexjKV04e3miMwHyavhKs9cCvYpwCfnhVQm+Ah9OWze8VoqocsqtJTMkxyXC8aEubR3NZFf+0iOxUXGXt6/4DkT2je5cNrqR+UMH6aTcacCif3jw0LpEjMxw62YFEWgQ48t7Qb0U9MeKWYN0nfpAE3HggedOMN501hDv5WTVEOUBVDpjKCInZR1SVtvmFXrt3yw6KHE66lR5SVqW5BCiaPP5GDX62YMrhnAXcsGMI/vfF56vDN6auQt091YQiZF50/Ds8czsOlQF1alhZHLOZKsb1g9iQpHwy7ZlqF3bUTe+OTgRbZVupEcP9lCtd9yKQXn1HVTsksamjPse7Jd0WB8/Q0Msm+1nI9TaHqXXJ/5zJC5rDzD8gXykWnku3VB/6TNMm+TbWcBQ/NWCktclzYl2zWyDvVbIaAQiCOgGBBZ8biCxMIBDNS9jpOnY/BMvQFVS87B74tiy8O7cSq/Aj3z85GrN9Gcig8MLfjcvI0WmjU04OirD2LTwQ4MhGwwIQ951VWoubME/Rtfxis/XIejMCPL93XUP1KAefffiuraCoTX/RgHjxxHaMIDGD9jGeaNpS21SGDMPpw7sQ2H1j6Ng61e9JEoNLrGIn/SCty2chby83twdMtabPvVDvQV2JA+6wGMdfhgPP497GwvQ0+4EnNXrEDNoslwcaUU9b50U6XhCOiod+87Z0QTyaB0VwjFjenYs86MdQdYI+kfAABAAElEQVSMKCpk9JrxfVhIKeZUOmb3dJix8eck7hvNaOnn1tVqxgsPmrCuK4jZd5PZmB7BqYfScbaeBB4ligGPCWv/y4KN3gDmrQnBlWbEoaesiKTTJGDyAKaNDaKwNQOvHTSgcUAPV64PmeVu3HlDFFmMrhSkWYQWoJkalTdfcuBQSwS509y4fnEEWbQHDHOzTm5wskkaGeaqr1ePrT+IouCfg5haE0YaqR/RvAwlftdpFJEBh7aCZlZhLPi7IIrIeJkpOj5z2IoNP3Oig74hZ9p06Oxy4ZFmOzJDftR+ZhBTp9C+nxoShAw0JUnHltcs6KMDp57mXMaoD0vvZZ7JDC5WZ8dzj9nRy7qCIBFT4MXSjwcQOuDEvt/b0USproUyybKVA1gwmWZvrWlY+7SdJoqUFucMIr/Si9tXROg0bMbODWnYsMECe0UYOXO6McVohbXZiefrOHb0U7Bm+jCplrjQnMV0yoE3tlmw/qSBGEZgKnBjxZIAqvleRZk3TOnojnVpaOC7Xjrbjdlpdmx+IQ1HWqlNpMbIbvPh+s/zPWK+Q7/iWLqiyM4KwevRo6XbRO1YFLpcN5YuohakOq4xGsI25Ys2HpYYvLQ1r3s8AzvPkNEjcWkmTibjIK77tA9jq1ifh/rRDis2vmLHnuMmWF1B0qiDWPlAELo6B469akNzRhQZM/qwYA6J2nw9/N1G1D/pwp4TZrRxcEXib+YYmDiXjRkBTFzai3kToUUzSxJpYjpoorS9sV6HQ2+EMe+f2P9iEp1sc0hby8iIcA30cmzPcKWwsR3FdmimQeL3EuV86HUDLeEo5vBMnTRS9bKmBImpIYMmV7VhfJwmO9nU9umFiGSboiFq4p53YtebVrSLzxRNXfShQdTe5Mc18ylcOWXD2idoqkSTH501BJvVh5WfDsBw1oYDjzvQmknzr4wwenoM6PEaGMkqAmuhGzddH0B5CU3J+M6c2ZiBN7eQGVo6iHmL6VNR78DadTbUk5DOyvVDn+vBrZxHZUVRsOlc5tkGmsQe2+jAzldsaCI1T0tY6LI5F2b7sXIRWXB5l8w6dNE3asPP+L5TmzMouyQ9yMdNY+CB2wIocBJv6WdiH9CeoZ2jd9CAbQ/yPf1OENVcDxzy/iXmhWizQ8TASx+OKS4zAv02bKFmqaeNhHE+K2WdBpbhZl9f/xEFG7dGMbs2in37WAAFAQ5HBJY2K5p22/H4VjP8HG/XGA/KqqnpoUrOImagHJeBVgu2P5OG/so+TJ8VxCSGtRs46MC6tTZs6/Thzo8PYOnUEPJoQif8jhDlQkDrWH5pWQjlRayP2pf6k0YsKSHjcsaOF/5opbY+isy53Zjs0sN8MgOvHtHDIxthmg/zFvKd4JhKpD1hVgxickZt2w7O/b07TehlZEHZgezWQaxYE+Y8oLnXkzZEsuhz5yFDS3O/mnkxtD7lQt1Z+hdVDmLGon7MqqRGjpO0+XUH9r3qQB3HQtprIMPEM4SpNaJQb2Yfli4Mwdqbhlf/y4nOQRMamrl2Ubv79L9Y8YIniCULud7QgmH7ZjPM1IbEMjyYNWcQi2vo78Q2C0Nq5Dzw8H09+NsM1Hfr0cRrFqq0XDkc8zv5Xk3gfsCx6T/Fte33aeiU9YTvQkamF9fe54fuZBr2/dZBWiFC/50AJt3BuU4hVKaPGCXmSWIqqA+FgEIggYBiQAiEjgtNBF501fcAGWNROHcirNyUSrN3YyoeRnvXFJzuXA5HgR7pNNOKcEXRdA40g/K2HqFt9Os4cLAXlsyxGJc9gDM7niVhMxXh6jtRZMhD5cwS9NUxHGreWJQ4spCZRvMrLnwx+wA6123F0fAamEpjqK0k0Wk2wtvRiKZDG3GIdrmmwiKMy+pFe9Mu7FqnQ0mOCzU1NjicZtq4tmHPSwfR1JmHxZUlyAmMAck7HFm/EfvzSpBBEf3UbBK8QhBwD1DrYPK9FzCIBjdssRbxkuzT9dlwcDsJBErMCs0k1p6z4cw42o+TWJ44PkoTLZpakVDwbdfR/yMG17gQphdwl2IYR1ca7ak5nk6aLHie16OTDE3hpDCmFUZYMpkb3nfwXybt7fc/b0HjGRI11LiU+7nxpUdRxc36zF4bXjoKVI2lI+gUbnZJx1RKRBu22bGJ86dUN4glc9kWoRySSRtU1nvGho4GRrSaMYibS8LIp2E56ewhJkXLzj6EfQw9fCoNTcEwwlOCmMA+ccqRQCNRxY3dXgh0rzWg20YND5mwqmLRxMU0gtZCAjVAR+RjB0kwHybBlR3GWPYpRCbupZdtKFxCwqaCmy4JrZyKCAaPWHFqtxX76YhrKaDPE4lJN8100kmcvvYmI4+RGDB00waeRLWXBKaui1Gm3rTDMZ+M0RIfiSracdOG25mhx+E/2jDgdmGQzFdmiMRQDu3hmy04+oYd6wLEJsuPicTFxTFxHibGL1rQWuXDrBlBDjMZEA5VrIv4bLFiLUOy3kjt1AwSkhkFZHTITB4hM3WWo5U+wQgHJcb1zLeboBXOcmP8GBLXpK6OvmxFM1mqyrEhTCLjJLbjoyUjifYB9uUg/WsO7uJKUUVTJtraezoNZCbZPz4LSxQzGCAgQuI8jXPIwXE5u92Bk9KGiQE46I9xYmu8DbB4MKNaDyLCOWrHrt9Y0DOHZkbVYZiI6dnnWY80hIykaw7LJEUs65M0T2NS+dvd4MDZDs67WYOYwDGW+SVRr4T4FCpZR+n9YF+cGZ9LZs9u5jwTw3gL53B6CFnMZqfz+sndZCJ1JFRnc5zpWGGlQEZPICrJWMsaQ6oMgT4TTtLXYPdemnyRsRtbzNaQOH/qWRuZ7wi1A37kkhnL4vtxjoz9sTcFeyOclSY4us04zH4fYFGV1wyggnPZOWDmOmfBwCQ/iU0yZ1yvRdp9jozuC1t0KCsOo0Law3mXXUQGiRq8A8/a0Z8TxIJami1xbTXTrCnGdh2nNmcLfVZO90Yxhsyyhf1+ksyvOGhPnkafLi7MZ4/ZUbefzGNfBAVjgHJeO3OA/hsHrCgio+MSApjQaPiynRL1arDdgs7jnO/UfKwmIZ9DzUF4MIGvvKM9JkTOUUiQH4KF89lJxgMUGHj5L0KqWotI10lm7Sj7nhXAcp0J5oARPVn0O5pI5otzNcL5beJnTq4eex+3YOfxMGr0ZPxnsCW8p6M5nZ/zrm67hbjrMYHj4eOcb95pw6lO5llGv5Nyto3rm2i+huYHm8LC6bxNJp6haVkYjBpnSsKd45pVqEP9Ris2Dbjg5pqQG+Q843ucQ2bn0It2bDfT3yzXi6oKwEHmo/cs3z9iuP8457yLjBvXiCDf8W1kqIunDqKQ72gWmY+WfVY66tOnLmpmSHqamlE7t/4kHfUP831jdLaZXJ8lmtmutXYc2kLM7qLDPhkFH/Oc3mRGA3tQWaRHLRlxCWGfxvV34FUdWv1RlNNPaxbrCfHFdxAzC8csj5P4xHN8rygUScsMkOnkWsSxMdIPsI24nzzEebaDaxLn6MRS+sN0kIlicAZ9KdcbCgIqaV6o5zzJ4pwcOGjDib0UaBj0sBZTeEDhST8ZrXTiv45+VAOTQ6ioDjDAgEYpCMIqKQQUAiMQUAyIEJ9RN6IDh3CUC2rmrHGYNq0QlkAGSiZMxMR5FAjt2onNU25B/rISpOcLtSYo8k+wG42bf4vXH38YnjWP4bO31KCksBMnpo3FtmdOo72BZa2ugNtwAs372lGw9KtYU5uFSm4qUW4c/mUr0LxnE6VZBkqPZKEiERbu5IaxHtvXNyK6/H/h5gVjUFHcjTN7nsYbD/4OP/v3EPr/4h7cduP1uO6LwMC5GHp2/gz9E76Picu+g7npL6LQ+E281tiK/fVcSOeQoOLiHJE2y0Z4tack7c59NkYtxYCX0jLqGrKpt/oDz2X5q9uDWOaxYd3xLJzhRuehBM1H2wC7K4BFt/bB0JaDnj1hWOf34I57IwwqQOEoTba4D2ECpZaRAxZ4jgRRcG037riJGxfvh0mkGSh5rSoKI0Z7ef82EiqFQRjn9eDuJXTo9dqxg34le36djodfDiAvN4wJZWyf0ALWMIqn+DGDBHrhOJrHcAMUietQ4ncdNRKnKGk+xsg7Y+/uRy4JWotI6FLGW54xcgJ4KHXd95gNsWl9dKT205Ga0mzWE6VJX+F4L5bdQSJ1bTY84zyouXEAN7N9BlKxUmXwrBUNbzrwmx+ZUPlltn3VICpM3LjXO9H6MiWtlPZ103SrbLwHN1cP4MTzOXDsTsd2uwlbfgrU/mU/lt1Eae4pF7qOpNPJNg0Prx/ENcsHcSs1D9G9HIW9JGhIKLbqfMimJH7K0gFkFYThb6G0m5GEjt3Yj6lzu3BnLQmSM05sXOfED55w4g/M+/V73Zg3F0h3ZmDd3nRE6NciRBWRpIaTEttmE/pbopg8PYiycjKN1DotHufFmPIMWLZmwV9iwpsPxzCTEv3qB9wwHDXBRSJ4CSW0Wa0RvLAxkxosvqXEi7wdZ8yIpOGtg/u4HQfZ1v94UofZD3Tj/jVBVJBQ6qbUv3AgE7/5bxv8/gjGU+JvZSCDBbcNopTalS3UOJ0MmrH7CR0WLA9h4gMUduw3IWcsOQQSzkfpW/QvvzZSKOHBVz5NpqSWzNUZK44E8mHbBuwgcVlQynEm0ZOcI9pBlDwTo54S/26dH+Ov98NFwo58jzamsiZIxKtgvRW99QSLGp/CiSSSRWpNBiTG+KSWfD+mzfEhROZnw+M5lGyTyP7eACbniDM6mZCsMLJsfAcIiK+FPlCUWD9Ds0bb0j7cfMMgql0mtGx34tSzVvjpJNxD5rekjJoe+pJMKMqEfU8GAsVGbCVRPXdBGJM/40GszoCK6wawbC5friMcP5oWnmZ9BjZRCwbBulyVQUynZjlIJ/kA7X2Mk6kJm87xLHbhKTqC7+C89VNNwSopYDCh6/kMPP2iCbvGuPHFB/qxdDL7vSMTXes5XgNhHO4KQNeehs3P0QcqSif2P+vGggl8P047scPPvtNkqpv+YgG+zzrhQOSlYDKQMW8hMXqIJk5j7ulHHuedhQR8MPH+CRMYojApcNSIaGUAMQovrMIQEPw+ErnhIOcp38PTB8lgvsoybhuAiXtR+yae1ZLjw8QZZJJJPEes1PIwTPjtXA/Se7PwzE7ORWpbpR2i3RFBgIdCiEEHTSfJNLuyOef2GKkRoWkYNY5zJ1CDyXmfbHiiedIFLYXY5pDWaNGIkUGhRm08NX1ZhSE8485A41YHjiymqdYN3bhrJgUDZ9LxRqET399IkzFdAN/lemji2nmE7/Ujjxkw82+7cNfCAMpodtzIPN1NBnQZw/SN8WI2zcr2+/LQS1+0k8cp96PKdxrXgYXjzDgn/eTBKd2H7Hj9UfqtbAtjzZ+fw6q7ybgyWlc3NV87+jLQcNSP6koyGHx3srN9WHYXmeambJz2eDF5+QA+cSv3U4IvwgcuU6iaYMWr23IR7eJey7nt4z0+Ct8JGzb+2IUnD0Qx64tduGNxiBpqPToaKSxozcSzP4pgTCkZr0XcB6idXV3pRsPaXLj2OhGhlmjLg1bU/E0/Fn/BjcwDmTi1n5rLFgp6OghriYxyEvE4zuqvQkAhEEdA256vXjC4GIttrrsfgcOvotlfhEqDCzleOi9GeS7E2AoUTF6Aiu0ncHbvBrTVrKFpThFVs0QsMoBo93q0tDTjuO5mLJtdDavdjJA/l9LvT2hSsIjZQRXuaewP0r+Ej8RIUcbEd4OfUVII2unnNF2Jygopokh+j53bhI7WOpoHVGFORQ4JAaruAznIzanFousPY+9/rsPhswswvT8bBdx0dRE38hb+IxYuXoV5NOswRDNhtFaCrqRa9CNtbBMb5dU7ziN6LoPBjTtKost9itL3GSSYP9WHeRU0+6Bkzn2Ejos08wBtoF0k/GnhQgaOvhE0zWmlFNNHyVYVVfIS7lPsnAXeGKWPYUowm8/RjGJqGLPHcCzIlcjQiiBZ5+X9djI8fXTqpSnHrbf0Yn4ViShK1cI0/7KSKCkjSRvsp1kOy9KkvCLVzPFjwcdp5kUG0kAb+3SaxggBLESNJCEwwx00J3GHMFgawGqWmU3th5YnniX+lwQKBs3wMEJXnZkmE1UkcCu5EbMcab+2S9LWxN9BDQd/pFO6nk0JtTi3aNozMshnGYJ2/2smFJAwWzSLjFEaiaRGmm2RodnNqD7354SpiZAChQCmMRGlgu1kqrOr+nHP7X6UUrJuC9Ekg/dDZJxzbujHLTfQHK1MDzud/1tJ/AQp1bTTtIGKO81EKDrAA93a2G59lMxVN266NoDpbLcWoWdsAGknSFmQfJN8MkYSetMfoYM9e5WeR+KZBLKkMImrpgZGbOpjOelhlLMCiQ4WpfTTR+l4J9upL+3Hlz7lQznNkwSPhau4PFAi7Mo0opnEUzfLMc8lg5hHqTyzaLhppZ//I4RNPbUyu580oHwGmReapmRli18RpbA0NapiRKZZWxhFzU3JNDEbQywk1ISXJkU9rRzkWX34zP00nZnA4BXEY9H17CsPPWx4OhM7f03sKzlXv0gCi1oVOwnvIOegkwINYUztZBZc7JcWQIFDp3k0U7sWZFCBRp8PRRMZ9nVM3Il5iEFhL2SO9vVRO0UFMMhMuHJYRmJn4HIFMw/QmP5AL8wlUXT/xIkGlwWbHqRPARmbvAUDmlPvmlk6TTrdzHdq7y/IuH3+HObQybmcIuuuVitef96OvRzdm8nglGTS3IgTL0qn4UGatXQR+1jxAL50P/EoE982HRav5vjIAYIOalPIYMt42jieJmqOhDGXexWrPJhI7WA3tTXSb1nKY2GOJ8e0n+NWsZCO9cyXwbo6qd3Z/jCj003w4M5lZHqnMi/fszOMmNTGOVeWSy0D37+9TzjQQbMbMSuqKSOzFzVhB7VyLz9rgHOFl5osSvm5Ach7r70z/Ih2W9HWy4hgJQO4pZoaOjKpId6Xd0tL/Ozvp7DIDVTQzMteTpM4Ers2zlsfNVhhSoeiPVZ00Hesq8SNm6m68HCdaW9kXTNpcpkjEny2V+okNlpobM5nO7U9GWy31CP/Bumf1nnABC8lIuP4jJ17h4/voTudM3UgiNJM8ftgRuGeR0kDNF3rY72sJK4ZY9YYzQ/D8v5RuFC0pgerl3uxkJojm2BAZsoxxorsp9gHvn8xakZObiMDsk+Hyi9045opURQ7LDhDbcFL37fiOHV4N32OWiWXASGaPfa2AydNjMa2ehAfv5lmeNRSBOlkr6dmzUvt5q7vpONwBwVCPHNnKZn4HL6wBi5sUTJ8Ub5PFImgnBHZMqhtopQPAa6/TTSPzWCEurxyCnvEMY9J5nqMcy3MdeEcmY8gzWrzyqkxI2gx1le/ldqaAxTWzffiukVR5BcwD/tis1DTyUAN+w5SIBKU6HCMfidva5R7hra2UetSOYDP/a0PleMplOq1MGIZx4HCSQnIkEbtraTR1on4HfVXIXB1I3B1MyCy+Rs8DD3YgJ0vPoaGnTnYum8jdhXZGZmE0jbbANqOHyYRxY2gYSuOnV2IytIShs0l8+BnhJOW43BzgWzNKkF+BX0/tI2JqnN7NlXm4ldCKTdV0uIsru1W8pHc+bl7xRemxF/ZQUgJxNoaMdjRhJOGcVhgocyaa2iMC57RmY30cWXIcb2IPl8QtDrRkpwnYkzPh4MiMqe9AwGq7fU0DJdtJF5yPJ/6m0BAQBGoaXLQIxLxMzTboElNEQnuAhd9ChiKuZU2783dzDSOBDMJGNnGxIcgQtOOc+0kHOZTGkazDj2JciGGOI2oheD3VhK+DSQGpwvxToKIgyD3ZTBkI4+wvr5uElG0DS4gg5LFjZg8BmI0YTGQsLKxYX7Wo00XaS7LFVF1OjUibBobEWcsklNI5kaYROChF2h+5Q+gmBGaMpmRUy4e/UfKSCQD29rF8Jv7H7MgbUUvcsppqkJJOXnjeBJmh8RgmDbY9dxorykhs0OiTquLHdT1W9BNM5Pdx0lQhnMwSNv0tZTc6gsYSedb3fgnM6MqUfKbJvNY+kTiyksCQMzR8ktoN08JoviuRM/SKI1mFx3cpMUcRCIx5ZIgDdF2u5vM11ljCBUzaTbDftPMm2YzJKCb6QBN08c8keAWk+hKo8Sb7Y7jRoKP+ZKH6OloPuUnkSES39kiOaZfgkjMIyRAutp1NHEKo5YMSCFB0jQ7OgOl5IxGxHZmMeRwPs0rshk6WQ6No6JAmydmSmmDJO5a2assEsgO9kMvZSagS34I8wH67DSdNaOeTMqslW6MKyCxJu8w/4vSVCRAvw/K9DXchQ7U3lG2wUuiuYecblZFvA2ZbLePGQykqg39VuzssmALc4+pGcR4akSyhO/iBAnSP6xptxHt+kGMK/aDFmRxxo13ZczdvQbs/aEdA7UD9EsIwknzm3ByAsWLkGUHPZ0096EkGmQsMwo5eqJFEYylFpoY2fJCqCbDWFDjpe8H8edBexs2W/HaWgfnNJlemqzOySZRyXa+Sq2Ec2MWOvcCG2guFTAGMfPeXvzTF4PIJTEsDIH2TmlzxKA5vmcVS79DyCT2YcFe3hm+U3oSom5qDupIbK6eRtMZYi9Mpsx9S4YwmDTLESaX/ZbzS6LUAvho7tNfFqOWi/f5/po7ab51MA1P8UUsmhZAxTjiIMEmyNQWrezBF65hWSTwvS1p+CPn5sGTTrjabDj9Et9HdxgVt3pw469CGENToyxONi7/cVy0NRv0KaGJUx3NLu/gOR088JPuNinvH9vKudLSqEMD7eRy7qbmzcl1hfNtrIwfTaR6eOppzx4Sucd0qP4M3+EMmhhxHu9jv3LoyzKZL0IW69KWEmIT5VzsP0dmgoKOMSTyNb8utsjLZ9qJVYwS+kkU7efRfPMo8zLgFgdIsA9rRDeLOJ/YF032xTkh/nDnTvOWncwKzZBsHKsY50+IPkweH9+L8Vy3iKmLjA2VQIhxzZJ1y0pce8gsiz9TC/uz5aiZfh458Ir/iocaCkZVm/hTRt1iGOtCMpEu9qWLjNE5ji8qaBJWynN1imSd5TvCPlvJKDTSJHYvg2p00ARyCTU+ZXwfDPLC8Vkfw0b3NhAN+tHlU8DArZb7MceTa1cH19fsUoZAJqMoSaY6/9cEThFqfzuJuZn308kgmHgoYbjdijOdZrRPoy/HEppbMhR5OueSmDEKk+kXPy0+HmAh1F1JSVzv+b4m1rb0YraBa1s256WHgQV6u7hWsRdjaLqbJguTvOwqKQQUAqMicFUzIFzS6FTeQ6LgDA7un4bSm2ZhWm4W9H56AAsdFTPRFGYCmYx92LGzBYePnMaC8WUwlDpp3sIM1OuKE6isVCJ9FWKSshkSO7J4sWyxy5F8TPJXJOY0NiZhQ6kVJdLaHW1N45/4/yzTQj8QZg76KB2UnUxzRY5HWbLYuWhOpNmPiRur5JHHhFAIsf6QRoSJVkXTtCQWS61gZlUpjoDALUMiBGlLIyWGrVGU1pCwJUEqUViilKAGKEXr9FHqS9vrNDqEyyYmRNogJYSDZxgx6gYSsBJhSjY+KY9/haEZFCkyCdx8F4kDEtWaRJYZxAfBx42sk/X1dUVQQsIpk7tmhDub5DGSiYhSojbAckTLYSDBpxUsH/wXFsI2kRLTiQ/SrI4mZO6TdhyneZCTvg4TyRQJZadpLJIPJD6DLWRSyDycMtCBmqZc6SR2Q2R2hspjvhCjIA32Sl00w6EmKIPmY9okZd91vSTs2f/ufBJkkyjFJi52dsBJ5mJytZ9+MyTMWJ5s3KTsoKMmxUtt0Clu35NLhXSKMwmDxLaLWqdzrKOW0ss0OsOGpP88e8RNJq2HzOC4ApoAkXjm/9QYkag4QQ0HtQXllMzbhHAUikC6yvcjMkhihD/zSIjoSFAGSEj3n6bmhaZr2dRkiO08KWAqLM3oYV5QMuqg74q8YiyUhzaY4eMzLWxnLc05BL8gcRAMtWr4SJQE7cApAzUWNA8Skw/6kAhTM5SYV8OdBNXgaTJqrcRhLJlU5rWKmkUKIkEva0RvG23FWU46O0BlljymtcFNwqWPhNGkCUJQxtsg8yPKMmMknDw9LJvMUelk8c9ghULYUOARpvlm20kyGtWMkkTtRRrbJfNRFqNwjxl9x23Y38q5UUEGkQxliB1LjrnWbP6IsoxuSuI72a6ybAZjIMErFkbSODmbSNa1CAlMSybL4OGdempewmSAgiQ+z52zYR9NWBrbPJhMKXF4gAQiyxlHZrGQODGYOc+bCGDKJB8qOBZGlqPNT0Ido0bQwznSwQhPMwR79jsshCy/St+FeRfsvS2CEhkNjqdZQON17R/fmTDfJSs1iBnsNYcfg2T+ZPxNNHEsGU8mluukn0xFH5nvANuVT4ztnLthvq8SGcxJplOCQZncZpw+wHx80dOoSS6roDkbzX2ojkQV217O8czhvNYEDhpwfOfpt+Oj71VDE7+TEK0q4w3BUz7YRC1pOLJcRr/q57o/nRPPyu/i35RLgM/QNKzthIM+QyTAqVEYTz8eedf6qBHrJnYTKKl3sZ1U8tC9RuqkGeVpCkIayCcsJTNOZlHbV1ijhBQfaOG0YAAKFzViFs5jEVDwQ/NVE18vXiYK55N0RcZXRwFAB7Fu6iTwE/w8v4RrBLH2cN53nKBfxmAIFVwT0kVjyyyS9Cw7zHewj98zqb3Q9XCsPDr002RyamKNMFFSkDeVplLEsJCLnYm4G9yMJEhNbCep+vHU5GWQWJdx1xh+tkVCiQc6aJrF/o8nk5XF+3p5D4itjlpadz/Xbc6tHGoyRGsi4x6Ud49z2OchU8Z1JYfho5NJ9toI8fRw3Wln78vJRGURtwjb30cNak8n4aEGI7ucpnPkxnQyv4iVzJGeNjJLnGw18r5KkVzjQIbW06PXhBkrWZbgL0EOPKyj5QRNr/gGlFBzni2SIMWAJIdBfSoELkDgKmVAZNnlAkp7VH9XA86dbEBH1T00E7kes6aUkSAUBoSLhxwi6N2DlsNr0Xn0cex+diNa6SNSWlgNG43L9UUVcOQeRf5G+ngcbsO4mlI68lJbQc4gHPKgi4t5BuPB62kTQbaA9rUUaYa64Ociylg73Ay4oMreSpWyrG065tMVlNJZvQBZa5u58Leit6ycDIcNek8Ivt4e+iRUkjhMJwHLhZfmPNp/smhy9dbLAs3PePhdfpfrWj/i/ZU+q8RxJyZhEoOn91GtbmAUJTkRnQMgNv1hbnzeJjISzhAm/3/23gO+rvM883xuv+i9kAB7772IIimKalalJNtyke3EiZ3Yk51kMtmdZGaSmTj729nNZjaTmY2z2Uw2xZJsj5u6JcuiKLGJvfdeQAAE0S9ub/t/z8WFAApUsWVbEu8hgYt7zne+8n7tees3G4CNKYNJXM2E5yoSNgNpy4nOM8HMSAwk2ebNBmSgtR3p/nl2nLk8b8bUAaG9A1iMD+2DOTmJjXgLLMrdAMUxPHcPisBjaFZ6YU7a2HAXYXoThDlweoz3bHjYZeXkL/vbS2UHkDaeJeLNtek9WoY/x2R2SHw5R142jMmkfWexzh+izHu7sLuHuQDdY4o/BJRsmFi0p7YLoEAD+5hr1KFpMCbXwF6Szd2AoB+gNe1epJkzcPSEibI8TDtkzBt8twMiM0jlUweC6gMYC4fqJtpkEma+qY98zkJ3M1SYCFCoA9BkEdEmLpp5GKdGo2GowfHdGcek6kSCe3IzzDzS+ylIQatpo5VldQpjUtV7kbw4V6cRbRW8O4fpYe++j3s4IFcgjQ4AlLMcvpfGpr4tLDXOIyKZmZYZUfhInETCfpy2AZKazNmXYAG5OUUZXC7QWZg6tANOsRbX+EnQDpOqrPWdNYgfo52huCz5RTjcsfccQJv6lKGNMmbCGSPM8TTzvpO2GgiaCINkUm0wqRL4B3QeBiiOIdIVkucg5mimVrMqGhhymXnJNYiLVmUMQN0i+RjI9QCQMpgndVOJAOY45bWYMlldeGaCkW7oY75B3ZiuTUHT1AhXYUvbiAtJbirmVysavxNEtFoGIG8mPx+ZJGCaTRaTwBG9HDoaX5yG+aBYZSeHtYxx38chnvsJzMByh8lYTvsknKin3NWl9XNxOLdgCLTBGSPG2FnhRivTohCkoO8UjDfRGIz2RWbraA2w/047AIAwZh0tfMHRvBHQiVIYzQh5MOai9LVnMo6+MAvGK9v46yRKXft2IkTdFUfTgZkSeSaukJaADzZoigDVFuXKyZ70Zs5kBHMx9iNtzPu2rBof7tPK9QNa02RrKvlSlo3pITkA77kBl1GY4/PP4v9U0a/xhCeewpy2jEcwIDbUYphFAUgTjIkmSjO+pgizunqYjWNdOLc/gwnirb342RABjr6IncefikhMwkyyEcbHDcOZGRwPSUyGOjghvTWMLxPMVz1jzMC5RaYzs6CrtKUUsyzzx8nCuHgxRcOiicEAOKcdMWjvVJLfNk5sjJnAoPdoiY4fIlIfZo3zbg1rFpqoctaIs7x3/GXqTyS7Kfjg1DNfHQ6GPMMclthjJqwwxQsA8BnGaajVpdrpUdaILgI94PhtAgZoYNHUjHlLG0MLoxI65IfZgaFH89zAmLa9yi5HMAczkgXgWwS9MRPRmFAXZ0AYLREY9DIfr6AxmUtUvgDz1eZXFGaijXW7izlqa5etr1nbxp08WdFgeq4eM3O7hG5hjakfS59etgMfaVurmbrBeEJLW3CNQnamiAXs6EK6YYxrNY5yNTYYoHXscFD9Z/gbrZ2tbbZmuGlfPwzcqZ3cX4q5KVquGgZM1BpVuAoUKFBgVArkZv2ojz7+N12ua2o5dUCHd3Zjy3yrKgj54Q4PYP9JyNBEDHvUMA6Mk+SvXqPZk/2qj76mY21tOnYtCc+ApqJmNtF4GjVWr+nIS0/rcGeHumz3yXQoFNqjn/xwj1ovXpM/GASWptTXeUnpjlfVeu6Y9p1Ephtj4fKAJmxbxucEhbZcVTOxwZ6mxtSrOr/1aUICXlEHK2yoowMTsa3aP2caEvY6NSCGSrOz20nrpnUxLYz5ljj3smaGxcJMUPO3zgr5+Pfne24hm7lpv0KM/gxgt5hIVIZ7bCMLERHp6lEks342PrO9Nokr21gSW/rLZwEc0LqMHd3Mqm3y2GZlTJ4Bg8vnMGEC1ZYDNkzwTpaDz9lMATB9gMg40sGyUsx46DIHZLGptgLEzm4FWQH852LeZRuunSligBbFVk6zZQUNu7CGVh8Acd9r+I4Q8nPMRJPqDksw9Ce1wI79zHnCXBK9aP6ynBTZJMxOBZ10BsiQEGICdQH/F41HQo+oFOsV53LoguZiAMlkCvO09kuANWy+HadVNmQb8pixO1oia1OaundhSx4y1QRAqwwH2pxPAVJaQFLfZV5AcliGBN18nVPQrhNG4NoJzFhwLB43AzMyU1GwgccBrb1Q0YWfA77MDngzrGKagfMwVee24IewIKaZRAczIGBMVH8b74LsEXQrAGgwO29jLKMRtBcwMcWAYqsnj9VLm/u60JTQZ+WYTDjAzR44F4m4YrzfhySUljlhrYPO+HEe5RgvgE4KcGf1qoIJKANYJow5IB97y8FWmLfFkPq2Uu8E2qp6zM9sDBke7Ae49V+CVMXkj2bNA0A2mg9dlsj4Hz5M02afTp5Iw5M4MZvrRhBmrgzgZZe96kJ7296BlLY7oRX4oVidbCy91ee5vxkSDoMWNm0rPh5lhL81B2TLJXKqREd+UkoENugEkjL8ZXRzfugb06AljOMl0lVVHXSibSFAuTAZ7WxhvCAgsTGSAuCaBtHGnH1aBta+HtMY9gB0zbdpOO2tfdZM6NyB+d1l1kpNhSmmiqXWAP4nYHjO7/KoZILUMI86844B3AGk4719VIl5Cj53nO2L0I6ZWZ2JtbuvAgpDVoDznw/qwntRtAdmgmQhAztxNjdNlfngmIO7aWSs3iyxDm0tJ2FCNABDue8F+hHmaeIMYxLsfi5fS+IsENAocxwtG9LxEOZHeSamhDWkarzNWaJD7bETu4mUhi9UmnWiA1+rHsBxEYIKZ+6YKpDLaGI0DDFmOysxX4SJHUf9LVpZBvPIfiJ6HSZdMWPBBBRZGPNSTK8mMIdE9LqLrBftTk6DdbQMeT/KXD6II/7RQzhhryYwwwbMetEsmJY4acwJjUrB1JTDCDHFnHqwXekCASNOP+PBr8nWLXyWyC8MCI8y1jtsjWAuJnjfxoCzRlB3u2LUpwcGK8OCVQlTWYygwKlK7nHuN/uXXdZex+SOqtqwzMC8RDH5SzFfqzCXMrNnF0x0FGbh4m7mEWagFdjI5ddfy9jyTjJH+9C2OXOYwVLMPPJBoxqielkUuiTfbRw4FCFZlgMlY9AUq02JaIFVzK0KGyuk64Y5CuFLll/bvKZWYm0Mw0y2Yvo1kwhcxaR3xro1onAVKFCgwKgUMNRz0135E8IP/uC/4wR4VC/Zqk10nHSI6FL3rNDUZtAPK6bH30eUqxd18MUXtG0LjADJOv72j3TiyGPqeehrunXWLM2569Mqqa3Wq9/8L/r2X+zWm7U1KoVxcVdP1dg7Pi3/mAaVXzihKXpGLz73f6p3S4NWfmqVxk3v1Kt/98968+UeXdRf6nTveZxvf0+3L5iuabc+og2/H9Pm//LXev6v92pPfZ28PRFFgp/QH3xlg+bNc+nynqe18W//X2071IvU5x84G+SKQleQDO34qQ69cII8W7BHv6BU569rw+2z0Jqghcmt6Tddf49oMLuY46/BZt0DgPMCHsoBtyZxNz6uD2l5xx7OHSAU7hg2snI2KZdJr2HqOgzAsRn7MZ/wOxtkzlzEifEP6OpgczJxo4/nPp6nAVAmlTVwH2eTdDZ/wE2McqOEIQ0AbLt3V2g7dvRvJONa9Nu9TuhITMAx7UBaR8jTva1srhP7tAAJ/fxxthtykXf3kRKd2Vykvi/2aP1YTGMCSBjZZEdcJE9T1pXNlTpP/pWrBjSPzR5s4YyFwdx4BZoAzqK0od3GCAyZj/p5EXmbhBishWYCMxckuP3PAlZSRVo9GSkfJkF+pN4hIjFtfMalhnUJzVmVQDvg1qk30fb0caL2fPwSmE7gBDZpzGMIs3oJMDyNkKDlbNIm4TdgbP4pPZeR0uP4PxazGTtTwOpkZ1O0GQUJ4xqGmEnq5QPkdmyr1E/+Oaj9OBWvR1q9EACMnlCX+8xkAmCB5NdH5kEM8lsBEm88RZjUXiTzSNJNq2X+ESbNv3iM0LwHspr+GLH+kQUQkNUwZO6izgZujKnp6qKiC/FTwBbGBN1Z3o8hHT7x4wodOY5d+S1hzb8LkIz5WFljsXoxk2k9DfiG4fEWoxkjKtNr/1iqTadjeuRP4lq2Eik148McsVuwsT+HrfzYWszZ0OKYT62BXgeUGd0wfQoAtoSD8eVTMGVmv17m0ZWTRdrImQTHYHtXcE5DZT1pLD0Aq+3NMp05ggSfU5+XAL6rMQEz34ohoEc6D1Jdc97vImxxB+OscRFSWwCZG7MxyyYE2Dv9LEzIDNMa9Gs55jJNSLQzZGJ+aUdPcLbEJrQcn+zXLROz1D9NCFsQIxqo85zH0dIU0Xjs40tw8o+3c+7Hk4QY5myKpfcm5IP252H0L59Em/ipkbS3sp0L+sTCmBzRr8WAx5gtYAgGwmdLOCUcB+WikBY1JxzNn2mzzE61t4tIbHxpquZ8G4ChiXc8jGf/WJu8nC7+Kjb/RHWahtakAtoLx+FN26ALc3H8jISKiBp18mkcp8sT6sVfpJo54OsN6Mx+vw6cTnPmT0yNhGTt3cf8I7xtx2O9umsidYAuiMpHjB07+yQGWD2xkUhl5zmXZClVsPWHpJWM/bpmtD4A2bn4mMycQ33RMvUDzm3uXD2bUTOhXGvQVvroO7rYXsZUCQYFjVAIc0gD1Um0HFkYkoNPlesgADwyJarJC2DsUQmZH2M9/hVrH01o03eL9JMXMW9swGeB58bA+mB0L3I45fZvcabPVpitOzmUdF1Ei5lLAeiZYeJHB+dfCiY5Qh3itrbZgae7yrWJ80E2VUb02FIi5uG47cN8sgTBQninTyfj0GZuVNUwXUECLphT+Wsvu9kTY6pk7Jx9AwYF7egspByTzEzRusc6nj63NdRtYxxvphZMmnoYW+5q1tCwnTKPPxQa0dpPcNgqZmJmYgfLrgR5YgUIN0pfM6590DnNHDXG1FLE0ZB0IQAy7Vx9kWkfuYsAJMB64K/CQR4zz7lTmHeExvaj5TkOXbb+XYl2X47oEYIjTEHjy9IDkw1TvxdGoyeuiUSGm8l8ta7PYjYXRZN9FYnKeII2WLAEO9xzaL5ZNQpXgQIFCoygwE3JgORXBV/ReNUtX6eH5hMBh6DtrhpU+ixazjrokImIMf6AypqmaP7ji7TAzJsS/SCEMhXhzKmsX+WNMzVpiU+rPudTXTvRtHgvGRyLxHGu5s1sQtpdqVTTEi3+/S+ziSLZik1WY9N4oq5wwFnDCi19bIkW4aTp8lXiGEmeGZyEazlPZPn9Sv+LSjV1RRQmRGG6Ht+PiauJfjMOh7de9bjqVTPxU1o3nzCUAL66xhLs40tUXrmUTXIReWKOweZRDII2bF24oIBtRtDC7Jb7cJQ82gkwI1Z81dicdNckYI6Eng3tIofyHd8E+JwW0UxOjUaIqpQjQQvqyB42bxxHSxqimj4JBoZY+fZukpj+ihAFBgam3JNQgNCQMyYDggDBjpTf6QQ2u11ubSIaUAn16NpM+Fxz0v3MgObPwiGTzdhMu1L92Hm/wSF8+wDUdw2olqhceQbExzka1zhs79y5jKZ/iegwbMJ+JK38d8auFWNN9bKZpzA9OL0N5oSoXZMwdygDdNkeP+oFwI+ZBLu3RPu2MlYJS1rZCAMxDkAyBvCOM+j9hzk08DShdV/Hx+Ma4AKb7wiAqKUfiSycjQdkE00BqA8BiuDo5mHKVkaBxMjBDIQoYADzA/1ZrUDz5GezNoBgTE4YSX4fndO9r1S1pQCwMYRvbYJpBvRcpbJFaDt2vo4EF2Dmh0m8Sv2u3cW5KMvCWoqpXBXlGjNjJjoBSusiFO7+N6DT8QxhcS2sLweaYQrjO1ymfSVEVcJvYNZEzDIwqzuIWcY06kk3OmZGeSyUoxHADOl4J8yQWkp0aAuBC2CqxmIaU4zU9fKmYj0NU1BL6NP6O4k0VYO/A3br117HGffVStWFcG4vx579IAehdcd0x4NRLaOfx2DCZ+FvDch3YFJyAoTZjCYB/tCx0zde1iS+9itjYBpmb9Frfm19rUKN0YwuYI/fzmGEJ8gXWITPEeZs+HiYc7wXprDlMMEUcMid9SjaCdY0/H9z0nfytXK93ZzVQNvPwfi1v1GknSbqJUzwSfyXdvsILDAHkI3E/CjRis62limEOV74Iof6MdaMXTWTqnOnYXq+ENWKRZii2HkthKqeBKhcH+QQPw6/27HJrxQ2+SUwwUkCA7RiRlpBnxt7k6bdlzF92wPtF9EXxtSBpXM41OpoTYfRbmTuTRzHuR5HSrXdTBgBprFLCAlwwq67m8M8OSwyiITdmGTTmIRhQLqArnG0N3tfw7xnFr4HRGcrx1fpc/MDepEzbLa9ZmHPqYtNGEzPzobimo7AoZZDLdcvAFy/AkO9EYYM5qaKSvmY91fOUe9JRLZjivvwE7t6wqPTu7Oa8JtosyzsNXXgf+6i3nEif/VwxskxTjI/+BxmarTaS3lvYmY3bjkHQcKU+1mjXcyv1YRTLu6HSflJUBfavNp1jINCbSYf56yJ3dCY80mazXkfwYSt5cZU2Sjft6uCdrM2oZ08+5yfKFOYOk6CaUGb5CetaSkCZu65hoM9mZtbod/uH1XK3YGunXHl4dTbi0e82riVwykJPz7h1iiBDNDOGj0p38J7p2CIOpnHsQtB7d2CyR1zPoAQ5RqmfZ0ERLhjLkIN5kIlUQNcBEGYt5C5y/ke24+U0f8wtudhsnAaD190qS2a1EQiMli0rtMA+QGEDWWgetOqWFc4F39nYBCK8OG5u7ZIWzkbZydzL9PC2ozK+vQR0/LQ2Zj+NW+vULyMQwzxf7IBwzGW0lmirW1HE4KVQhFhtiePY43HtMoYt94LNleKdWynhxyJkIamt47+mDOVyG0/COpN9uDaEJEJYe6PkMfeqwgLvhjR0jloatCEmw9KGo3VRTRvh6HJeLRQpmmxXG1NNQ2Z+bcNHChXEwfQegghbSZ0ZsnqzOVcCwu/CxQoUGCQAuyqN9+VYzGk2fd/WYtXrEPNzkmmBmBYVDLofB1NAYtNJlmOg/JnNGHZZyESKw3/jXmx5dnMm9KsOKkEwL9qoZZ/drFW2LOhhZS8UDFn4jA201Zp4fTVWjT0bk5d3/SVdYPEH3yJPDMYOCdjAZU3rdKKz6/WynyeIDVzLrdDq6LhWo2b+xiHLfGeI+LJf1K9W5zaDeXrymKqhS64oP3IkcT6x8yFzOBt8e0DmkCo0EnNttnynGcl2MDPfMTLOXEwKQCAE4S0rAV8T/YTGnVtTB6k3pEYm/GbXkx/iHEPkC6nXwJFnH68kpDK0/AASnOA3A5OY54NIEMC7ITfPQtIAGwtvp0ySvDd2Ox3AKG7PKbl9wxoyS1IJtkkrZ/MZt5LxJrq1RGtnwagH4+DcSWV479jAgC4O3+SjY8IMcunu1UKqLM2DY09awqS2zj20q3E7r/g55AwpLkzm2A+2CTfftmYgZHCWXjFfUj53fgxIM3b0ZfllHEYDySN7tIEPk4DKkcrlNgTUKoXBm0zdWW+FJUN6LavcsbERBgSTNWSGLk3bogRcjWuGoCsaWysXRZauIJQwfc+RFz9KebQmtu0LZJO7VIODRxHFCxCBV/ei1nRtLhq+/wKwdxgFKl596E1ukx/XKD/YJSKJhLS87F+zYA2tZjK2CFtVkbjTMIW/5pXQUBjHxqC9gMJfAFSWve7A6rD7ryPKE0t27PqgXGcOk6qWxnT7YRAbpiNhNOxtYc60PmtC5v6ekDyXeaUjPbmJCZeJYCbZsAHXGnTuqg2IP0NIq2uZzW108iX3dOvSk5ZfO4gztlHCDUKzb3VUX3iD/p02yKiriGdtpPujRk29FI5nfDJhPycNA1Aynea8VYVrM+Rxs9dM6CysmJVAwQvH4eZchOFDwa2zMBXd1jTOIF5MmLdNO1u312mCz34wGCLPm8izB95DpmDWNvgblw9AO2jRdqN2WDZ+ITunECZaBBi3QQ1QNI/fQrv4ZA+fR1jH1u2TAJfEjTFpl2yKxOHiSJq0B1r8ItB+2a0j7txdl82oIp/g6kb9vZ9AwGY34BjphUsDeu2rwMI6a9iADw+z6pHGr6B8zbqob0vp3R+q+EMG/MunrQ2rCR+HDGYpDAH/e0/gJ8QJ2U3b7im1cyNCvN7Yuwb42UMSz3M4VoY2A4ER0cQBIQ4cM6LZmnW9Ig2fJmTtQHHJ2EMLqJlMIf8TCaiNZ/BgZwIW6V9ad39KNq2cZzGTkS7tj0wclQjEYtq4uKY7uJE7DLA+QARtc6dp05L+rUW7ZA5PJsWLz//7DMJs32N8LPH8AsLPhjXXdzLJANI1jEXI5pUPfO7fF5Ud3AmxgrGYfRwQAcJ33wJ6X3tg5RFejPHiuNv0NJMdC00BZW0MYBvwdyHw/rMLJzXB2jH6wigkIm1VQLofcxVInxhBeQwsTaQ0oD84gUhPUxZM6eUahumVgdhnOyZMaL+es5j+dM+3XsLDA7z0cylGAaOaWHsHGZdF01zi2/QndSfOX+aOc9uIu+EiO75ElGj0OLUsW6lmH9Z5vvidYxTNERBNIupK6wRl21XTaJVC+sTXzFhBoxoOMXey4GY+LiU0Lc2dvKXMzzRclXhY3TvVz2qwqfnQm8pTAXj3BXXVNbYLyyCuYYxTmMCdhTGagLCinGlcS2/H1M2JlV/W5H2IgyqQWvciPavBq4+AJM79SH2eRiIENGq9h9Jaz4R/Bo542b5HSE00iXa2cLYP0j7oItvbEj3f2NAd6/gXZhQAlrC1THO0Go1Eu3sfhifiploOUwDZXZ1CJTqYMgeTuGgnuHMneOs9/iaVU42luetYZ1vZ+GzQIECBdgXb2YiGIOQBrmlsU3IOW5fTw0WF3t+/e3rvwNAMzAGo18s6Oz+LLNve2ygcdTLVuF3yNMcY3MM0KhvF27eiAJGVzYLD6fzNt/ZrcfXMAEwezDtgT0yQFi/JKS18zgHgE63fdEDKPVjP2TBU5c83imUZY4TroEMD+Y4YFIH/BfV8vzznZoHuLP9yMCQvWvPQ0j9Ow6DuIpgAj7dp7mE4G1i03ak3JTiQ6TpA0QPbcRkEBiLOc8DhK8d3Pj8mGE41UcqefBZgIdF53ks5pjWIEgdodUwntQHQ92BQ/T2v/Sr+N8NaDwgvJQCh+311uLBi/HEg0rMN9Z9Hf8n7lo6N5ur2TebOZQ1Kl2FGdYtvXp8kYGK3KZq79kp8UGYIA9tgIUmclhUt/9WzHE4NQdar4FqXsgibZy5AaaMGJ526roXpwKmIOFUU5r2cCcBqnLfrVyGuMIwT20m4edE82Vf5uA7wIpJmp2yoa+ZX9iJzWThVNjoEwCcLuFwP5QQzmXmlmYPb+eGTJ/Pu5aY+pqvh/XNoocA9xDeDdNkUYIMqFs+zsW7Jtms59yWe6YS3X/wgZe0Zj9uY2LuIzj1026LzQoOd+zxU+OQWDdG9eVb6bN8ZpTps7FEGQaYnfvk7ybs8IJ7uuTwaeRh1ihG0+GXRevxALLGN0T0BXPEsAst04W9pXr5214tQqtSV2M+L0TZIprY9v8QUOSrIc1ZS4QnWmNRgoaytPYxbtNTMFsbh7OxdfawixY7UfiKMS2pXNan8fP6HeZuGFWGUnuszWiC8+PWwhCnAfu1lPvocmhtZVFd6wOGo+OjY1GwEMvgSB/XrcwX9LRyk8/baE8p9m6KkLDjlyf1+fmcu8Q9o42BQB/ERrHojJ98GW7UPLM3dGs6Y4L/vE86+soLUREVEcigX+tmhLQ6T3/KNrrY2LV6ZbE7SmPSd8sEDsobxlBY/a3vcLmAy0I6vhHJPmHYp90N3THXIQL1yPnHPCuZAW0nR4RLk1OG9ZpTd8aBBRHwcihkya0x3clTa3vxon7dw0GK5rBtdcqlhzYM//xcQT7l9F3N6h7dh6DJ6OGB4e86Wqon/iSgzG0ICdZGOMQPbQsPbbw6+VierrSmLO9Ts9HRbtpFQQagbZ0yzaGNS+eyycebPWjYutD0mG5h3uP9zCuk+TBF9r7R1hzA8/PPeYWUKTQ64+6I64urLXtHj+J8mubG6JyNMp845PRBzrLJMg4DzMEh5tgKJ29HQweDVre+R3evzq0JVp5dxqiapsvxZ+J7FnoW0ccWLHfN1zrEucFD64MJFEwTZO2qINDBmq/iD2XvkJWXMWdBK7yUl2xmzfhkVCjBHHo5dGGM2dpn89G2dhu/JvgIlsHgEirZnOltbcuPWxUnNW5Fnx5ljbElxsaM39YU3svThtuFq0CBAgWGUYBl52a+WIlsNSpcNw8FrLvZdMzJsowN0XbTPIAyItimEmBzCtomy3cbHg545m8/5h7sWblNavDZ0OZJYj+x4APOpss7PLcrS+ZhTAd6rpAAW/5G8mjA8bIC513bqOxy8s+/kLvlSMK9gAOfic/YADO2i4UxRTiDzT/i8wDSvUVj2JDt/cF3hj6s4piAhImm8xKb/f8yhdC/SN2d6EH2bLSLTIgQrSCmPGbiYcmcqcH9PH3MOZnYC0j+DVi8dVn5w9tg2pcAtLAqO/SzBHYZCIfmYIgR9w1Aerlvdtt2GUOTxO/iKnbVfa1oKTi8bwxS1WrMUIzJMabALtPmvG36QrMAUokS+QAAQABJREFUwCHff066wXqU0a/5ett71ncemJrr6+Nknv9FOguLXYxPiV32vtMmvlptffa+01C+D97LAk6MqXROE7eXuJx6Wpn20oiL92GkbFw5+Q577oT3xGn/9E8qtHMvmjNO+V7/SbRKmM4ce6lMW/Fr6a+O6M6VWdU10Dak7glMzzYinX4ESfgc7NlHMB/DyrUISXZ4odHJrnyx+fYZbbzGGNsc4RqNdc3T0EmQ/0XbTYtTBvjK09oeWS4jxgg0C2C/ki/PoU8+j2Gf9p4DFhlzdg1PP9o7+f7Il50v03mbNpdYmfmHTo65ceDkxX2jSxC6oFgZcTnzD3PG5MlSDnXESXt2TEuaibJFW3M1G5HcAfY+8jEm2S5LY1naZ36cGJ1srtmYcLHuGJC26W7XiPQ2zpkTLiT7/czpzdGwFqOxmYqJ4jUiqB16ExMigr9+Gi3i+sVu6p9r04gm0EATtlh/Dr/vtJvChsYlD3MMHZaYOOX3dVEZzLga8aOpxezPF2NgkMZpxyjzz8a+ra0WwjdXjqUcmd7W2GLaapkMrZ9OqmG/eNkY05Lr1hqHVvai1XMwueVhpQRYu2iic9++O+umfVpykM6I59yztjs/tl4xj82XI3+9jS72wPKxccs65CTl+xDdeGwMjzG8dtlzy+OG7XNSFX4VKHBzU+AmZ0CcNYV1hZUit27c3KPhY9h6k0Tlf4Z6m3v56GB5ydpQ099hKDjhX4cSvv0P57m9z+7jxsY5TuSZN98I6gQn7W7EbwF4r03/H+F610a1ZDmhR0EfeYH223IbVg/byCwyUn8n9s/fw6ETifzMlUi3yTKBVM6e5y8DD+b8eHaPX/t34zf9a4T2xDETKyesntk4h6XNvzP0aWWS7h0v0txQ2Zd/8Ub52P18mus+HWaCe24O/evHRGbLq5ivvBDQDnMs3VusV7+FKQgmc9MJN9sAyqDZbwOSTpbvUIYjGh2l3Otuvf0red6ozaObtNFOwNm7kTJf0I3ysOdZCg6dCugF7Pf1hk8t7ZjmIeE+sZcoVZwi/fC9Ec0hJGkZTEkHvi67f+xR3acGNAaHYIuYSkiAEeMjX6Z1BP/fsY7vVK+hfEb74x3oNTz5e83fGd/vkZjvmKfVa3gFRvt7FLrYnPDCqfXB4O37O3yAVuOvtQJnanZPq9bw+TeU5Sj5DD0b9sdQfd6JZjxz4/zdc8mn4/+jXN9CM3F4RUZTx3KmTisM6hXMEX8PM06CCDTgyOScQ8U711/vSkdbt5h/A21+bcfHY88/+nXEGSX49PwTPhT3cbAmfhPjYKqs3SQf9XrHPrA33qmtw3N8r+kG33nHtYu8bvjcnpHHexxiztweXs383+9K33zCwmeBAg4FbODl8YnduNGM+viS66ZmQOx8Dq8XqTJ2ofk45B/frr45W2Z+Mx762IMdjvWxG5sGp8/x8WDqM+U/+EnvaArwik1lsc9OFHGwmfQIp6O7uJeMoiPhcK4MNvxmGmIMiG1+71QLY6C8ZscUIE9Mqe68PavmiThoow2gaUOXkw8ZuRD3JZH01q7Acfk2zkTgXXP0trTvVM5QRr+iPxy6Jekn7KiJ+6T6e9J6BGluFqd7lwtfghSHOeBQbad0GyP1YW7LB0JCGulCLDthTUJfIQpQJ+Mni8mN9fv8+/o1eUZEq+ZCBSK0mdohXUT0toVJPbqeiLo1pMUOycIff+zp9IEQ+8aZGLD0Mu5cQebV7JRWrc3iV2TcP6ZxvwTiWvkWsYwjxBVYnNFjszkrBBOxWMSl0oak7rsjotVLeUwIYQtbmwt5feP23OiJM/+wTcziq5LMBNX0GSKUmXqQgyozaVvLeEazvdgt2VpTuAoUKFDgZ6eA7euGSzxMWLfZKN6Es2oYfPnZCfnRezO3fIZ6u9XV0UY4Qwx1nY3kl7CbfPSI9dGusYF3DPb76Wvr54FQH+EY2wHkjuyStv0C+xxJ/ZJPsKww3IZv2GbXzfmHztkKw++/K6F5b969pOLT1UqU5Xd4oWaWc/ixXCSKkM5+PjIXUXxWPQjuGUYc0+zY4XpuNCKd/Ax79JFp1s9aUf/Udi2dOFJCa+Y7dtZPF9GlbHzZ5UYyPf82xgbLWaINOuVuF35/gBRY/GnoC+2z0Lf7lz0Iqzs08R5pHEzGUNE2L6hPkuhNnfwM3f952kzo6BX3jjRNteyc+ce61cXPB1LOz1PHwrsFCnzUKeBgE84t6u7gvCsmFZvczTavbkoGJL9hv/LcU0Qzes1xRP9FSMI/6vPjI19/NmeTMph0wU6hb79yUW++/oLOnz5K05jqv+jZTvnOyb7XE5Jy7WTj91w+SZ20Tn78OZx3ukEbzGnSriGzg3weudsf3t9WTy4D19dfFm1m6O7QH9en+ph9N3pYv9vPW62nY3OMR84mfrDNloZ+HzKBsXdvFjr9Irs9T0fTSKGyfC/z7wOtzlD5Ng6og30fdtm8yDPr1z0aluo9/Dns5VHn3+CYc3IqjKv3QNBCkgIFbkwBs8DwYIUTHgjpzMljjiZkSJp049c+Vk9uSgYkvysf2rP1Y9WZhca8OwVM2nDyyL53T1hIUaBAgQIFChQoUKBAgQIFCvwyKJCXGv4yyvqQlHGTMiA5Uc+SVXcQPabJ0YCYfLFwfRwpYBoQTsqNx4h/v0Vjxk1U0/ipjmbk49jaQpsKFChQoECBAgUKFChQ4MNOgZwGZCDUr4N7d6BZfa9hED7s7Xrv9bspGZD8mR/3bPiC5i9bg3kOzq0wIPn77518hZQfdgqYE7rX68cHpEtX2y7r1tsf0G33fsqZ7GaeVejzD3sPFupXoECBAgUKFChQoMDHiwK54DJedbRfccywMhwMd7PhkZuSAckPY3+gSEXFJUQisCg7BQ1Ini4fp0+b5D6c0O20e/MF8QWC9HkpTujmyYkhc6HfP07dXWhLgQIFChQoUKBAgQIffgqAP7xEwQoWFef8P25Ch72bmgEx6bhzSjlgFFn4EBY1XJrzE4EpAaCOcP78AIf1iHIsXyvufeQ/8n2r/wfjGWig3a7Bj6EaOUzaYAVvVE/nXXvdAfYfXJ2GKvG+/jBHXTul3sLQ5jy3rb+N+cjaD/X8pfEflGVjzK7hdHX6zCphNHPSOEkGyWc339+YyL1d+F2gwAdIAWcY5lbB/NjNrzWjzh9nHI8c67l0b3eg/gBr+fHKyhy+aVGe3rm9oUC/j1cnF1pzM1PA5rbhEgeDOhP9Rqjq40ulm5oBcbrV6XMDym91vkU6cVswdQeoMkDeF1vw3geLC98ED2c0uAhbY4D4RoedjZ4jdbZzTDy5sDcZAsA7kZVGT/y+7roxWfJAg+E0sSCgNlHSKWPWbnQZ3WiT1SmTcibXB1WnG5X47vdz7cj1Lr/pZ/tnfTqsy989m583hVO0xf0mwtNbQ01pzmpwIhlxArMd9ZG/nMg2KZ7lbxQ+CxT4VVHAxqudcM20zoerzwKQWbKGoi+NqBrpjEFhKciNdWNIiNSUtihmN148RmRx03+Bdh5obkupc7EQGP0cOcpNT5wCAQoU+DhQgMXQ1lbDJA4muPkWxwIDcv04ZiRkknHFutuUClbIHyyR3/WLgIEA+kSfejr6lXSVyV9WpVL/e5VwMVqzcWWiA7rWG1HGX6XislIVAWJ//iurVKhNPQMRRZPUxxADNMm6ixVAVVheicmazZlRCnJx7nJioBd/i6hcJfUKFhermBN8CxcUMIkmh8h1tUMlYzqckJ5ZldZmoJEU7/Wov8/NfQN1WQVKMyqpysgH+fMY5H3Tkbysn5xR8V6GRr5T30va912Zj9gLeVpYtW92elj7Ix71hd0KcfidywMzUpxWaXFWRQHIcz190oz1uEfdAy5F4qQHSPtK0qooHclk/8JGRL7vrq/Xz1og+VmWb2vnz5qfvZfPM5/HdXV1xdyKQO8+6O0swYG0yspZK6D3TXd90P150xGw0OACBT6cFCgwICP6xRgAr6JdbTr34l/p2tzf0NT5yzQhGHUk5iOS/hxfiMskTzasaPtPtfX739fZki9p+uoHdfuMrIKA0TSbUX7NfXsx9tAnd/ycBi7+VC99b6c6m39d6+9er3lNCTarG7/59ryuu0MYuGwyou49T+inr/xY21rKVVUGgEiHdSm8XGvvX697P7VGdYjl4JVG4DLTKPjSbbpy+Hv64T+8ruB9f6m58+do1STTmPwcdbquih/JryYRDnsVvlikl75TrAMHif0dTMtbGtPDfxbSkmqP2reW6sm/KlJ0bFaXziV05+9GdMtjYU0GzHG+nBA2v38qglwyvJWjvv2m00a9Bp85qhjS8/UDBVujlvkhv2kEsLlkpLmZL2t/DJHDyRLt216k/3urT/PHpOSb36UH1iS1aBqHHnIqd06ClyOZB/AcPVymlzcGtfmcR9VlKY1Z1aNP3pnQmBoY7F+0TCI/jqn6jUb8++pSxkJuDTNifCA5kg15Dl+rh40zO2fEc7lIJzaX6IndXhVRpHtKSA8+ENLSmTmBxAdUi/dFhl9NYlrqjJfBdelXU4lCqQUKFCjwC6BAgQEZTtSsWy7vZUWie3T4+Wd0pm+dKhpma8J4Q5DDE76fv/OblxtzBFtJbeMhO8yuMpHLajuwS5vHPKCyufgm2P33ssdZonREqYFTurD1Ne1f+pCWrclX0PKnHVTZjZT9fW32tvO5fSqZdo9WNzSq+sBWbfybH6t4w1/q8SUzNXVChSrI2DQgIzdAtuf+XTp9aJOee+p72nKiW5OXxTQunKPTRxXQWj85F6TNU9f5zv38o8EUQx95IJa/YXkErgV0bEuRXt0tNa8d0CcfkYqxt3PROZXtxdr+Y4+uJdO6/X/rUxXEdfN3UX1S1ahD4EedskaUn8982KdTVxK5kU4jM1X3oTKd2Fmqgz1IqSf2a93qmCY0ktdgxfOflt7GZdublTq1t1gnlZR/fJ/uWJ7WuEa0YXA++bLz7wwVa3nZQ37yaYae/YL+cOqQL9fKyP/989SBPAwL2uFrRo/Q+WIdeaVCx0NZpZv6tHhBQktm8rdxgT/rZWUMvjvaGBlqx/D830ebhvfNqPkPzzf/93vN39RwzTHNnOPRoyeD+tFJtxqnSykKzbO3Q1laOwNEnpsQ1cr5HiUZ+8/uc6t4GeabpvV7t5EyjE75PPOf17fL7jvtph0eDxrltFtXXq/UiaNBnfHGVTGZcb8kozG1730dtPysHI8/o0SPV1e2VGrvKb+ueGKataxfty68gdYnX8l8nQa/5+ts+drYSkfdatteoQPHg7oYQcNp9pjcD44Z0JyFES2CrmbmlqlPaPxcrx7p9en/eYYgGtUufcLZP3g42jVINz7emcLD+3zwndGyy9d7tGfv557TP8Mrlf97eD2GZZjvT2cdY75d2ValA3uKdCUYU/nUPq2F/k11rEtsVWSR6/98nsPysYf2fNRrWLtHbeew59e/P2r66xMVvhcoUKDAe6JAgQEZTibAd6r7tEItW3S0Wzq1/bhuuW2ZQlOaVGpqCVvo3ueVdfnly3QpGe/X1YExKi/zKBhkQ+S+p3K+Zt77ZVUGJ6hpjMux+c05cb/D6mnVMOd5b6X8Nau05DO1ml4/XnWo59m6WHU9aCfaNQB46onVqbZK8tHLzsI+hHKsIaMtzwAEt1fFTfM0bVoQM4oWHSBl8cTlmrNkhiZWhpVK5RioEWSw7CggC6hOJ4Iq5WvQB6Nyg71yxLsf1i+QxwcIgZUDeNrPWxV1mb8GP9c3L5txQ588rUlvuxWJui8V6chrPm30hPSNBXFNGw+DAeLNJLy6/KMyHXwirYbfD2nhirgqeYWYbE5/ZSnXetV+RuutoRpBf28gq2TIo57zRWrtc+n8br9ajrscjYrX+mZ4BpY+SF8NEALwaJHaQy6d3eJTy0mqO48fnluXOpf9wbs2fjy02X7eysoeAEQTuXoOvvEL/fAAhp06DFWQ4mhcmjoM66L3XAenXajzMmFMhs4VqaXXpY4zPp3c5lJyQpa5MCiAfc85jp7Qnafd4BgxYUP+8lK+A7iG3TNbPGfcWee/h8vJwwYkY8aYRmuXc9FFXhvHfNrj/G0bq0R9HN2HY/BV58NeMHDfENd4zKpmTwrqtV5p1qyMSqt5f5T6Za2PGuOaMcOnq6ewGdqX0fhpGQWKc+kty7fG0PDCuA+d3ja36F/zIRnRrsHXbBwne3y6crpU7f0undnkVftV1tL5xiCNzPsdv5HWhDaW38CFIkxjfbrQ4tbF15kj1DbTnNNCvmMe+TrRnx4amLE6Q2O7PH7GU9Sjc7uKdOjFgC6GqeME8oySDmZkp591gkWmpjqucWiJXFUJNUxxyXvVrxrKL5uGCVs9GRktYOTeRkOjGxPX/HRu2OzrxtT7pbXTkPf5y2tjAQYrf5lfofkOOb5v+ZvDPr0wrymYrtbTuXXsIhq3C5fYT+byzlvZ5BrpjO3B/Ic9s7HtlDHK2LSiXNSJ7cmh5Yj1erAeznPqPGKMQvfh/TmYtPBRoECBAj8HBQoMyBDxDAQMqHX/aZ179YiK5k1Q1eEXdOjsQpVOqdHyigDA8B0WdxbWEQuWpYVRcGdC6ru0SS3nzumY62tIBUs1DvvpZDYof+NdWvP43aRkgwcxGGgwyOs4eg6r11tgwtTQVg4reKBZJRPH6d7ftIS8i9O3w5gkrqn7wvM6eblGF/0bdO8yFm82xCTAxG2A2LkGP63M/Hdu5Vtg8ajTySQACC0NzzPknRr8/jbYbfXhJ1t5q2bd1ih/IKyuP3zKoVWurI/ebyNTOuVWxyW/4kgdi6tTqgA82WUgJdGHORXS0TDEcehnvwAF3pKUqisBWqgtrM8cKvcHdfhoQLsxuXro0agay10Kknc65VEE7cdGkEfPvUj2FsVVxcZp7+F64/AuloHl4eRjhQ+7hsaE3aPCkQ6Prhwo1qEny3WmQopOCOnWL/fo9qVs0NTZAO/QO6QPXQnoGsBn+z9W6Ex5ViULe7Tori7dsSRXngVEMKbLaGEVcINgw91e9fcg1XbKJD8y9WKbXj4GhooyjHF5Xxf5jtY2Jw+r7/DMLK3V+5pPoR7oh6bInlsdfEX4IzSkVUId6IaR1w3KyNPC+jPe51HLrhId+lG5DlGGZ2JY837zKrTIqgL7NxRSIxjQkQW8+zcLahHp9aqvi/4tTqmSMVIE4MxV1aW+Fp8GsPdnSOQuHnhLkioqhbZBm1/vUgYJeq74FMFfwFORVFVFDogacTP4Gw20FilMpyXI1+jjOIiXJhGGwGBRj/dyuaBBBIa1rxP/pGAcBiSrqjreBGAbDUd0FmVkCaAQYp709zCQ6mKajHlpCZIJV4JxQr3y9B9RNveTvNPJOIuSh3PxusuXxockpZpy6DIkTOGpjYcWtBP7SrTl78t1ZQp+EvO6teqzMd0KA+IwWCQbjUnKZf7Wb+Q2SmE6Fmr16djzZTqyCan77IQqF/XoUUzHJo7JjQGr96h1t6ysn5jDPS2YWDKJ/ZieVVNn6794V0CtJ4r1wz8v0t4F/frj3w5ryRzWVxjf9DHM1V4q1z+8XK7qMZ365Cp8w2hnDL+bXsZ6m2JaNDklzsyVO2IdmCvKqYdTJt/7ffjtudXLGBi5f1CnQVq6i1L48KVUGsiNKVvH+q+ntR9aM0ZrWEMsKMaItg6Wa029/hqRzh46aV3qv8p87Wds2xjhMiGVvyyj8vq0kMM5JMs94TeE6mddat2NVvj75Tpdh2Bmfo/WPxbR4hlkSHrrS1ubnDEHQ9XP3Oln7th64FyksblTXJabO4N3nQ/rB7vinT514J+UCaZUW20MDDeNRvacT+c5a0Kcr87FPZc/pSB+TE5/Xj/e8+kKnwUKFCjwvihQYEAcctnKk2b9O6Iz7Qm19qzR3Wsu682ijdq65ZQqS2Zp8V3jkSTmFsG3Uxggn0rmJG6sxI6hATuamXT4BvbqwCt/p+88WaI5f/hFxVPBQTADaE8nlLQVFb8Tix7FHe4B/LnnbJqsmG4P/h4sePbMxDpJJwqV5W2biEXPojZoLey0b0+6V/H2l/XG9/5Mm/v/tWbcF1M86QN8kgEmX2nEPQ4Q5RWLwOW29xzExn102rmF3e5ZC51f9seNL2trhnZTB5MOuYoJd1tRIwSjzuJta/pH7TK7bKNtpCegH3+jRju8A3rkt3t1+0Jj4CAjBL92oFS7/6ZCT17Jt9BoldLsx7v0lUfimlDP5mZ9GXUpfjCo7pMAiaq4StnUbaNOIsrLdgCy9gTVfg26T2VTDpIDIJFucQCL9WvWJNTDusHZ5PluaXJjIpfWpP+nn6/Q639fpDcU1lf+PKIFC5OqYPw5e6VVM19V+jWTcOvwE1Xa8YxfuypC+s1/GdWCOQnH18TKGEpqnWdfqESGsXJmR6le/E+l2mv3nSuJSVlEn/2jfs0BXJZxb8S7g6lu9GHtMyYHkg9d+TaOiBZmdaIO6YxXx14v1/N/VaLjQyWlNO2eAT3wO+ZLA19uEufh+VkZRsvBEqwso11OO8eY5dmVnWV69k/LtE0D+p2/DmvK5LRqkSgHEd6b1H3o5aFavp8/mLkpry7sKdXTf1qk3g1d+q3PxjW9Gek4ZZtJzpFvV+mFZ4owf+OGc7k1+dOdum3NgO6YQ5vecZUGfMW82vOjKvyLeO9fdehzdwOUSm0MZhTt8Ovg39bqtTc8OuQ0xIiT1vQvAXTvjGnheJgWbuXpM1iB6z5srcmqgzF7ZrNX/tlRVUFXP8xNHIbCxqj1lwE8y90+bZ1pOY/0ejPEnpBWJQyJy5ggQ3U2fgfHuaXPXdQX0N51qESv/NsqPTeMFpob1rK1PfrqfRnVVSJMoWzrw7SN43+q1hsveHVxeq+++BtRzZiYUgmZ5jUP79Iwp2gbc5afMTO7/6JaTx9DE7GmR49/PaoGQGc5TJozTvNVHeXTyQNUHA/5tPO7VXr6aEy3fKpPn72D/iMQRwv+HIfZAy4GI7rvoZgaZsB8MG+zpv2aGVPpIc6kegnH826k9yz+5ujf1+3Rmf3GIYZVRQFB6G30M/BtDJOtR+bgb8EtXEdLtf+NIv01tHj7laNy7QM9+vVP92nZBPS6qIc695Xq5T+p1I+H03rBgG6B1r95bxaGL0frHHC3cQwd6NjhY8XabfVx1qR8Z9ok434y5dNhmKrn/q5Yp4feSmjB58J66KshTWfgFVFZG/X2aoaABUe+U6VXfuhT/NZe1t2oJsKolPsoOz81rHFWASqV6PdA0yp9+7kimLR8Apemfb5Tt69m7sweNrZ5x9F2UP+WzRV6/rsIUu7s0dc/n1QZwiVn7yPbdMylVp4/83+Vsh7k86SBK/t037p+PX5nxlkX3tlP0ypZuAoUKFDg3Sgw2mr1bu98vJ4PLmbGQPQf36dW1PfxZXdp8qpuzJhc2vrECV2bPUs9alIdzt8e21mHFlpYDULWxrvO69TrT2jP+X6kjH5ATZkqxk/QnPvGKLTzdW178piulo6R/7X/rNC2as25905NXjBOyTee1Mlzl5Qc/0lNnr9K8xsv6NSPf6BzbVH1sSN6AX2J2tu1fNlCza64ora9z2jL6ZD605hclbpV4T+rq0i+1LxBK1aNV2Nms3b88BVRpK42blLy2XbF94zXos+tVmm0VVde3KirPlBwOqRs2SI1zEEDMxtTq9PP6sixIzrcVYOpwCStfuQ2TZ3EDme7S/7Kt9n5zn2PX+nOM7qw47vadTai/khSXuyHYuE29ZMG/PaRu6y5vqBb7ceLtOPZMqEMU+kjZvoASGC3Tye9OvKTUh06hGnTum79CRLyEqJVtR9Eev7NUp3F72LXQiSIVfxcKtHOZ0vUhkTvUhuSVXepdkYCakEyV8aG6on4FAbQXe4BXuwBPF4Nan9FVLd/Ia4pTWl1IdW1zbsVgBECuBnAy4HyrMpn92jmjITmjDOzDrdOvFilTX+PFH1lWF/7dAifBSR7Jm0GMFgYZGNmrW10mQbavDr1YoXeeIa+WjSg3/t6SDOmArhMwwNItI3YYX75aiAo1e3TtV3lOtgKODuZVvGjvfqTNXyS/vLmUsZ9mbY8iRnMgxEtBGiWGagaMVZGDoMcYAGMAuwvbC7X3t2Yu2ASYQADC0gHDLvhIhqWoJGZnlFjJUAGbdPV3eXaeiKo09ficj3QpX9/OwxPCb4re0u0FzO2N7+LZP6zEU2pTgOOqQB5peM+HaW/ThwPqBc6GmhL+MNaugL/hKVpTMeg3dOV2od5XOcMmI+vDWjJPDQDmLN5zPzNYXqoP7TLgbCRbXmnb047AVgumKY9MIe7fhJU69iUJk2hniXkzxjobinSru+U6uQAoOxfhvUltAoGwnpo68btjD8KragZ0NyGrKoRfphJUZ60tgz5kWT3dwRYXyq0bzdS3UkxrZhgeUNHbEwuQZs9LxZrzxtJzYFB27CYOdrm18VXyvRTQNaeWkx8SqOajX8B1RmCiKO2i04dCLnVBShzoXHqfbFGr6OyuRLGJ6I0pcal9BdmQmMIWmGwzcwH+6651e1mbCHJ7nymVgcZq30A6OLamMYu6NMtZsZFu7LMrSR9tfdp/JaOo7H9epf+dDZaHPK5AsO5b2OR9m9L6cDifi2nz0uxM4ojVT/54yq9+oJbRXcN6KtfGNC0ifhUWVSu4eOYduVpNmq7uMkyq56zRXrzWxXafiyl5V8Jadn6mKaNRZsJnR1TSPukYaONA+trr/VFW0Bv/DP+Hbt8qrw1rNomxtxg4TbWEqwDboJMlADs/VbPSA5060JAA1dYU2YmVT8Z/xkWTxdCoxgajc6LZD45odT+Eu04U61T+HSVQIOSaTASaE0nY5aVoF4hyk6WJ7QYYckDs9xovRn/oGQbB1E0V6/+zz41EDxgPMxHfCCgA8+VsPeQ1+906RuMO7pJLZug9WvFOuxN6+Cifi0tRvtrk9kYHj5PvoC29CwaisGR4oF5cuF3E6yPqmYW/TlDTqSzKGOsF0Zy98Wgth5PaPKvdeuL+AAZo3v+xXKd2l2m19GCpO5n7OGfY0vPAJoSW5c2/xBBz60D+uy/CONziGaTOWtmhcPXJY8fLdOVoHY8VaZTA3F94g9JO4m1Coakewfr0T7WYXq9tpExwZ5UEfHrMtreTQRRiMBIR87hI1QW1RI0t8Z4Wv+5oVMfNNz7o1Kd60pp8h906V4EQyn64OLLldq5pURH0EgeXhTSvAaYStrCa4WrQIECBX4OChQYECMei1IWNXf3sVbFfJNVvmCaiusH1FS1QzP0lFrbZ6mlZ73Ka90qdWOexOJm/2znil07q7YTr2v/1o26lKxXUeWAzr1+WJ1apIFpn1FFLxFjagGyA1ElQp3qwgwjEkfjADpMRg7q+A/f0OFbl2rD2FWaU48ZVfysLmx5RW9epV4ly7XwkVucFdKFmCkVi+jid/9Ze6d8WretHCNf5Em9+T+k9nVLNWX+BKR1OE668S1Bmh5MhjD7uKqeYDUbFHVGfNV3+qfafrhb3WTdcNt43c8mn/sXUu/FTfrpy2M15f5GrbAV+R0vr9K9F9R5apv2vPy32uZdqapAqQKXOtTVckzsqxpDzlDoo3FRUaurB5+Mq5d8OrQ5qOOv+gRrqKUwA+XGgABG421BHYIxea6Fzes3BjRzQRZzmjSMHxLF5cW6zKa4/5Jb06emBM5QpItN+5BbrYCuiibMbgBG/TActqen8NM4ewQzL0ZTE5twGptwcAIMLffOBHT8jWK9jPNpZnZKZfYcxuHo6dx0bfr1ftVMYENHwpjsDOCvQLloYOY1pgDOMDxHgmoxKTGmFEXVBANAI2PR1VxJQFBrUAeewgG2PqZJ4xkXYf4+6NIlEK0LM7EqbP2bMK0x4GQ6uUivHxBfolf3ZHUR4P6VW0KaC+NVDDip7gblHA7qb75drNJ5MU1hQ8fixAGgRs/rLxtWBrzT1OPygSLtewHH/D1ewBpmIQCg8Fk/DAaIgLasGNerGYAKH0Asgo3/Sejx/Teymv5gXKtw5J+7mDkF81efgHkAZD9FHRrWRFQDuK/LYD4B43QSf5itr/h1ZL9bzSsAfZic7DiBtqkipSkzMqoI+3XiJWh3hnzug2DxgC7sDziSXg/mGQG0VhPGSEXQLmng8/oG3eC79a8XAiawZT9/2q/Dm+mjox5Fp8ZUh/9PAFWRG3+AAUDvd39YrP5bIvra1JDm0CZhBtQXCujg86XaiFS8Yl5EEwFrtcxpyJKrBPn7AX6Rq2iEdgR15Pt+nYfq/hWYzozDsRlgGAEEnt1Woo0veTWwqlcPLUXLhVbMjUakpIc67QzqxImAqmFapiOT8NNGYzzzgHlE0yjPNKYJGhYCjYZDfl1g7MYQX587R9nMi8kxADeMRbX5nJEui0Y3CjM6wNzo6rP0LnUxXFrPk77dozmPwywCrH2gzwBtTgH+dv1zmTYPhPW5O0KavYj+ojL19OPAiXLtPIiG6Ar3m5lz1CFCmUdfZyyja11fx7rXV6Qze0zizTjG1Kh2DBG30IjZZczajS575ItginQeQLsJc6GZA4QPJ//OYh1r4yH5+Srjqq5hTsOomeR7xPIIbXxmdoW55nE0mkeeDegsc3o260aVMSAwV5a+DDPO6pUpRdGGth1GEFGblh+zwdIsvlfb8MO6ltb8W6OaTPsc0yeQcZKxH+qkgIBfrWfc6sccsA2TrauHYdoXxmljErMs1ibStVwAgDN3Fy1nHE2BKaM/zek/C/juxJ+iamVCE6YlVO/FZMkYg78zkD6gL95JemjtZX2r6/Sr/0SZdu8N6mRbSLOapHI0aSnGWusxhDJ/SftYFbyrma9ovrp2BXXZZgUBVG5hzVgyzfh++vsaa8bLpXplNxq4u+J6eCVrBmulaWzKLxYrfrxYT/ygSPWLWYMwRywnzwSCmgPfYi1iDM2AdtHuIp1qt/EIE4VJVTVBOZrYR60v3dAgxNx5Eq1hbFlYa2aQPz4iKcwcexnbx3cW65W9RRrHs7HMmyrKzcDE9F+BTrtgwOnW4vUpmL00Qh0eWjejubL5+NK3S3R+Qo9+96F+Z41Jw4DUXCnS1aPF+vFJxtjVAU2vQQtijLMNnsJVoECBAj8zBQoMCAumKzPA2RfHdLqtWHXzp7H5NSpAONrmadM1Bx+KHx3drx07rqpudaNK6wBIDhAAMSW6dX7bd7Xt+SfVd+vf6LceXKZxY67q1LZntfPFq+o4Pkt3fGKqZpRdVd//3q7GR/+z7ltWrUksYBl3XPGHHtPV08fQFnhZuHEeD07V0l/7j6oav1DBv39GF2c+og13zsesgLM33OM0du1XtO5iiW5ZvFoz7pis0iu16j/3LZ1iE3elG1TecJfu/p/KFHBf0PbLGzT2ga/pU8u8qoIxybiWadq/G6vpL/0nfevQMq1dc6vuXFGHRich79zVmjRQpV+fWqFFG9apDpuPYKrDVv/RB5YrrKs7n9C+n76h3ZV/qse+/oCWjGtQ4OJWQOWf6b89ZQYyN3h39Bx/tXdN0o29dceRYu3Y7dF5pJHjbktr74uYjuDcXwqqzvay4bR6VDw9pcWzkmycgCZE0rEY+ABj5vrJSQU4x8PszlPYadfPCGvDvyXy1N80atMLmMQ82KN7PxlXPSAsiFPw1f1l2vvnNdoYGdDKzw3orruTbOoAjo5ivfBfy3XkLODk9m7MEIi+Mymp3j3l2kT617riWjglo4axAFz8ITqRWl7okxrXkR6D/l3fQ6OFdDUKw9JvA3VBt766IeFoOVztfrUDSo/SpqlrsyrDEWHzt0kPWLH0F7qTWvaZbj18d0KNMD0ptDKX0MQ8D/NR8nCPvnZnROswa0CZQKQ4Nua6pCYiVS9HCn/mCKAAGrjGMmx4fn3v22ZtphpJwhG3EdL1+/+xVFeKo3rof+0igltS4BC1vlKj5/4PNEczo5o5GTt46B5tCeo80bw2t+PITN0+dU9cS6ZCe5BIBBBfhS3QBIB3JU73J/d5NA8b91SGev+4XE+9ydkqRM757H8La9V0mKntnLXz94C/Ab8OtCY183ApDI9L/nWAwwqfdv8I80gYpCT239coz7u8V1/9jIHCnF+PDdLr22X3rgciLhjNBIzb6e1Bvb7DrbIG6L08qUOdmHYB0AMA9wzScFcnzOqqhPz0Z5kfEBZn1mAsb+Mp2ExJtK/tNEzjNO7TH85lH6Tpw1H6xB6f3oQRaHowrb4DKXUhuTYGwA4RvUBY513f8aviDsxG/lVEMzBdEv47mVJMa1YR3nkbkuzTOPtO4B6aJpdJs+mf69vntI35kY2iscM8pY11qrbOp/S6Tt2zPKHqi0SJ+ocqvfhaufbMh5EbH9NEdBfZAZ+6AakhnDaaqwnE8UCnvgQNXMcq9epfVGrzdrQ267vlKWMuRUl/hXXq1oRmwfRXBz1op3LcUBln4dSMY609isgHEySWayUYx1c3lekCXOGSDYSzzgS0CfCaQZMWQYBwIhPTg5/v1j1rk6plDJm53WhLmZHS2hs6gKYS5/BjMPDrWe87T2Mq9SZt5NnAeZzaJ/XrtttCevQugDeAdohGxmlSpz6CTOxBYHEM4cOEB1LqfROtKUxjFdo7A91mPjiWCFde1ul5f1uqrd8MKIy0fimR6aYwVjduZn59KqRPrw1rGpptY/wFTaIA7XbGY32xAe0e3XVvSI8jXTr8T/X6/nNlOnwupaqZvEM9e4ojqp+Y1Pip0JKKx+grM4tqPxTQoReCGvN4r8ZPZ41qZ/C1eVTDHJ/r4X00vskEmjfaUoH20BhYnUBTg9aVRZxznfzM16B+8kSJ3iyL6Z6vhXXHhphKImgP/7FRWxlj7ZPotykwsaxtEZj+c0TTe2Y3WrvHe3T/+oiW23xNkhn/G5thhJayQMGUnz8Ik9qMaXDc1qVSHWURmLwGxlMBvfYk/WlkYF06jkjrvkf69CC+OBUIGIKYprm7XZrD3PFNQqMIs2tzxzRVQc6mCdbxIj5x185wn7GTbUioeXVcvzkrrJYf1Oonr0IX7o2fAsMKAjIhnJiLNh+bbkuoirOZSn35PN2qQjBYOR66tNkYJD3JC1eBAgUK/PwUuMkZEFYSVmkXh+cljjyv0+FxmhasV7Pjvcj5C3NnaNzC1Rq/ex9hVF/Worn3q7FhrKN+Vbpfmc4XdeHcIe1uW6t7ls7Hxr+ERbBJ4+d/SXVsBkl/GY6a53XAVOHG6FCWm93Q/C5s73J2skwYqZqzBLKysVNqrCY2TdYC7Ky3HsWk6tJSFtQxmhG4qHTPFp0pWqLpMCrj0KD0squaH4mp2g3ws+U4+ecc1QfLQ5Jm5ZkKu7SmRlNXLNGE136qU2cma9/SZZpfEpXv3FZU2oDcyhWqZkVmH3Hye/vwotKU6/Ic1Yljr+rg+cWa/VsPa2Z5hcoAhJ4JMEm3rNUCGBDDCh/6dZoKZkHT3hgOnKeC+u//xq35fxTRnWsxjQLQYKRDVCrAIZTNeAGhC/t197SQ1kHPQJFJwawLs+pF8nZyK9LDnqjmY1ZSheTQTBbsaX8HwBdn1BlsvPUAfQRnjtQthRag+yLf745rDMCnCqARRqK955vlenpnSrd9dkB3An7H41AMv+KACbHJhsNs4DCwY6p5/5wPSSZ+JJRz/lRK/jUxxxeiuSKjzo2Y/TxRrpeertGzjdf0eA1mU51oAL4bdEzkLvwgAfiN6fP/ul+1ALdLz9Ro15M4sW+vVKrymh5bjQT1QFDb/iumQ2gH71ue0sR5aF0oy2kZvwzUGcBKEcnnIsxZAp8XuzJmK+Skyo0Bo5El9NLGK5hcbfn3pXoTUPHpr4e1YjVO0wAlS2N5AUeYXwlNRNpZUUy70JS8/s1i9cLQLb8dExXAOiPbSevMGt4x4Jyi7BM4/2awh796FcbqKZ8uz+3Vl+6I6pYFEBAp97kjaJZaMc0AhHsDHu0GBLWiFWl9nVIXR/TY7wxQblo9mHBs+UaVXsfE50cTkrpnZVwrJsOYGPjgn1HA+YQARgP7yV/Wck8f2gXGw4+eyuiOPw7LdQDp7ovM/Un0M2lNmZEspy0wmF9dQR44/hYDnCwfc6rvwQ8gBNgRYZNLqI+FhHXQmJUDc5O9FtSr/4x/BXRa/4WMer5brBOXAV4TYKSY754szDQR0XYxfpeixSEYFeGzc1mYwNfoRTJ1nXapilC55nNgoAr3s1wdKMaKsl8GYgWYzRwpUt8pJMyzYJYf7tW6OYBVAip4+hnbMKGvoP07cMSrlTOUY87RwrXCPHk+0a9VnyDIAgxlNc4Z7lrMWxan9JNdAR096NZU8PBkQGhwEQBzGiwz87EIkOlE7mMctV326dwOq8SAmmfCNGNSc+2oV1vR4kEGXTqV1MoNYT36R72O+d+Z79Sp8vkibd9WoVhJF5qfjMbyzpBPCDnlxk0OoLM66thegkS8aKteWq894dKn/qBf98MU+9sxC/pOjX76RoVegOmrHdepO+bitwA9zcfLxVhLtxVp45PQuyKutZ8D9yJBd3fBlJOiYmhgQD+el43Pas2cYl0669X+Jyr5oUj6bO7aa3p4ThJNFLWxAcQYcKEN7DuMtmhcXEs/1601c5Oa0eBGWwNIR5NRV12sU6d8aibPWbPTWob5oUUf439ubrBueUJBtBFefH/QKjWyZqDZSfsA8at79egiWkthxWhVzLE/AxNy5VJA5zZbz8fUBK1LGDQtP0VL+R8IzkAeD3wD0zSYfRRB5mvvzAPYfVUWJTW5wQUjgMZ3Iw7k/xSAUY1p9aqkxk6jLdTJcrUlcWi+YOp8FU1YFqFL1/B16UdJLb4vrMf+kP7EHPHMjxCSfR9zru2UWX1N9y5waTyanrp1Sf3WcvJjbpSYAM72OBiv7i40izASFooxiNbKNK5GUhvv5t/XY4KZNvzjsAFlWND7XMZgj0E7WZ3Ql1aQDiJanvaO+RtdRCN9cRe5zM/RxU9gCGPycpPEMihcBQoUKPCzUODmZkBYkFyeiELhFh3atgXb/7GEyr2i9v1sHxj8egKdmKdcxhSH8xnaD+pix22aPsGNGpstjB0te/WSokQp6Woap4bmAMASm1GApSdQhTaCRQoHbVOnpw3927aHE3mWVdJhOIzpYKPJOivZW11nUhxv83Q1LL1Ly49t1fYdBzS7oV4TqmK6vPe8KpetQENCYMZEC+/a+7a82lrI32x6GSdPblB/K8/MKrjFZwIgU6ei5gc5IHCH9h7dot2vT1XD+ikA2ZDihPWduLQR0xF7NZenk/GIX/aQlbe3AwfJhCITGtQ4sVxFtDGLt2622CtPMaZYvGPr84f9snCWPqRvFzA52LPdrcV/HNH8VfQPNtlX2wCphMxtALiX0ycZNmsXkukKgKJtTOb8ac7c3vOE/yTK1fPYPM0GwK7AxKbBNvQ4Ur/OoK70sOlhG2+SXDPjckYC6v4w5g6nIVAx4KsYaakLiXEUs5JLSD1VFda4adh3Y/vvBRSa+UCczbj3KgwIjG1dERGIOBzuPKYOx8gjubJfDwOgVyzCFh+QW4Y0u2ZFTIlwQBv/iVCobPRRfDiy3Wgq6BnfygH9xm0RTcNUrNnKx9ejfHUUEz+kx3s9ugiQT8SyiqctBCljYTJmEfi1NNtmjlTbLtu4w5gn9FyDJaHK9dWYAPF++34c4d8MKGZzCxqZ9NcNwHaN6dfqWTBZRAOydmsJmgU0JnVs9CkAro17y6+X+pU1YB4ByAuCfgcIb3OZOgTrkNgixa9jgJqzvm3+BmYiSGL7OgH3pG9CchmEJl1nkSqTZPKSuMZizlFMvaOAiub7evXbt8A8ko+7p0jHGaSt00O6b21Uty4l7ST6GtOyGoBG+NdiOv889L3i0To0Te39xdq0JaAU5VsfGqiiQ+Ub268F89GmTLC5yNzFfOrNFwCOnTAf/yGqaUhZD201U7uUmpbjfEyY14CNJ9YQL5F1avGZMBIbI+zB1CXWgYSb0LWbe2OagxP6wwDFOtKYCZgXAUUYU5Vtz2OaNyuuO9cARPGUPwEjEZ6B9HsWGgmq5aEeBhAtYwtZbH4MVHUoLK2BNVsvYvz2WZmXYDw5O+Mc44R4GLmL9K5qpOv4CS1oxF8If6X+1oyaLLyu+QxhRmbhom0g+GHGsfzUANpAYz4tLHM/6XtPpTXpdnyVpsOUYzTvsrHAWPMbYITbTMC4GtNj52DYaXtVMB42t4y4bgB/4gJ292i2jk6M6Q6k//MYY6U9MDaY/h2l/q6lIX3plrDmzoG2+NcEYc5KkLjHMME7ALN0BZObRLNfl5Dgb9kdcCIlWdvtvBB3KUEhiBS3ZpJf3WG0F0pqHlL2dfTljAVJ1TSiWWGul9wX0aVQmU6jCenGPDBlNliMNS8+K93n8Pn4AQSbGUdDklBZGhNNBncEBqEB8GvMpgtauPD12QkjffwK7S/p00N/ggksGq1+1pmjT6OpOlalnaUhtNhRzKcgByQYIDpVz2WXSkvimjuTeWprAQOe0uWjQ30AbAsAkISGRq/iKuhui64l4HLDDLQcxbzrsFszH+VMFGhnZE4zHtxEFauGCR9O69h5fM7QqJ2cG9NdMI3zmCMlBOI404UjOf3svRVtDWtLI5HTzCfD1qQQ4Zi7mQ1N5fhsQRMfg6c3iebBKoFp30w0rfXMF2Rk9LdTTSKjeZxocIKxrkBQ4sGcbwAz0tPMe++KAX2ZdWkmGuZx0D9IGUVoha62evUy60yL9ecM+q/G2o82cTDqhc0dM9UMo7Hdd8iv11pimvsIgSnmu2gn1YUuHgR/CUxWz51hzZqWxF8NwYcNX6rKfypPHjYfMUd0+EZo6iHsdBRt2O5daKJuj+jhO8Oaydi1/Y0pVrgKFChQ4OekQH67+Tmz+Wi+zhIjb+oaNuYntf2lYlXeO0llNaWEP8SLwRb7eK2aJ85RFQavu3ce0859Z7R4fJPGjC8bjHjFQgTQZ9tlQXJ0HOzHpm0wRoBNDtWw+W7YxTbEImyrsEW1YkW0PwefOCugMRPOdzaSUhiaSUu0avZmbfvxazqHCrsEkfD5yxM1c30N5jE4gBuTMLQIGvjJlZL/7WhBTHxpjvMeGBFjSIhz5CmbotnLZhLq8kW9gtRvUsMDSl3hfJLJ47H5LZInlhzMK1ebwSpZQ3P1M2lpKAR44MBGoxHSVov2lYNllmzwvcFP+zZUTSezX/Evp0K5Oprm4/yeAAcBIlOfg28BIKIBe+tTV3BaJExjAyYh5fgL+ABOuHFYN9PPSO6Q7l4mulUH7U5zSFkH9J39uz1aB5CdAhAwgbXZ8mfasN3GaTQBA1LChm6gy4jhRuoeb7ONPa3bOFQraJv6AFFZAJfXMD2puyuhWvwzgjCzxqyCnhXu46wDKjBhbgJTK7QEUb+SvAMbiqQvqqkLcehEOptks0/DrBQjaa6BWakELUVw2E2jpUnC3Fwlj2BdBNNCnGwx84kDGu28idJGQBemFF4k9729gAaAgpk4mdOxAFTVxOfH5UKD/IcDGkOU33mRMQbCmATILKYtriuME8wtEgA1Y0yMXzW7fL8BH5wATMtzESZt0VpCnMKUeQCgKWPMQgC8XuqHGchkmK9i3nVzL0odTlOHeZhM1JEH/AFQcXBMQf8wDEgXkna3B40OUnl3Env6w7QZ85ImgHIxIMhCKnuIRFSHCUYD77j7AmrfS960W7UwQnMjmreQttHJFoo1UJ5WHcxRsdfPYXSATujpBiC7aFcSgG2v2WRwIXAwAYM567uZ70n8FQ69RtSpkxlNJMLUAgISeLuK1IG5VQv2+vMmYWaH1N6AoMPj026L1mDhsbtxkr24B/tzxsy+toRWPg4zuzihmeNIwgsu/JP6W/xELkNKTUzdVfjCzJ6OFmOfX+daAPP3YLo0LkFUIdYcxgzkYInB/wNTsHNwBtMA92VoG5wxgIlMGwyCGjH/ol25M0gIJAAjaOpPZ+pSN5+BMGP4ANGXDdAfxsn8UaTaaKaQXdvIcML8OuMrhoasmf5BPB7DFNHStzBa1qD9ayoy5sNZJR0n+0gfNHMlEV6g7QAFOjIYY5ogbNcxwCiaN5RASp/z6iwH0C35DGFYFyY0FibGi7Tc2nCG0ifVRjSXcTxjHO2njxwzIjSNNePwbdpt/kusxrTD2peJ0T6a7CiZCT/mMY2T9R15mWlZB6ZgsyaENX9lVg2AUDNhMk6gagIaAyIxaR9lEO7VBEZeMrqwD0ZxKyZyXtqIf8W0CZj17GU9QeOZwtemvMJCU+PwjSnVhdfx5/meR/smxvVrX7S2IKQg/GtkSkwVaFE6v1min7YTdhktyezJNjiw9sEk7eJ+NGBoCMejOSqBoTBNt20dEdam2CXyWA9j10wbjFZI6q3fnO0GOnq68AM7RT8gMbgLf6cg4w55WA5cQ+s0P9fwATp9KIgmfZDWOGYvfyCshTBgjThlu2GwwtC7BeZ55RLmKwyDl7ytn9KYZrXTSZdZGeeMJYIeeQitW4j501vC+jSVNcPmK3UaWjOYe72YAXZfoMIwgM1EAvO7A4qw1ti6FKA/bV2aTn/GoT9NVcVYxnVzSu6z+BMxrixaozXUGaP0qwe6/P/sfQeAXNV57jd9dmZ7772p7mrVe0EIREeAabbBDsbYxnmJ/ZK4xnl5SZy8FCdx4hjHsY3pmGaJIkCogIQk1Hvfri3aXqa39/13Zlaj1QoQlkDlXGln7tx76nfOPff/z986OJ/baBdzjGvq1j4P5n2R0lJuPpRmhTGRLCZpM9eT5kaWfQ3L5Hpni7yb2URtQ0EC+IqU8xSZxePHyRhx7nioxtVZ4cDCa8joUoUtjc+qzGXJow6FgELgD0PgKmVAwsuHnjrT7u56LoiUccx+CLfdtQCTq3M1Ilyjmrmjo3fuR8fhNRhufZZGihvROaMKRbnJ3FXlvbxy7taeQN6mepykAXtZXSF398ykKdzcpXXhVBvF09kuLpJUc+CS5SOFo6dthYfWxk6+6c1cAGWnSkfiRVPPolhY9rhCPiu939B2ZO5CzDy4CSf2rGTMicWIr56HHGM8ErkdGpIXhKh0yYIo33zZSV75k7dMgKuu3+sk4eLBwICdUmYL4um9RuTzOZMWobzLgf1PvI797/FllXMn5qaXI0NifXA+hdguHdscLlNeajzXfvMlJlur1iTEJSZDd7gVbUeb0J2WC1sa45rwraAjBSwvnBAN9PXSP76YLrXFWtSjgrRFkCB8+/eS0Kp1YwF3CdO5tWUigezjjvowvVWVVZDoJkMhO9vaQVyFhxTpRf17VKXgPccx7gZfG0A1X9Dp3AXkENK1Jv9IEHm5a+fgTngKjWQlaFv0EM8q7i4pk7uk3NmM405eiGoDQb7QA2RAiotpmEkVJNbMApmM9bklMBolJbXcDRUvSjKfhImlzzUmZD4yK6JnLVjLe9VHwtxNAmyYV7K5+2mk9EaSsolML1IEpqfahXSN3dKCGLpIHARIMWSRkTAwv5f5hzKpJUKVL5EwSNlyyLeRKk29bFNTA6UnJbJzS+kBd6GTuPN75yR6WdNSRj6kDhIfxmO05+gkXUdsC0vCjJcQjWIzAe5e9lO3OzCJ+tq0s5H5F2L9vgHeY2lxNPaXwGlaueFLGoMyQJ/+zW1sAyUqE0uoLkfd8AYHs5BTEdfGehLQckg+LfgZsRFJlKifhO8QOzIoYT14XuP1AKVXItn0kEvI4tiFGFsji0TZnePP7JfgJgeLhIvtaKER8t7GAOo+z91f7qTbiZGP3n2cgxynUkqQ6OHIbBEiVtrF0Sdz1d9MRxZsScNmKw7SMLyHY1W6aBCLqPZVkCIls8/cVR5ooHHzbuJNSeaCB7kbzfKsNLgNcY51cTbksO9ZhdJ+aVHYCHs+Z0f9STs27aOrbDLCua2MrTgAAEAASURBVNwNHmSci90vxOPQce4uz+F4cSc4jkT23EpK0OThjz3YP1GbGyID1XSYxDadGhTSnoVaO2FVId7rI1HXRAbQY3ZpsSoyMwxwU5LSTCKzjauJnXOWJmga1jqudb2U9LVQYmMmsT2BeGQw6J5GGIe7SuNvE05soUMHoVy7GbdiiQ/FjIGRzDET3IJkiqSPfMQIjcxj+dNOWQcZ30EyliRULZwvyRw7HRnxgiyqGlKSJHNg5GDf9DL3OmRd5lXOkyAlIz4+f0LoSwdDLNdL4thDgl+MlOK4UaAXlSEarO+lbU8/VXaW3+lGDp8PEyO+h6juJAx7LtUE47lLz1WTbTFj6w5uUkwbxPI5g1haR9ypwuPkGmAks11Ig/uKF7mZwecxSOJdFpAQJTinuBY0ssV2SgMT2BbZ1AgRPy8lgq1kTk5xla0p8KGskGsS78nBVmrPcoD96KIhdh9V9BIX0pUwu0Ohh8Y4SxpJSBjhpLTwxGYbTnI9EayTr/WhiFLApCjW3LgIklmU+SRzy8KBZ0q+UziHO7lZQs7FP5tzjRsKZPER4vrhoedIFzcWBBPteZUMkke+KWnq5PPQcoL2XGyXZudFaW0fb2nrGBumrUuyjkkbed1LpsYlawA3ElIoNdJTUiH7akHaoPU30QkHMTm8hQ4K6IxhuIzqbNfTZfpMugfnsyMSIXlG5S9I5tFN+yAZn/RCqsexrEjTtHpYFcecaTmfJBbJkfdt6OFGDwYojaWtUwEdbCRwnQpy4slUVYdCQCHwhyNwlTIgYeBCgWbU72rGlrdaqBfLiOQJ9GLFWwF6ComuSjp7JfWwacSZ/wyJziex7fgC6LPzMZPuNSxZk5GWuRu5vmfoEjCPO8sPYkp+DlW3W9HXfwSv/BpYdjcZjTgbl3Anuk8egqO5Hg3GchpQ1qIu30OCXhZdqr94HXy5WDXvGprMODUPlolLUFO9Fe+vZnwS41zc8s0s0v5cAbmyBvnW9TnI6DB/0Ofgi9NNNQ0hbvhSNdjoRYQet1r3kIA8iobhJXwhFtOtKV9uXOr1GYuQV9yDCSkrsXb1LtT+4MuIl/C79JalLa9UBfA6HVRv8XK5Jh6eIRpEuuAhAWI0EZu0KhpBz0TOWy/T1Sx3sZK+iWsmFSJX18kAd+2aly2Ld4htcrFNZHDkTXKJHKJ2pSdBN3zcil/9GXXQ/xddl9JTi/jYd3IH3Etxf38TjTotvF5KcTv13GVXLEzYkTjlOyl/+hCy6I5RXGvq9yXigy12/McDdiz+s07csYDeckj4Ol3cYaT6ziCJsEKqcSXQIFVHpkTH7bNhvlS7WgQU6lOT2I+TF3s3/3hJXoqiNifElnbwoo9MkbOFzICodWRTVYDlC6cYVqVhWrZPdtQjdIh2MsCX80kSrE4SKiVUUUmk84RhqpVpE5t91dJLEyQT/7q549fyAZVqqOpXXUPJQQqNWZmILZZmhtNH28TdRN9BGo3ypb/aRe9bdQ6M4+5oisxlJhcCQYqOHuFs0vdoH8lASb2R5oS4w+4hcTBERsJGIiKF6ovkP8JH5G0vrlW1pkbzkGBz72bQRdqUbKJMpGaCqEdQzYoEZAMxwh56/yHG7iIWI6oazCxt8rEcCkfIGDONlE3iU8M70mBhTsUlaLMQjfR/PGESCSzu7MtzJUyDHLF9Exz1VFVpIvPw838M4fZ/Y9A9EnF6EmIOEnDeJqrStHpho3Qtp5gkMuuUuC06PsY9dGm66ZFUvMnGxd02iBXfascUeiyTyOUWGgtptmLEVMfd7Hefs2Bfvw+3/m+qcdGNq1e2rUmkDlMC1UQWZmIBpTZ5rI/Em4WPaOW1fGY5304xnsGafRlYE256uPW8L4M6iSo1heMinoBYnBjkxvZN5qCMf5BOMvqIm5sGyokkmoUJ5y0SoiSGW6jysoXMyXQPyqkWk8U16CSlogOCC+2hLLwmZQp+ITJkzZTirK8nvb+IO90kPtN5XcY1OuFzZjDuTi05SM5R907GY3gxBT+niuP8ZV1YUUcvhJwXQjpq2y3aPBa2Q+Ypr3NOdB7iPN5BF+V5lApOFgnY2GOntZ/PEKsPd1qYGJnnUo52iXOcRKsYcbft4hWq6OUV8x4ZureeIeNIpmbxbQweSiz9Mtad3GxopqSLY1FDgtzK5907zLE+RdswrgWGQtloIFEuD4ccnH+ikibR0Xv53cy1Z1KkZnIamvcwYXezuXZEswgjOkgp4vbdxBEu3MxgkiV8qLS+s0hpt2xIeSnZXf0r9uXeAKbO4OYDyw+PpVTMI/Ijj96p7pjKRhJH17YkvChY7zdj/nXdWFFjoE1HuEwti0z0MDAIkVHytnBONDHmSjU3HiRyOxsRxZJLHMtk/ZEskl8kwm463ti21YQNOR7Mn0xVK0rf7JxXokLFNxfHL7IuSXrJy3tdRyxk7Mm0UfJbKePJZznA691cvzd8PQ2rOWJFX2bA1e/1oY7PjomSWhMZY1kbtYNfIqF0kznqoLTwGCU2N1HyklXEBnO8BYqRgw2WKOhl1/Wj4Jp+bj6yj5uS8cST6XjsQD+uWUQXxzVkHPmcCI8quKtDIaAQ+OQIXJUMSFRN6MDrLzIKcive2tnOF0ECDMO345Zrp6MslzuLXIwMpiEaQK5m7Ic3aYtBr1bE+dSrP6P//gb4lj9Iv+fFqFx4K/VRKWL/9WtY9+senEhLgd07iFB8PlKvvx1xBZnQtxxEMV7CG+89jmcOJKH2xjjklDnw3nMk4Nc4uSg+hQ5fN33YP4IFkxIZh0ACBtpIaJZg6pQSEpG12F9AL1b0WiRSBoO1Aw0738Kmp5/Dzt1N3Gn8FyRlJ9Ld7rWoK5iAzPRipDX8FltebYa9mSpXN+tQkhddbGX33EJvX9WY8ujX0f6SDXNzElFKFSHZxwoF6I545++wfc96bDt0DHvYZ8va/+ROfw1qZ9WQWJ9G0Xo2xi//PExp2XD88+PY+iLjVnChTjL1oa9jH1/C3BF+4yeMnH0TEuPux7QyeieR3evYxf6Tz9lPnpP1izqGky+jo/Sis4OvkK71dLHYwt152QXlYaJKRlcT9Ymp+/zB09whzB/GEnoNomdmEl7sA1+ueupgW/nyFCbAyJ33FKpHWehppvWIGc46Sgvotle83DQdMHBsKL6nGkqOvK7kjUUCrY8SlqadPKfr2lKqBqXwzR2ibYAhQxg86opT7D+f9VlI+AYCJmynC8zt7xiQXeVGOv372mUnlsyiOZU7oCz0EO+3zPfQKJdELl/O+no7Dm+Lx7ojrGPBEGNDBJCZS1elTdwZpNf9XXTv2kwF8iQb1Vq4g41G+v6nGsPze4N0jzqMedwhTOWufwcZzgJ65dq9i9KepcM0YiWRq+3qW+mq04bfb2V5i+mz/xqq5lAaFCQecohKjdAgZxzsu55b4SbuDIcOGWk0TyImj26Cc0hEU5KymczMEaqcFNAlbxrbaqGaj576WfGMgF3GPff+pjg0kulOpBQvnYyfU4jyDXZseDeAouvooWgx9drJyOkoHTRSv1xkPSdpi3KKBFIJpTM2EkAB2uRs3EJihrvjFelU6ZIxJxYnufPbwQBxObSrMRO7E3vi+aySqJw9jDnFzE8mVMy4Rs9fjehiEZ0H2fZ3EkkUhrD+9zbsX892sGzN5oFqZc1OSgpI/LxNhwF78gYZj4OEFu1x1m9l8NA/78Ej+ZQEUCUkmc4IUqlmJMSXbEwI0S5qYSeJ9aG3bZyvlH49HS/mEpoaiJFj7STDLMf+V7mzvNuN5kkDWDxDvDDR2Js77l8qcpEkFsJObE5oL9NhwVtU+dnTTQaAKlhTyOxRmKqNHYs985ApS+9wAe7sd9KWqYVzb7aFGw7cwafTLjTR09a2Z2nHwBpuuc9DlSriTmbMR/WuU3QrHRRdfWGmqDfvp0TtwCv0fPU2PVhR9ejOO2gzwTnDDf+RuSKPh55MSRyJSJGemmvcyN5hhX4LnTzkUeVwIpkZjps1yUJvWYwQTveyTS4aJHMe5zAekucE9fW58/8CDdOXUGVmNte8JDJyGiF81oRk34QJoBQjlX0qo2Sms57lBYYZeJYudKlO13EggfZMNGhPoucn2lhVWOjI4DXag2ygOlWuDU7ONZoNaLv7RkrNhAmRY99KOrU4PoAp4z20peDcE6zWmJFD/btBSrbiKGmVja7BJjoneD4Rb57yY8pXKRHi5oWBQSsDNH4fohSnk+M9jliYiaFISRspdd31YiL2naANw6NkiIgHtT9P48e1TdSMBum5rp/qoNW03Spm3UKLR8c2+q1hzXUsTtYdYm2iW99sRiD37zTiWAE9gI3nGiPMJt8LXOXQ0UDpEA3TbWlkypqoCkiJXYubmyucs8kUsZhZiT+NHqTY3kxK2Y7spRSLnr3S6BI5RWze6H1r01Ya7B9zY/pdDtw2nzFbOC9CfFCsKWZG2bLxXcZ17B6q0HE8s+l623s4nmtPHN7q9mFRJT3Z5VBjMkBvd2vpwvswGYHvdeObYlxP1cMEbs7EPjuamhhbbiBDIYy1gxKT1hMyPlw3xQ6LD5GJ9jOyZsVODcFFpMVG9sdISW1gCmPWvGfFB1TrbMmn7dUkZpBEkkm+1aEQUAh8YgTCb69PnP0yzSiUA4/E7Drkzf8iipdR5SPooapFOuxW7gJH7osujZ1KtoUzliFx1m24Qa7T5U/QnEoPMFQxojQhMX8aXw55DC41CW39Tvpulx0aM1+SBQw2WIwUvjkCVddj6T/mopo73w4vvWxVpiOHOuFxk+5AetUKBEURXh/HnSQaccuurLbAkTgxZyJr5h9hVnUcPdkU09CP9iN8mwbpdjIuYQI9Wn2NBKCZgoth+qrPINFBd76mHBTNfgA35c7DNIr5Q2YyScVpyKQIW3Tz5XWi7R/SzCXOkIz8axehIDedO3lBGh3LzhF3vlJZV+n1mJN3MxYu5zXqSLj9Kdx9TyPrIr9tSC2ajYn2fHpKqUEP9b89IpUxWlE+5SYsuI4xTiiVCdpyNSNbUcMaeQPy9DM9SNTpScRmzhzCt2gz4RXdYCFE+W6SHbcmqiQ01uuQQC9kcygxSqCv/hR6ojLyRaYRnCQMtZcWyxEGhNoSmqoB36V8ydJ9qEg5OIYuD1VTTvCErkfT+SJLYHq+7zjO3D2lXrgQqzkl1EVmuXEiUeBuZgLVYGYUMR7CK4l4tZOqEZtlrBmx+CADvnG2ia7z9pfI1OQMo46qShOqXLjhz2i/wQjLW36bzhgLvjADQi87x8ig5N3PF30VdxpJiImLzHTaQCz/igHx/x2H1U+YqJNOBoKEYYjedBqyKfH5thPX0PC+LE124f0onj+EZeyj/1d0AfwUjZ23cOeQhLyfEoKDpIwX/fEwptN7z7iS8LwSIl2GWj60bzmPOULpHhTSyHXZ3nj87nFGnK4PYheNxIe5k9/TRjUf5gowQF6QxvMnMujfn6oUlfPIXAyRsH8yAS+SAd+TQyNxtsHTY8TWQdpuPOjGfO6+j6M6j8wzH70+lU5x4qtN8XhsYzJ+p2PAtR3CgHB8eyl9yvQwAB5Vg6jaMvf+QQz/MB4Hn0+lob4deWRsjAdJeFoDyP3jXqwgvhJ3ws5dbtKa2vjHdCfcTz5QZu7oVtw6iD++kVOC0g2RkolRtqOdLkTfoiGwTlwH+zCvitQqd8Yb18bTu48dL7NfBbdSajRID0QHuUPMNno1+ob4ZznoUtWNKWV8TotdWPJDBsjjnJFIzfIM8zFFH3X0G1az07QBmkLJUQE9KtkpURO7FDEGTyKDkUYpq2QQT1oDRxm4bR9Vvrpp2PzwMCbQdiGHE1doKa3MMzoX/hHSczefAe6WXk9Ckd683nwlg4Qh2TtWe3gj517JMP7kYTdtkPicsM8+h6g+0TvXbAZ2pWrM2y/QjSuZbXkutjxNc6JrhvHdW+jinIScnZsSUrnsKMsRDfgnzJdMIHH8IAxJqJvRqSlN1JxqWOk9jPP41m/o8N6zcXjtN+k4tIU2C1SV8h9npPZiznF6sltCm5EikTpKOawmuqSHa4p88l6IBPJkjp2Z1PDq55PxsjkOuzO5KUB1wIFjVIOqGsQDdw9jMscvO45SwenDWMZ1YzZ36zXJI4sSNb92qt/VU50TeU5Mo+pmoagkUg3Jzudq4R9RmvMren97luunjowmCX9ROepvoxSMzgYe/GMa9tNNbC6fU52D85hxL2oqPeipNmPjujTYTlHFkI4I6reTGSWTeftfOMlc0nse7UgkcKVgJeNn4JrTS6na+6+yGXfRLmUc3QZTvZCzTjs0Wz15v/A4C2syLzJHglQN7aaKV5Cd0+U7aUdlwq2Z9Aq3MhXPtzBmEbEZPkUPfHxeT3FN6n4vCYkUDe5kENWlVOmbfOsA3zl0RPJCAl7/LePZMPhhGtVdnR1GHDa6sOLPuGZQqlieR9U3rnt+xtXKoCvh5Q8bYGfEdFmX9myinRHH00uvas3VTtzyg2HMnci1jROlie613/ipHe9x4pTewfW7N8QYJbTb5HPh0zhNPjsMQFhGJw0Ts2g/xmftKCXIrax/J8sTsLa9RPUtehmbWO7ELMYwsXI8BEMR4WjSUP4U2yE2j8IoPk9yn++EIao7yoQNP4E8VYdCQCHwByFwVTIgJBE10IqmLULtjAX0MMToyqQaNSNh7hSGJSRCaNoYz2E+sqrChGAUaS0t5cxBEuZeEkN6Sz7K5uajNFJuuHR+cjULMUAXcioZ0KwShUK0av/5wTUt9RoK3aU+KZj161mmGDnKzqcsdEKselNqabAoHjmlXVo2vvhSkFE0D5lFbIOWmdn5htVxO1F2OlFQR+PVKahiOdqLV+oQzy80qg2/hAbR3tSO1u2DyL0ug9GQrXwZ8IUj7aCyf0LFQtRVxPZZGk18ZCtN+sS2eWW3OJ5G8YuK+VvLGflkG6UN/BVuk+AUbrcU/5kebKa8eE302lI0dwCFQnnJId3jvyBtc3Zw57P+fe46jh/ALBJdOZkMAEYvSCe54+YjvvE0SE0iQyKG1fLCClDVydnKHU8Wk0BPUUIw6ek9RQxl+7iTlkfpg5nMH+lBbSdSz5exh0T/cDF37vJJbZK41d6bZAAtJI7HTXfhVqritXJH9shewc2DGgbsKqw1Ip2GvSG6JT1BPfcCMaKkWkIZ7U/EY45ulxldVJ84IX0yUrVmDl1mznNiXCrHjXV7yWTZM+nh59pBvrTJOlPlqW+vHnQKQ5VD6k7PG6S6kYeea8IUiujVp5STMOLPIRoD14t72z0kyoiVnsbXZXMoGZrvYkwbEn4RfYTwLBBAxz6ClOyl0zvOlCXcISehP0Rj/L00uE5mkLaJdJebXUuVngZix340lJKonqBDMaU+45cH4WA09D3cGe7rDqGTjKIYik9fTOlOjRfjc8P63tqzQGX3LNqkTL+WBrIMi91Bt5yde2iLQdGVzujEIsY/KKNxuujEF1LCMesBE5IOsz4Gh2tkX70kiPJryAguplpZMuvhNY35GKtLMs15JJW5kMT2cpnQ5hIHjUQ1pWsMXuZhUMsPLFQHIsO76AY+CyQI9zVwjtDOZS4lAP4ORmVuYh3MaiCxI+iLGpjR46IjAY4/L6RPGGakaZkL4fIFZzF6b/0ggfEwKB0oHcKUxZwn48ULH+8yoaQN8lwcDAhjJvr++95IwNbH6aGMbljnk0HIo+RFY5ilwHMcITMZELo9nUwpoNtKg3p6GWo6El6z/CTgZlw/hNlTZReddbK+IAn6+AKqIc2hHQM3VXY10qkDxah6ErdpVDObvpA74EwvajQ0xMEQx6efwVkDtMdLySWjyJ1pebYEg8BJEyU2RgzQAUEB7TlEFUnU9exZZEyvG4SLUsYgd6YHOY+PcM0xJDAS+MIBzVi4NIFlEgSZ++c8NJAYs6fGoT23/SS86ynt6SJjING+ExjTZA7tcWaPp50XOa4A1+Z8rht5Z6wb7BtVpg6SEejbpMfRykHULaF9xjiJEcQ+kuEomxnErFMGRoynrUcD57AMtqzNSYyfsXwQC2ZxTaH0LkhVLc0pARn1CqpAiQrdwAEa/58g4yHUcJYTU8j0z17MDQ3abcjYydolh9hb+Oh+uoce1JqS3VhCNcT0eD4XUpe8BPg3yDb095B85pimUMoYx/VJw5rEtp/rSj8lV04yDKL2JWpLIW7UZJD5nXk7n8lmPpss/wC9/aVl0iPdtZzz46iiRKlPP8dggGO+cDrVUyeQaWedAUp5j1DS3M06uzkBDWTqa+cO0T6D0o0E2oowjbxPRO0tjvGEKhkQ0cO5YKFNVA/XmaNi2ELpVA3XpSlc54qoe+ehPUr/ML2lzfJhLr14+Vv47BAbuk3RVDa1jS5Z37lWpRQQT0prhlhe0wHiwmetagltMAlFkFK9/sOMocR4IQE+R/2UIvZxAddTwpsq0ldiKc+ieDDzcX3vY7tQTKk3pVnhJ0sQV4dCQCHwhyJwVTIgUdA0wk9ITy7OskaHhFI+4+ACyUTi+WhEKsL7QoCLKg6XUC2fnJ1FhAsDob0cpODwfalDzqIqYFoeKVu7GibUJUXsoe22aPljr4bLCLcrfF1jZLSXbbi06L0oMxBiYEWXi9HRqXoT0h/AkQEPWi3zsDzVyh05IQi0dxQLi/Q5gsvpWsU48vSvcF/C/ZKrWtf4HW5CpE/MoPEip7N99mcaPEQ1sssaRovtl53CkzacohHsEXrRuZF2E2aqw1AOhfptiXjhr21oTRnA577vxFwaXtpIbHlIFLdus6KRqlb0DICqKfRQxZeUp96G7q3URWcE5WlTucOXI8wciTMyq87tNnTuNMBECcvkOnrKETUEAY1/OqoGZCzsx91zwzhGMZaXpiTRVJykwSRKDdwdpidoMr8B1Nzbg4l3Mw3vyW0tMZskriejBJiUJca+NjIh0x/pRh0LjKaX+rmJSQJPyN/wIemFSEykV6GF3+vEfF6Opg+XLzvtTM/M0XZG857zm8SBOY+75bczwvgtp+uRM7Er0BhV6aj0Q/rIPgjjFJ9Hw+v/1QnCEr4n33JoaWgoK4+a1nFeYx1BqoIkzffh/tlaqtP3JAsJCxE4ylTWk+mb9AXaQvFHZDqEsZNySXDyS+tqtOhwaWd/jsylSEINJxrcuhhB+digDlU3cNee6kmyCSAbBOPu6EPVbeE2SGkjbY8pWq6JQbxgEJUISPECj/bXbcUAgzQ2krCqI0Fmo+Gv1nfe1NLJNxsiHtEGSOA3rknB2sfplY2ufa/9AplTUtHpwjBE2hxT9ZmnkoBSOjD+x9TKYdR+7nR7pR2i3hKZBlrFonYWJLFprh3CdXRGcG3M2HBlCfdH6DgBl1HsD3EH/emf0MlC7gAe+nsnKmlcb6c6k5vMaT29YTUd0aGI3sCmTmPQOT6P2prNDxO909V9sRs1bETsvIzOY0n3UV3TOspEMn9Syl24/keUbstFXtOeG/kWYpQPYLS8kbFmMum/dtCNbG87mVhiOpsST1sSy+SzI8+VrN9BblxMvr4PE5fyOvsdbZfkF6ZKk1jJD7kRKdRP1bnqfDKut4avR2/JnDARc03aGClI6jEQs6ZDJhzYpcf4z7so1ebawjbI8GlEN90GH1yXjMf+g4Exx1E174d0ZFAYxtpFdSfBuvkoUEypY900H1XnmJf549iOcjIXol2nNTFSpzyv0obwRTadgIkky0uiPY2bBgu+xzggcpvpI1k0pkbWDHknRee8fMu6FEcmc/ojXWOuS7KOBclNmuIpYbm/VwKvh8dJoIkWzvORg9cEVwOZv9qv9mAyGy7jpx1aJ3jG9ssmQYDS1o0vE5dngpjMDY27/8SNAkqWrMRziJLeY/R2dvJkiAwvg7lSCiOOWQTvkU6FS1WfCgGFwCdAgEvGVXzISsK/sCtdWcnGWs14WdJ8FEzaqhRej8dOKvWMuvOReUalH/3zw9ql3QvXKR6FvO17see1v8frB7hT1xaP0hUrMOv2GkoxZAueK/pZK/kY7R1dv/w+Rx9Gd3WsrJ/1tShDJbvMsnsrHoXcVIcB9YkT6CVF1FxAHX4HdZr383TaCieKCqnnTCPwACUZ7Yzm/HsGyTpEV67jb+3DDTOpBsNdtVYaQO9dyYCOy3sxl/EZyhifwmzkS5S2AIc3WOl5LIDKP3Vgei4ZgogEJDrzhOAx81r0t2AUgfiMIZJr0esGSl1kB3p0nuh9KWPkYCKD7HzywkemlwKYyCgK6+dIf97jzPLE0NNCdZ3R9cuF0de0PvCiUXS2w80Y+ZR72t/IlciJFEIcxRg7tjy5G80TTkkc2I6xsJMH/rz6Fk0v3yQSwd1sPz2b9VMfK4NqK/bEcN1Sr3jykXpHty3cptOfZ7Q1Uj6/wvk4L32MS+GhvUIadfBNtCuQxzh6iCG72WdCF+0invlpPPbwuS+gytn11zowjbYcYhsh5X+sQ6hxIdg4aUT1KvY4o42xN8joCaE8KrlWpxCD1OyigTbtFage00JychbjbeRzJzyNO/vuU5S0rE3GO+ut2DrE+Au1DMo5ia6liVmUEZCqPvY8jm3XWOdsj+z4n6u9Z+HE9Px/en5wLFxUE3NRspqeRZyosqMxjdG6WICBc3GsMT8nfsScwmgt2Gm0GPk+Kz3nmo7Esqk+AW2NerxDKd93KP1IlvEVRk8GgEx5iMS0FoSvzItpyx3II5GdRpssdztt4MiYvL3egu1Um72TWEuwRSvr1l4LHHfxGy0qnNGxlL5L50m/j1yTS9r8YwNl3Yyq1UXzaFkENy2z/DrzkHT6j7EujbXWnVlS+FcUJwOfi9FrnaSQN7qe7pR9lKqKlAY1dMc9n7jwOU0mLo76eLSuS8Jr6xkbKXUIf0QboFlV3JAiHrFzcKy61TWFgELg4yFwdTMggpG2QspH7FL58cC79FNFJDRcjQ32DGROvgsL8sVLSiIyJ4xDSXYCTO5w3I8rsfcfNT5Rnkt272S3b4DxPwbqmYu7h4mZfInypSuRfgvov/9L8/TY3JKIja+FcJwGoR4SHd3bzehbMIwSL2NgUA95pz0eew3Ute8PIf4bA7itmL7PNiRjI9XVevgSD7lDGKZHtdJvUaWFu4yZlH5IG854KUde0jG05MjMHNnFYxNjx0vLz3xj5RkLgyjjdbHSj1XnGddG9XGkLx/SB2lzbHulvJF8ZxQe+TGqjmiS0XnOF7toOef8ZgUypl5R86D6xoneAMppl2GnGuUIxXqOtsWWObqd0XvadX44qHbXR2cFVIzSPKNJcL9w+ZJCj2NbEnD8A6rGUEpmWMzdfdq5lZPIyqUdSjrnuuDJZnz8Q9rM1LFzUDKfq52SWLAda8wkj7YzTluHChpK3zGNtgLNiXjnBaqzURXJSVWo7vepekU1whV30/h4Eu0v6AhgJMiqVMzjfOdxONc5PiPtlT7Knxzn7Fv49sh9GYveQ1SrpKvWFDJ39CMRLiSmgLHm2UfWwYaIGlnsEVOkhq9IZ9yUbux+hZHRdYz3QrXIVHqDkxc7BQtaG8Xzny6e6l4VblxHVatDhykNo2Qunukc9GbVvdUIB9Wj7qSUaw53+bNpb+LnQI9UzZPYsRxpA6/Hjm/sda2/rH/M+7Edijn/OON5LhxjihkZF7k2Vplax/iQSg+NiR7U0V6knRLrQ3tSYOugeioZyGGJ70S1W8vyAXy+yoGpVMNLt4uq5wgqsVWqc4WAQuATIKAYkKthPeEqbEwrQcncEhRpFESEMXFRv0VbiD/BzLmMssiLZmSYo28wrf28KpQQD4kv4KPXp4TKAOYzsFY21Shkh89Pu4VcGnJbuKN9Yi2Djx2nFIPMhKg/JVE1aDrdNSYwevXg00nYsT6EjpN+qkTRgJqemUrpa3XvGgt2MUDZUdosJNOYt+6LAzQw9aGcthYjKgxaC878GHmZx1we61rM7TNevLHXz3X+UeWNzne+6UfnH/17rPLGuhbN92H3omlGf3/cPB833ejyz/odmWh+seeiDvvsWbQ3ov1CIoPxidFy7CD9IXX6qD5moCOLGgsdCdANqkh76HdAY37EcKS32Yz3n6U91+30wnbDICoYA0TcJItKlrYx/gkrP99s50zP5w1UUSwZTxsiGhy30EPS9uPSfqq+0UDHWuTGjIW0p6AEMc8aJvyEsRvrOMflsZJ+rGvnVR674eVY2Kq9mEHje4aIog0BxyIqfRhV43mVzbwfnV7GU4+GfqqFTvFhPF3V6rhNr60t0cyCNZ0zlE02oK6djgg+oBepY2LbxB192t7EFdMBxaIBTK0IIJtqbj4S2WNhHS0utktjXTuf+7Fpo+cfVaak+zhpouWdlT6ambZshgza3VG60UpcXttPZx4H6eiBuOjoXixlHKUeS+jNrIDSIor+JAjpWLjE1qPOFQLnjUDknXHe+a6ADIoBuQIG8WN1gZOcyyf1yvknBLlM+qtuNT3zSR+BQF7ENEDMXtaLm5dwp5VqDWYR3Wvbd0SLRqEpi7x4aB7fXFomYqcVRckS1QZ0AQdCc5y4Tm4TWMav1FyekrTC9G/R3oLlhHcCRfWGf6LTzPxXHfwfa6Je5omEuOF8MtJwe8L9jF1AQlTmiLjMjfC6f3gHOXcSJg9hxrgh1LE0k6iuiJqNRljJxKLu+43UlV/GC5zLRjI/oobCZp034faHN/bcJchK5M9x0x7Ig0dviEkXfba4E63ZDPDWJfusENME2rosrR7SGDuJ0WMg0J8G1oKJeDuz2j248Yf0dkb1ID1dLYuakEDI2yNHFOvJdJdcTXuxETyjWHMOmaiLqOWLzThSwhV4EgEpWOzEvIddoC+AM3Eh40bHjjDynSnr9whmVyAUqksKgc8CgauaAZEI5UYqqwbFb+ZVsbpob5vIPLs63jLCEBhpKSvjLH8GKrIb+FsCAsa+prXhJ3PADUBepqFhmGMI8xl8SnQkhqhWfcZLXRi6EUpDdhl5aOwdKUHJL1fMLFOSSbHyKUaswvyFU2sX1ccViIAwoSbOGdL+2hy50GOu2QpFbHM0w2hWEzunTBLdWuqOzOXYe5cU3MKsEyd57sLPSLR1l8+zoo2FpgIXfu6lB58m3rJ2idqQcKAyz6TyMesn1uJyliF2Rh2XD9ajGn5hfhIXu2wkjcIlur6PVju8MJWqUhQCYdokTJOMZan0EQiNmq8fkfqSvM1H78o4hNAUY3LRE9ZcmIxegTlY0TR+cfnE49WXn8H+PQzvJfo02nEFjGikJ+origCNDclouhjZffcH78HFaMltbe1kBGSCyN+ZY669wOXqyOXTaaL3oiXL90g6JpOU2sG8fKXzlCex1+WKVm7kXji1+ryCEZA5MzJHLnQ/I3PrXOVH5+vlMOeibY2F6HJo90h7P2IsRtJdrBOpP3bd+ZB6zo31h2S60m9Fxm90N8/1bI1Op34rBM4fAdGGoK1gXy+2vrsawUfuIP0aoWGj9MNZhUY8ajLdWM/xWckv8QtXDANiplsdq9VKv/fUiBUfgWMcwpyY6c4jJSUZDzxwLwb7e+Du2Ho6JRchdVxhCAgPwCfVSL+M99x9O5lNL7ydH7CT2ts6hmsIXxrp/ei5oDEOvBt7PfaanEfvfdh5tIJo2uhv9X1lIRCdG9KrizHWH1X+R92/VNCOtnM0Rue6fqm0O7Yd0bbKtdH9iE13sc6j9Uvdcn6uNkTTSTti00Svx16TNFfLEe2/9Hc0Bh+G59WCj+rnxUGAc0u2vuOoO/m5u25FXl4uLBYLNTXEgGzsjSthOkSFW+hcI5mXy50LuawZkBjTYrS3d6KxsQVOp/OcDIg2qvwIUlLy6NcfCv+UgANnrTrRlOr7SkJAGBHtXaO2ta6kYVV9UQgoBBQCCgGFwOWJAJkKoWVN9APe0ND0oX2QdAZusDudLgwODUVo3dFc84cWcUndvKwZEEFSiEo5/vTbP2D8BBM9WNALCP+NNSTaZobshtMWwGaPo2oEr4yVUCtRfSgEFAIKAYWAQkAhoBBQCCgELi4CLrebgTy956Rfw7VTpZyb5kK2NjU2YfacRWGzg4vbtItW+mXPgESROdl6MnqqvhUCCgGFgEJAIaAQUAgoBBQCCoFLFIHLngERaYcct6y4G5lZ2fD56GxfqdhcotNNNUshoBBQCCgEFAIKAYWAQuC8EaAGj9g4+3x+vPH6Kko/qPFDejeqCXTe5X3GGS5zBoTMR5j/wL1f/Apq6qbD6RjWBkhpVn3GM0tVrxBQCCgEFAIKAYWAQkAhcGEQIGGrpxG6i7bOfX198Hrc4Q33iCnChank0yvlMmdATgNloQesOJtd4wTP5QXrdGp1phBQCCgEFAIKAYWAQkAhoBC4PBAQSYe47hUjEKPRpDnBkj34y3XD/YphQMQtWYDxPOQveA43vJfHFFOtVAgoBK5sBPi6CP+PdJOKpJFAliMi3TEBkFhHZ97QBMDnrXIqhUREx2cWF/NrdBtjbkVONSceZ1+OufLRZUjijy4npsjzOg3Xr2U5b4zOqyKVWCGgEFAIfCoICBMisesk7t3lflwxDIi8xLQXWfT7ch8Z1X6FgELgCkRApwXG1NaraO9CAboGF56E9xA55+/TB3/oDNBxY8VwFiHNwFV+5jmd+EPPtHoZE0cndbLSM6qJ5mQdekkja+lIiliGRXKx3gCDYo3miKJl8FtvMH1IGdGELIsv0kCAgbWily7IN9tLbzEGQ7gPIepKswp1KAQUAgqByxgBviWuIBr3imFALuMZpZquEFAIXBUIkMTWBeDs64HL5YE/EoNIZ0qE3cwgqfoAhpEAu0UHU0yMKZ0wA75heKj32+9kkKoILyAbYAYTVU9Tk2AloW04F0MRxZYvroCPgTiHB+GzJMDMoFcW/Siyn2lCAT9c/afg9AbgE6JdmAyNGZGKJT3TmOxIoCvz+DgjCftRZUh9zOMZ7IbT5YZH4mpFypC8LCpyCANkhMFsR2KSFSY9b4xRVDT1x/9mHSEfQn7qSXe74A0xSG1Cqobx6bo/fmkqpUJAIaAQUAhceAQUA3LhMVUlKgQUAgqBUQiQuNZ5Sdw3Yetz/4k1TzyOl5vDSQoefBzfnuRAqX0YL5gexH1TzShNJwHvCwfOFOmA7vg7OLbpeXzlr1/FwEjJWZh229dw53c+j5k5acgQBoRE/Ah9P5JOTsR7ihHDnS3Y9tT/Q/OMb6J2yhTUJHl4L5KDTILeaIabjMPuX96NVe/swivtlShNo/TAcQJd7YBTiiqZgfgJ9+Ovv7AQN84rhY8Miz5K2bMMnYFMiceBhjf/BS//5qd44nAZivLZLvdxdLeBTFbkMGTBXDAXi5fdjPsfvgaTs5JhpGpBDIcSTXke3+Rg9GbA0QTHiZfw5C9ewvvOG3HLN76HWyYFYDNJINrzKE4lVQgoBBQCCoGLgoBiQC4KrKpQhYBCQCEQQUCIcqMF3oFutG57GRvXHkJT8QP4i+8sQprfi+ET+7D3zdXYmjIfvbNowxYkAa3lIeMR7MaJdzdi+8svocVvxQ0/eQzVDLiaQILf2XoI9ZtW4cVf9qBz3h+htmI8pueRvOe9s4jskB56Uye8wYM4uHk79uraUJBXDX0ig1pFBQ/yTVUlgyUOhUv+HLeWbkPS27/Da687YFj2I9z9lQrUmPeie+ez+Js1L+DZJCAjOQFTq1I0HkarUxgRimaECUmffDOWPZSAnL1vYeWq42gZ/33c8UA5avLJKPndCHa8jvc27MGq53RITrMg4d6FKEq1w0zGK8oTne8cCrEzJk8jGnevxMrnV2Lj28S2cj4Wu4TxEEZLcR/ni6lKrxBQCCgELgYCigG5GKiqMhUCCgGFQAQBkWMYDQNwDOzA5sd/jJ36v8W8z92Ee+4ahwQS/IP738I24068336acdBRWuHuakTLjl9j1eO/xq+absVtD9+Lhz+3EMVmA6wkpv39LThWFIfQf/0fvL5Xjx3zl8P++ekoTzHARBuN06Q2z/QWuFp2oW3X01i714kju97B1Al5qK4cjxy2M2wDT9WqoB9Gix35s+5AxfgM6Pq3Y88+J8xTbsb85VOxLG8uOiaWoaXrq3j8qTa8lJ8LS8YSVKboYWIhUqcYSUr708cvQX5xMgpTmrF/XxCGyTdi7vKZuH4CJSqM1xTsHY/qgleR9Ng/4ckf9yCxbByum16GCcl0JqIxC1phMf2IAEomR1iJsw/WzwYIE0JuCxaLDXEZVFOLM4GeK3loN7U0sXlFp1o7mFnaHz1GrkcvqG+FgEJAIaAQuGAIKAbkgkGpClIIKAQUAmMgQIJYp+uDP3AcHX202RhXgoy0bJjctE8IBmEqX4T5N7uRd7wNL1NyYCSxrDN4MXSqAdv/+yfYsSUT1//wZlyzeAbymCfoCWGYxLI+Lgs5M1fg9s734Xjx3/D8SycxZc445E5OQgptSk4T8STCLV50HG5F/er1CBSlAvUrcbhlBgr7K5CRZIaFpLeYe4joQfOy4nZovuZdHp/mcUXndcI9PIBhfSpCxQsxvWo2unZvxpGOZmxpC6Ao0QCLKaZOlheQPA4HnG6vFiDW53XA7RzG8JCPdiOUvFhrUF3dgevml2NDz368d8CF8VTVmpwG1ikt4T+6nDTQ+F7jEcgdkEWjhIhG62eJeJiWTI/JSObHWo7SaTfjCymDGOraicOdWmFa3/RG2tPQ1D9cnjAkUpYwa+IcwKipkml1EN/gBTeM1wBWHwoBhYBCQCFABBQDoqaBQkAhoBC4mAhQMhAMJZI4LkZ+EYntt3+P3dlezJ50DTJNcZpdgr5gIQpy/PgKZRdxJko3vPtJqG/Fzi3AnrK7cXdVBebmiBcs2aMXElqIZxqu2ymtmDENuQe7gOcOYv87H+CGknlIyYgjFU+Wgobuwlro/Duwt3kQxxwP49H7GvDcyyvx1rv7EZ8wAbNXVMBio9V7DFGvYz6x6xBCXeQD8lu8cMlvIwn1rPREJBcArb1u9HWyhgreoOaYNCt6RPNo5WilSBniYUsfUYfykTHxwuMO8loCkqyUopCBYLe01NTTgo/G+l4vGZZIuSFKckwmI+IoBQpzEeHaRHIT8AzDraWlxMPggjsxDVZLGvJpBB/OHoCXgWqFqdLKY58MxN9qYXr44HUNMr94FDPBaKbhutVEnNWhEFAIKAQUAhcDAcWAXAxUVZkKAYWAQiCCAGUK3LWPh91WhjnTS7D+3eew+l93Qz94iGpKK3Df4jKU5yZA7/fBRCYgSCo/1HgCjoPbQf4DKChCYkIy4gyUKoTFFOGSmVZHQtxYUID4FNphYB2G2k/ilM8PKk9RqkHCWzgGZhrc/QEaTgxjoG4xqmaXYfreQzi08jAaiw6g57Zi2Onml7R/hPKX4iMUv5zyEKlImDMwsEw9BgcdcPQA6bUm2FNE+iCJtKRjf7AZImEw0MjdJFIIg4/pD2PPse145Zf1aMJNWDHZhuI88kHi6IvlhUJdOL7uRax77W1s69XDak5CqOxGXLdgGlYsLtUYpgAT68lEBPqa0bXlt3h29Q7sa3bDnGWFIdUKz/5WBDNoeQ4P3RU3YduLv8U77x5Gjy2ZWHugn/AQvnDLHFQZjmPfq/+OV4+40dhfhkmz5+JzNLLPpDjKxL5/WNfG7rC6qhBQCCgEFAIfhoBiQD4MHXVPIaAQUAj8oQiQ+A4FSMjaC1Cw5Ot40JqHwndexJO/+jkwqR/mk0UonzANheNmYnJ+mAcI9Q/D39WFPqnbFkfvVLTqIBXMok4Tw5ofXjN0djIo8emYwnteRwdaAz4UMaFV0upo1B7qRv02GqAnF2LczVORlJKLWZWr0Zj1OlYey8HWY8tgr7Qj10Z1K1EXY74zj7B6k95MV7muZniPrcN7B+vxfmcypuVmYUKxHmZyL2Ej7zNzhltroM2HC607X8AG3Q50ZFKNClSLCu3H/p1DaFz8ffyfFfMxryYTqfESr8OAoJfpt/0e6zYeQEfKtbhpgZUYHsSqXz6BNzvayKRcj6XTi5CWHA9Xdz0N9Z/D2lfWoXXSYkyZRxW39iNo++BpbKFg6FA2cCNlGTp9PNLLZiB31x40bF6LzfE34FuL7Ui1kyHSW2HOzIXr9b3InpyCgsosWAmEMI/qUAgoBBQCCoELj4BiQC48pqpEhYBCQCEQgwApWQb+CzHeha5wHubEOWChitCBPevQv+8x/HIfk457BA99swQ5ialITaD0QmJiaGIF3hPpw1mEsEYd8xaX8FAKbGYbaNmBTtpZOCgV8PM2ZQ40LndB52lCQ6cBibQ9mTIhC7b+EErGV6C0lkne3I3NO/rpAjceeayXmkhhLkeyawfVpeipyzfYjt5TbWhz7MDJzb/B61vb0IWbUZKXi6JkvWa3ojUzmi32m/0IBjwYfv+neP792Bs8z70Li28eh5qJuUgwmBFws+8WPxmpThxe/XtsH1iIZfd+AZ9baIPPuwnBHd/G6797FX85lIJxZRlITY+Ds52erl7+v/jP7Q/iL/78HiyZNhFZxzbhuHEDWtrbcIA2HghSncqQh6r5ubC6GxF0urE5NAuzp5UiP91Mba8U5E6Zj/LNySi+fglq5k5CGg3lBXbFgowaM/VTIaAQUAhcAAQUA3IBQFRFKAQUAgqBD0eAZCwJYT9tFIIJM1G1fAZ+MukYXNt/hv95bT9e2PhzvP+cF00tD+CbK6oxnnYJouqkHZR0aCpQZ1QQJYulXNo0MBaHl/etiTnIobTERnFJiLYWGOqDY8srODqQgAxTCnJ6exkY0APTjOnIO3Ezxr+5AfUbXsHxqbeipKAYNpFMjMhAqOKlM8HVdRKdq36A/96UgOf0ffA5vDjl/yIe+qc7cdtNdcgg36I/N/dBCp6etcwJKH3geXx5eR0WlNFegzIQ6pnhwFtvYNU/PYK/2zMFmdf/A25cUINr8uvhaXoZuxroPWx8JXKLk2jAz2aF6nDzTXcixf4utv3mTaxvXoSMglPo7dmKLdtm4LpvfBkzMwqQ43JAn5WKvFs/h6rdbWhqYGZCESITGKDxR+7EiajtPICC7zyHt26bAltmNsqGWjC44x3sT1mIClsWUilFiiLMmtWhEFAIKAQUAhcYAcWAXGBAVXEKAYWAQuAMBKjWZDA6MTTUiT2UNpRXlCC3MBvxZDKCSY/izrKDSMt/EpuffRVvH0vHoiWZyCvNR1x1OSZiG/Z39dHA2kWjcPuIMbZWPu07dH56xeo+hJ7edryHeMy0pCKH3qDsokpFKcuQswWb33ge+1frcGTbVuxdlUTinwyBrQv1e/fhCG0jDHvew+GTi1A7wYhioz9CeIsIRRSQAjDHpyBr2r1YOrUYE3JIxOtoX0E1spLqQmTbzdB7hGn5sIOMDKO5mxOyaByfh5w8MiDCf4Ro13ItVc2c+/DU363Hq72rUZwfj+kZbvgad6OtywWnlapRcRIWXoxf7EimkUhqUTLP29DnolF5Twccp5rQqMvG7IoMJNtNMJFbCZqNMCclUppCI3MyHSPMBBklU0YtMsu7sCjrK9j8+7UYV5EPC4372450o2IR1bqKU2AkAxcYYcQ+rG/qnkJAIaAQUAh8EgQUA/JJUFN5FAIKAYXAx0RAiF+dnhKK4Q4ce3s7dOnJsBRnIJFuo0JZ01CbX4VcqkrlOp4kg7AfbVSjGkqdjKSCVswqfAaDx7fiSNsilA5nodhKYp+8QYgEuY7eoIKUqAweeB9tjQdYyzSUzKpFmo0MAivVe0/B2XsYa94fj8K7pmN+ZR5tOCgnEcN0enqqq5iO/pZNeO3NeqzdfAgLqkpQVkFVJ81FlLim5T96lzIlJsM+bhlmLJ2CJZW0ExFpBCUYAZ4E6FEq1huV3IkeIrUJ/0l7mSPghZ9erzSvVkEyN0Eb0sorMX7BbJQ+xwjtR/dhoH8uXPoU9s1K5mEQA3TZ6x6mKhljg2gSDLsNOtq75BOE9AwyNWTAAjSIdyZYQNt7rR4NHzIQmhtdaYOwHzII/BCWys8I7OkFE7DsS7VoXfkGdmxKR29aKrz6xZhbnsFgiBLJXfoV7Yn6VggoBBQCCoELjYBiQC40oqo8hYBCQCFwBgKkfkWdyueBuXEnPjhQAUdGBuZnUwLAdEKIJyelIjeHocVpyZHItGY/A/zZx2HyslKc+P3reG3zUliz83HXzEww5AZVnpg06EZv6zHs2rAex49mIm7pPNRNK0eczULpRxDeriZ0HzmE1qLb8eDty7CY3q9MDo/WlJCO3qgce9G+PxkNe36L1594B80LJ2OwfBLiGYOEHACMVOUyGoTbkTbScJxqXn7ag3i9GklPvoP3NGbmjM6O/JBo6FoZ9CSlueKljYfRZIbZrI9IQDxw0tC+/XgT+obamG8RTGIMTqP7QH4JEq3rUL+vER0n++EqTUFcQMdo8r1w9DrQikLkptEDV5IVYhzvazuChv0N6KjJplF5HOyMH+KjGlWQ6mk+ie8hHrj0ZNrY3hCv21OSUT6HNizbXsB7L/0njtXcgwmTbkaejmMRoGSF3IfiP0aGUp0oBBQCCoELjgDfiupQCCgEFAIKgYuLAAlaHQn71G7s+rfHsfrpVdg7PIT+oUE4hk9g14GdWL/bgKRbF6DWnog0vwf2ghLMfOQnuOH++5D09NPYtup5bO/twSnJMzSMnmPbsPuVn+AXG+mZ6oYf4JEHHsXCHB1sepE0tOHIzvew7o0WZFwzH6mJGTC7PbQrITMhzEuI8TXMxTCmX0NJSCrK8Rw+OHYM6+uHMcS4HD7XENvFYIRexsqwGOgiOBxE0OWivQmzf5wo4QEPJROMu+FwUZpCFSyDj2U4BjA0yL+hfn4fxq631mDlvz6N+vgS5N+zAGW5uUi2JMNcMB9VVVNR8cEz2LvnDWxnnu7BfuxZtxV79rpQfM9sTKD73eTkSiSVLsDcvCPofONf8PqOfdhxkob4Xd0YPNGMPtqr9JoptXEz/gcZJwnOqGMPgpYcWIruxKxpdUjavRdOpxclNVlUTaNaXNTd2MWdEKp0hYBCQCFwVSOgJCBX9fCrzisEFAIXHwGh+qlCZImHp3A5vni9B/7BHfiv2h+hMdlIVaN2NDfNwPwHv4RfPLAU5TmJmmqV3piA+MxZmH9/KbKTfopta76LR2/4D5jJQWQx/kdLUwsKKlbgmr9ahcXj6lAWn0i7kmES2K3Y/uJv8Ktv/zvWS+dWb8He4z/G33zpRsyttrEtPhgt/di/9gW8/c/fw2/2S5QM4Pg/fAFvbvgyvnTvn6LmxPewa+sqPL5VCuDxb0ux/Vd34a5H78bnvzgfpfFW2p+QFTlLAiL2HlRhohpZ4+p/xetP/wMei3q+2nYDvv0YbUByxQ2vqEN1gB51eWRg4tf+Fn9x+wxMyLfQZS9jfiTXYcmXvsSo7/+I5378EH7/eDayqJbV6ZiB2++/G/9y1yLkp9nJaCWgaMp1uOuvumH8/t/jqUfX4CkD3R2XkOmIc6N9Xz/L/zn+/We08bj/O/jy/DQUpTDAYVBsRLJRd+81mHYqC35bNRYXmZFgZtgU4qukHzIu6lAIKAQUAhcPAcWAXDxsVckKAYWAQoA0utgjWGC1l2Dq0kwUldIbVn8nfH9eiQFRcSIRH+COfFFlLSaUpDIquAQxFyJY7CTMSMwtw4Rl9yKxeCKSWrwkkMOqRAE/XetmV6FqxkwUJVAdyedmHA/aS9AYPa14Lm78m3wspNoTxFA9tRgZidHlntHRg1YkZVPF674f4y+0iCGsNEBDdxtVmIpsyGKMDOTPR85NJroM5iCSafEFU3hP3OUyrYhRzmI+IoMtBDwDG8YX1GHSbX+P7y5n9HKRtdMLVVBUuUQCIwfT6HVBzTg9rWomaksTyQDQ5S9VrfR6O9JLZmDuPX+O9JoWdHlphE5gfPHVqKwjliWaAABAAElEQVQsR3VhMptAHJnWEp+Lshm349a/LsSkbkpZxP5DT7e7NGCP8zMOCpmhYALbTQYjzij1i04Z1cgkUnyfFynjpjJwYQ3SLGHVMrmtDoWAQkAhoBC4uAhE30gXtxZVukJAIaAQuIoRCAbjEBdnQw2jBQZpgI3E8bjlq0vO2GkPMn5HgO6hSKOfvs6kQS8jexdQHalwOqpIyMfuzmtG3iSyAyTQA2QI6G+LKGehdMYNKJ9FBkYjpuW6lMvyNfUiCQyYhLyJS1Ew+VoS4zIw8iHMkJyKJ6wvoEY7l3uRQ/stzBSJ+hEuInoz+i11kkEi45NTdyPyprFIFq1VES1Gyokc4fZJAuk7VceIjfA1YbfDqSicegOKp/FCJI+OGYIsPyDMg1xm4QGqicUlj8OUmyagTsqNJtfqlZojmen9Kxws0QKzyQOPtwP73mqBvfQalNTl895HefOKNFp9KQQUAgoBhcAfjIBiQP5gCFUBCgGFgELgoxDg7jqJZ9o389AoYxLbMXk0OjlKKMdcl1OhyOmNSpKThxjjiFLc0Vsk0FkR+YTTtLd2K7Z8MiRMw2JHpZGEkk6iipzriC3nXGmEUfGeo72j8oz0fXS5UgYNyWOTR9PGJpVzMg9MOkZfYjIzr6iGuWnjEtB10cZlF3b6SzEtLQuTEwmslK0OhYBCQCGgEPhUELhqGZDwDpt643wqs0xVohBQCJyNwFnLz1kXPkYeJhERw1iHXI7e0gj26I+YxLFpopej5Y2RPCxMGOtGNPOo74+TVGMgPiRh7K2PSnsGt3K6LSGRDpEh6trwMzz3zI/x3+vKAGMNvvbUnyGvNg96kepogR9jKzudX50pBBQCCoGLiUDYsYe2UF/Mai6psq9KBkRPXWKjycSNxatrsC+pmacaoxBQCCgEPjUEuNbTniZt/FIsfqAU5bfHwWDIQNXkMmQn2+khjOITvXoffGrDoSpSCCgETiPAfQ+/nx4GwyLy09ev8LOrjAEJaf7gHUNDOHbkIP3Zi+8XdSgEFAIKAYXAlY8AjdsZM8ScXomyDDE4D2DowHbs2BOge2LFfFz54696qBC4NBHQUfpaVlmFlJS0iP3bpdnOC92qq4oBCdFw0mQxoburE9/62hc1TzPWuDjqGZ9Dbn+h0VblKQQUAgoBhcBnhABtSrjL6KfRvl+LB0JJON8HRnr1imqdfUYNU9UqBBQCVyECeq49bpeLf078xy+fwcw5868qKcjVxYBwgmv2nPSi0tHRjq9/5x8xvmYGfF6J/Kt2wK7C5191WSGgEFAIKAQUAgoBhcCniwCdkhiMJvScasNzv/pXeNwu1n910aFXFQMiQysmhiLukiM7twjFZeOoiuVWDIiGiPpQCCgEFAIKAYWAQkAhoBC4qAiQATGaGJvIZkdicqpW1dW2D35VMSAjk4kDL0eAfht9Pga+4t8ZHgiinMpIhrFOot5SYjjWj5VvrLLkWrQ8Ob9QZUpZ6lAIKAQUAgoBhYBCQCGgELh0ENC2w+kuna7Gx/avfuk09SK15OpkQKJgSiReg1ETg0moLlEEFjsRzUVvDA8QTR7+lnQ0ZhxhVWUSRfJJgnPmC+c++5M10/uKVv/IzXCZI8G+zrvMkYI+w5MoTkSHKm8Rnu8zbI+qWiGgEFAIKAQUAgoBhcBnj4BGEwltN0JLfvZt+rRbcFUzIDoGrwr6vfBquncCvR56oxF6jSE4x1AwYm+IrtI8muG6ENnMQ7e+Ykx0vnxCOBYJg4H5GBiLdvBafvkQ/kPK5J9IZs633HO0/FO+HMbJy/heOuo5iofLy7MfnzJsqjqFgEJAIaAQUAgoBBQCVzgCVykDIhQ+afyWt7Gvcwfe2XsKtngbg//SL/zya1E2sQQZfhoIjR58MhuG7t04eXQb3t7TRe9ZHniGk2HNq8ace5ei2GyBUfw4fxRHqzEYlLzo/TCd2o6dW97D2l3tMJoN5D3IkATzUDBlHmqvm4ECXjP6ol5bRjfoEv1NiYfeuQ8th3dix0EjbJNvR115IjLiAxHvM5dou1WzFAIKAYWAQkAhoBBQCCgELjoCVykDEt6LD+ltsCTaYbf04MjzT+EE4T6VXw5klCIthYFy9eIrPuYgAzLYvA/H1/wdVr4j12di7rI5yE+1wTCS8KP3+XVGuoJ0d6N57y707nsbBwZCcBWWooT1GSgncDUexvG1jRiw9qO6cBZ91qcgI5HSGrqOvBQPRlehhEMAEPU1aSNVrhzH0Xviabz0SjGZqGWoyEtGZiKZM/5Xh0JAIaAQUAgoBBQCCgGFwNWLwFXKgIQHPJi3EBPnT0FKYR7e3L8aOnIgDYe7UJw1hNrZdphEBDLCWJDMDg6htZPMymEgs7AOpzJuxKLbl2F6TR5d+TKSbjCqR3WuCSWFmRDwtqO/9V1s+O/vYOWhCVj6vR/g1uVkNAKMU0ImZ/joW9jy/MN46kersPbmX+CB6+dh3kQ7jCTsLy0WJMxsGEKDcHmsomsFi1n6yOumZDJ31RhXEo/UFCNMRmFOzoWLuq4QUAgoBBQCCgGFgEJAIXC1IHBVMyBCEWt2GMY4GLOXoMByGH2H30NTqh1tdUu5c29FnBhQ66ka5R9CoHcDWk514ah7Aopy9XDk5DCQFVW3aBcioQx1Z1DYtN3QuIUYwptlGSx6dB3Yg72//yscGp6GaV95BHOnTkMpiXMjDSWkPbbyRZh658+RlP5LPP/av2Nbhg+JWTdiUmoQFoOOkpDI9JTyo+fRGTuWzYj0M3o/+s28WvazbkQSRNXIzuhT+F7YY5hk1CPk7Yanax12t86GNbUItZW0/ZDribNRPL8GX53OVHHJsFlFtey0PUvY/iXamNN1apCxhDOqlbaccYFtj7ZvVBHqp0JAIaAQUAgoBBQCCgGFwKWNwNXNgGhjI8SuGTpzOaZMpXRi/6t4d68FWXsW4tqJNhSlBOALkQHxBSiZ2IJuhxX+6hnIGN6PRJOJJVBMwp1/k5mesWLGOkQD9wAlGrRqJ2MhBuokykNuGK1H0du1A7vedJPJWYhlk6pRnWWDye9BiES1EOY6E6UGhWUoralE9oansXndJqRmVGL80gqYbRYarJPdEYKcDA2t38PEuEagsy8B1iuevGLaojdZNK9dOlGT0m6Ejd6FUTCy0cIWhMhEaWWyvZJOypHiKbrQGJUwYyCFMi8jCQeCZpjRie4TL+LtZ59CfekEzJlrhdnkhZ9YhSypsNszkaQnA+d3w+cP1xluFm1pWK5BLNNHGAvep/2MmNDoBTOTYCa1Mn+QbdFzjPhL/sSrVpAJgyN5w6WqT4WAQkAhoBBQCCgEFAIKgUsfAcWAaGNEUjcYh+Rx5chyNsL8UicOHGnD3GIzDGkWGk4zVkigA82HHQhljsO4XNLl7+wjEUyVKIMLnqF+tBxpwKBXCH9S+MYE2NJLUZQTD93ACTSebEUfVZT0RisK8uvR39+MBqQhKacc6TR+t+l88ETIbW2zn/FJqMsEc04+pSBUbdrbi6GTR9Hf40bHUQcGh1wwpWQhLikTxp4TGKYXL2/IRKLejqSiaqQnsUwauIeoziXHQP0H6OntR5/XAAMrCFjzkZthRLKxD43NQ3D7fCwvF3ZbPAw9xzHgtSGuoBQpCUH4mg+g26Vn/8kY6Sxk1NKRV56L1KQhDJ7cjwOb1mPb+la4jR+g3j6IjEAWkkvyYOjcC0dXJwb0abBmjEce+xFvITo6YSgG0HW0Hp3dg/DRFbKODEfInIW8/FxkZxjgcjSi/WgHBp2MDGrPRkJaEexDu9Hn8GHYz7YlZCK7NBeJVnrXGhEHaV1VHwoBhYBCQCGgEFAIKAQUApc4AooB0QaIhDGNp4NFlUhrb8G4wE7s2bcRA7Ps8KGUcoJO+Jy7sPN9IxIeyqWNiBsn1gF+qhTpDQ64+g9gy0+/jheORUY7dTkWPvAtPLgsDvrWjdj4Xz/CK4d4r/Cr+Pbtw+hrr8cp2FGRlAYD1bzOoqFFSmFhXjIZiZYUZGEA7oHjaGs/gI2P/QwbaYOCqbdjat0iZG7+R+zd34qTWtV1WPz9v8XS6RWoSCNhz4I9A+04seGn2Lp2LdbUa4mAnK/jwXuzMTnjKF747pPYLZdn3Yf5VeOR8NoP8Hp3HZZ+/09RW+RC248fxtNNkXwif7B8GY/+7CHMSR9Cd8d2rH1iK7rJuLjW/DVWrQEOLf8r3PC1m2Hb9TQO//xZvJK0FBPu+lt8eaENSbYQJSHDcPZsxa6Vv8QvXt52WlKT/hAe/MadWLwgkwbsW7Ht1/+EZ3d0AcW3YO7S+1DZdB92EvM9/gxkz/4y7nv0HkwsSEWiSEg0uUi0jepbIaAQUAgoBBQCCgGFgELgUkZAMSAjxCsZkMBElBX1IjT3HezZ9BZ2NU1BdnkFigMO+I4eRUteCZZw970EjagXhoWqSkFfIhILl+Ca769C1guPYEvLNMTPvAOfW5AHexxjikycj3G3fh+h8hAmrliMSsc72N64nnPCpNUsKkVnHpqSEfWMyIDospCUTA9YaMGAazE8Rbfgnh9XoGbVG3jhV1vR4gkh/87/xFe/mwPd0Tew64Uf0bbkWWyz3Y7EJdOR1t2E428/RgbjTpR97W9xR3E33K5dWPPTp3Hs4D0wLP8a7vt1NcqfeAbr1z6N/vRvIfNP38CDg40Yn9UEV1szdjZNxHXf/UssyG/A8OG1+OVPX8X+A/egNLMK+RN1uPefvXjrJ4+hbdl/Yfr0Wswfb4Ul3g7DtctgjRtCywsmGLVOkk1grBTHyTYcXPXPOKz7Ir7xD/+AyZVO9Jx8Bxt+sQYbVlkx5FyC25YuxPU/jIPlqeex5ncr0baPkqS6l3Dr0gbM2vE/WLNrH3bsuQlZ1jQkZwojGFbNOhNH9UshoBBQCCgEFAIKAYWAQuBSREAxIJFRERo5GLAhs3YS4LkBtZt+hz27GzF10jRkWVxo3v8edAXfR2JKEeLcIupgDv4PieqTmUxCURmmXXst+lY3YH9HByUcVqQyQVxfI3xuM4Zyp6IsJxupTbQZ8VK1iBYUmrpVpP7YL2lLiHYltN6mbYmerEocvHHc7adNRVZqFtrpVSohZQbSZtyHWTWTUZqdyKTjYeifhoYnHseuHTMwjupk8aGtOLhlHV7bdgBlM0txNHUIXl8z9m47jCEcwGDpZEy/IRkpjM9hwU2oqLsN86YUIzGYh3h9P5yDDnz+31YgpYLMBlXRWnQNyMGbGBzww+22wZqThrS8dMTTFMaamI/U3FJkZ4sNiA86ezLsaWkw+3o1A312BnrXUQy0rMH6J4/C8icTUDxpInIyPEiJMyD52gY8/8JKvLjBitKpD6K2kFglG4jSOJRMvwML50xBVQ7tUU5lInFtL3r7AvB6qTonYKlDIaAQUAgoBBQCCgGFgELgskEg1m76smn0RWtoyAdjUinic2aipJAyikNH0dO+G22OZhzrKEBpSSaS0+PCRuARylcMtiUgoahRJZReh7yCdLh3r+MOfT0GfCH0NrZgmAR54oQ80BMtkJYEU3YxT7yURpARobG32GLHHmKMrvM7EXR0YGB4AL3IpH1GElIkCrubkds9DliKSpBWQgmNTcdAhUPQJSYgpbIWaWQKBtqG4Ghrg3+oCQPBVBRMzUNOQRLiEwqQmrYI1z3wKFY8PBOzCwK0ofAzEnwXrOMrkJZbgew4P5JZli6+DEnFVRg/JQGe4+/hg/XvY9fBNgjrpKdIQ0/j8qDfp7kfFlt7wcBHxspLd8R+GocHeC/AfofDfrCDgtdQG7ynDmEbmQpbkhUGoxcuJ1WodJnIHVeJgjIyZ44utA974XD6KF0aJgtXgfTiqSjO1FOiEoKfsVusBgMsJmIks1cwVYdCQCGgEFAIKAQUAgoBhcBlg4CSgEQo2HCMP/GuJKpTEzB+fjFOrlmHnZtO4GRBGhp81+DW0nRkp/jIVIQ5hpFPcRdliEMoma5nq06getMPsHd1McoL70CgyQJTVgFmTUmFKUhGJZ1xR4qPMoThL3Gk5QC6BkrhDKQwxgcNz0lua16wSGCHhqgu1bAZDQ0taCpdgHGFhUgx0DuUVErPV2wo/0twQoof2HidncEQ0zJgN9CTl4sqY3298LtOweU3IPeah7BkXh2m0J2vMAviPEpHCYve0EtmpoeMg4fyCTEOF89S4Tbog/1wnDqC5mNrsem5D7DnYBPIy6CH1VcLtyWEvzBKI4yYnItBOZtHRkm7LveZTBJLcnhpGO9w8KSHcUN4NWBgveyDuBZOTYE5PgtFnWYyGmRwtI5K7kg/gyat3VrF7IDmAUsrVApWh0JAIaAQUAgoBBQCCgGFwOWCgJKARIhkMdiOMgBxSQkom30dimtt2P7y23j/tVaYy6qRbEuAVdJpeYQIDg+zRoOTKBY+JJOik6pZM2Bufw+7312FXT1JsCWORyFd5xrozjfgr0RSQhUqqella92EXfUn0TTIgkQMIuVqZQdoqN2FjiM0Vm8GVaMmoKKmAkajgbE0WIl2RIj/SJ6QuLD1eNmGIHKy0hGXnE6bCynWiVOUiAz2UjWK1YSZD3F36w+7y5Xu0E2w5nKX5UZZBr1zP5q3voQnv7MPpuu/hz954v/hq19fjmqmsTK9cBZh5iL8rTVLXPlSokIvveF6Iu0cKTWeXrYyMpBPBbXBDiecw2R6xEUx+yDSlICP8UISU5CSrqPqmZQRaQ3vj2CjVSrXYxqg1aM+FAIKAYWAQkAhoBBQCCgELgcErm4GhNv1eiGmSTTr2jvQT/e3bqpUGeKyEF9+L6oqJqGKo2hMqcTU68qRmkljaNL/OpFAUGLQTzezfq+bvylN4BUJRGjImIH86psw2bIfW3/zPPpsdtgL82HmPSG0Az4jMibMxIyv/yVqEzdh47/+D7bu3okGtkPUlaQ9rvqN2LXq7/H8K++j67p/x6J5yzEtz8TI7CKd0GhxfjBx5NAzZHvv4XocXPlf2HtqBsoZmb10fClsubehOtuMvmf/Cds+eBv7evTwsq8G43601O/Hjo09lIAEYbJmwNnVB9cg5RsaQ0BtqcZjOLlrGw75aOhdmYfcsjykp6fQdxfx0BgCMg5kmsg6IGRIRk9fD/w9O2jjsQmb9/gxNGxgCBGmoeG5nuk1/iq5gHYjk6lUBXSufB776eL3pNEIr9OJhi0bcLiDafPInBlNiP//7X0HYFzlle43XTOaUe/FkmwV9yZ3jI0LtjEOJgZDSJZAQvIgYUmym92XXbKbspv2soG8FFLJS4AQQgIEHHoxYMAYG/cuy92WZPWu6fO+c0cjS7Zkyxiwhc9vS3Pn3r9+/8Wc7z+NbcQPxkqtj7l7n0z8FC2L2c4fdmj0Kx1rUQQUAUVAEVAEFAFFQBEYMghc0iZY5tqNqHy7Cus2bMSOitVwvZKEjjZqHLJLUZiajQI6d2cxn8ehpBKUJpvgbtyA7RVbsWX7u9i15V1ushvv5NFfoWEcCqePQyYTE5oi9MUYMQZjV67Ehu92YnymB1kpYuAknIHCctgPmzsDacXzMfXaIFzP/w3H3noUL7ZVMBt62BDuOyrXM0pVCK4Vd2MFycrogjR4LEz+xz7EmMlE5/TOPVtxbPNjWNNkg8dlRu3uLahcOwJFy5dgwrh8OnbbYU0pRenc+Rjz/I+x/YWHqT1pxvGkIBzm42gLJrMnJ1pf2Iod2/ajqqEDW94qgys0hY7tw5jHJAX2TDdH3IaK1/8Kc4UPHRWbGY8LCGxehTfsLQiUpyLLOoyaoWZUrX8a7/iSGa0qh+GME7H77bdRvXENdlXQiCrtryhNvxZ2RwbcmWMx/c6VCDzxKt550UHsJiK9pRZH3+lCXNkCTJ81DA7vXuxZtwbbN7yNvaEcuDc9gz2edJhbN2HzW69i9zEfutY/jlzXAphDJSjKZqJFEhEhZ1oUAUVAEVAEFAFFQBFQBC5uBC5pAoLO42g8yOR+9Sbkr1xm+F00H6pFnbsYBcyjkVEyFdP+VzHyHONQQOHW3noUtQeOoKYlFSU33IZS+i/4Ok5gX2USI1KNQTr5hZhCOT1JyCqbitGfH4YJIwqQ5WDUKPo8GEXqBBzMiF6McUvzUVycjc0b3sXm7ZtxiIqViOHUTl+IZddiwtLZKIxjJKgAzafCUf+KaCcWBHzH0HJ8Ow76rHDQmRu2AhSsXILLl05FThLD4NIcy+RMQP7sm3DV3Q6U7juOqjoSiFozfJ25KJ2diKx8P3Y/50bGtNuwbKYfYXM9Dh+tx8RRuUgfMQXFcwO4pX4DmuqqcKTKBUfcGMy8tYQaiyY0nahA1YnLUcSs8BOW/xMi+6tR1UYCZx+B8pI2HD4QQodvDubc6EDYW8nkgnSmbyUWuWNRvvIfmVxwFDZv3ou27etxnAkUwxM+gwWXT8O4UQ601K5FTWUECSW34qqRFsRZGT2ruROtBwli0nWYeSPts7h+f0sVfWgKUZjl6AZXPxQBRUARUAQUAUVAEVAELnYELmkCEilYjPHll2H4fHGMFlMemlDZnfS1oE85TX18mbMwaX4YE+gibmHUpXDRUszIXYgpknjCqC2/mV2cJkM2G02F6BRiok94+/4TqN18CGmTF8CekUK/D+ouxGwpVuQyHBBdBuKKF2FKwTxMkEzjsecRmiLRCcJmjsDsp78GDbxiz8SMKxLuRMLohci98nO4doqTCf5YR8IB01zJJuZJATphiEZAphlJQ8n8T6NoDn0zmDhR2sucrTTbMlsiGPk5+l7QgUOUB2JKZrI6SGhMJCkupA9bgsVfmI8gm3AmUTMzM53C2Q/MJFFcs422ZwVXfA45s2UOgpMNdmKVdVU5wxJzTJk5/1ptxNXGyFZ0PAdIvC7/BApm0gHdeM5OzMz8zjn5vcQkYQ4uu4lmasRNnps5L5vDivBkzpUOJoKUzNdso4M/x6Nlmmo/iIcWRUARUAQUAUVAEVAEhgIClzYBodBrddBHQwRvQxDmllFql0hUhjkP2YSdh+0i7orDecTM704K6BR4TxZDdI9+pdO0xXoEdb567KstwaR5TmTE0+9DiMnJBr2ueNfigN3KpHt9KshgHDPm5S7iNgmRidGxTHRkF3MjqzMejvhkeBKd8DB0blDCW8k8e9p0D0PCYbazLgeI6xlDHOaj87bFOw2CYNQ2Ft3dBx+bSUYsCZxbbMbSpKcIRoKVcAc3nLIAam+i8ybhcJKU9SZdQnJY2eiC9y3E3cpoV0Yxbp7Enavr217ayUBWyZ3SswiOdbJNz7T0QhFQBBQBRUARUAQUAUXgokbgkiYghgDL0LMSEcogILJVFHBPirgi+Iq7ebeMToH3ZBQqqcyHJAaRrno0H9yECkZ2CqMG1S0OmEZNR7qHKQSZL8MgICc7lYY9RYgARf6e730upI0I53R6N3MMX912bD2wBps3bcK2jR3ozMvFeud0jC1OQ1qirScqlyyg93ASXle6OZcicr4xNyO81VlaMvqV+Kf0FGnb50bPkx5FUJhz6m/ZxrhCOAZof7KnXlenrLfXE71UBBQBRUARUAQUAUXgQ0SgtwT2IQ47xIa6tAmIbJYhvMZMk/rfvdirJFGYRPvQp5CAhINdaD+yETu3n2ACvTRkT5qN8vllNGWiPRZ9QsyMBHVKqz5dnPkLhXHJ2RHqQLh2Dyo2dyHgWYqr6MAeimykb0YZhjEbeVaqlSZWA2lazjzCpfI0RsLe+15cKkjpOhUBRUARUAQUAUXgXBEQOUPSIWg5OwJKQM6OkVFD9BQBn498ojvJXu921iSkz/wMPl5On4YQzYcccbB7vZLrvHet87s2JwFl12HpML+hUTE6IyESEzK7LYT29vbz619bKwKKgCKgCCgCioAioAicFwJ2yoB9zMXPq7ePbmMlIGfZW/E9sNLRubmxDi88+UccO3QganYltlmxImZb9A+x0hvaZESxonaCjuq9asRqnscnz+1pimVjMkIxU4p1HqEzeyhE07D3d7DzmOfF2JSaIZK1OAezxBMrvzjpa1EEFAFFQBFQBBQBReB9QkAMZFz0q11+0x3IyivggbTIGmpzMRC8SkAGQqbXfRFeA34/1rz8HKZPzsTE8nJDEyJVYq+W4STd04Z3o3977rw/F9TDnEY0Pqix3p8ZX+heBC8LSZtoiH7xg19jLkMbz71imqEiFShj+3eh56njKwKKgCKgCCgCisDQQ0DkPzsjFlXsrcBDDzyMRctvNjQgKmOceS+VgJwZn56nkqE8EInDtddfj2XXXtUdDlYF2B6ALtIL+YfBxn8Y6usamA1+J5YsW4ZPfvp6nkxEHfOVgFykG6fTUgQUAUVAEVAEhgACEn3U5XLizTVv4403thsWF4ZsoQzkjLunBOSM8PR+SB8Q5qCQ6E0ivIovSLQMXgMh72LMdOq9aEj6aD+iw3bP4ZQPDmSMdaY6pzT5qH6Vfxgssmd0CpMcIrH9k+9CTtRO8/3deeMdNf7lVXL+/iKrvSkCioAioAhcjAgY8gXljBB/AgHJOm1IYBfjVC+qOSkBOYftkAC9IrTGfqJNo9K+xJ8yfDP660/anHrfaDY48iLjnVZi7fkgNu5p9fqpc1o/sRtG3dg4UQky1m+sylD8NPaKJKQHG1nnaXs4FFd2kc3ZeH+659T9GsnHR+EdusiQ1ukoAoqAIqAIXEQIqEzx3jZDCcg54GYIscw2LpnP+56cM5OHkbV7gM4kjwdNuCRjd+8SoRYl3B856V2J+cctbGg20n33ecAvPNWnU3WUn0jGcGZlP30QI2pWfxymd28RSoqScZwRgymhi8aAa+oWJHvXG2rXIgDLXvVA3/1d1tF3D4WYDLy6IStIc039LavPegZTZ2Book8sDNZgjoWBFrRNfIf4hmo0wrMhp88VAUVAEVAEhjACImHE/gzhZXzoU1cCMljIRUiLc8DccBh1e7dgd1WbQR4QZiZzTxIKxucjhc7OllOldskd0l6H9voa7KjqYq6OMBOG25gJ3IPcCYVIi7MhTk7o+50HBTpzJ5qOn8DRgzVoJxkxhGQmRDQ7k+FMzkFpfjycdt5HAL6OZtTsO476dh988p8DM6e7c0ajMNsFj23gqFwR9muLtKPx2BHsO9gGe85I5GQmIs01cJt+pzuUb1Jm5vb1ObEXrEVQJ9wGGTsTQbkoly5ki2vi3+g65CWTe/w0yEH3S2fUkfuy1nNdM9sgyF91Duw5bkdNm5nOeMx9k+BFQXYImcmifboo0dFJKQKKgCKgCCgCisAFQkAJyKCBpyDlcsFc+TT2Vb+MFd/f3N0yBZh+PX71ly9iYZIN8ZEgEweKVMYikhe1JeFjW3Hk6R/j2u/uj96X3+5P4icbv4x5LgecDNUWZpvuVt115JskMWzC4Y3P4p5P/wwvdT8xPoo/juk33Ypf31YEt8OCkNmLjoYdePF7/4FfvdSIqu66i+9Zjf/8eCISk71MXNh3hJ7uwn5EWvdh66qf48a738LsbzyFO5enYP4IsWkcoE1P46F/YSIuIb8JrZ1EXE7sey+Z321xjHDhpDM7tUO9H13UK+dEIyQGgS4TuhgJkFGhe8iVhIp2ubkuG99P3g92mNFFs1WpE1ug2R6BU9Yt7GWgIsRCNGZ+/trpxmP3JuFnb9oBZwBYVo0/3OHFVaniLzVQB3pfEVAEFAFFQBFQBC5FBJSADHrXaaLU0YFQ6QqMXTQdj01+F89+5x5s2NqI7d4qVO4AZk82weOgIMc+RVAV+cxCm6aq2nbs3LEfedlZOIapuP2zV+LaRWXITXIhQUyoTiMfMqmodBcKpqD48pW46/4kjPvjL/Hn1+rRvvB23HnLjbhyQgKS40k+eJwdiTiRkDkeS7/9HTiG/QarD5TBPP8G3DkvBfkJzBXSL/mQWQZhqluHda+uwa8f3C0Dw2olGRoykrYx5ff2SyCmEG6rt6FxfRLufdqFRq+YovE+1293EteuCLKmtWDc/FZckQ8Q7ovfNI3rMlPj1XQwHut/n4F1zFHZEIrAwU0NBsLoCnTi+q+0YtIkP+Kq7NjzWDqe227HcZpQebg+Xwf3v6QJixe2YfFEauyIRb9aDHlHBEM7mcukVtx8dwSFLybiwdeokRsRIMkh85DnWhQBRUARUAQUAUVAEeiFgBKQXmCc8ZLClomZ0MOJuUgtHoVyRyd2Fk9ETftbOLJ/G9Y/tR7zSqbC7WYWdD+lLhHOKH3ZWndhZ2UFnlibi7wMP45lj0PJlCmYMiWdJ8cB+CWiVg8BOSn4x5ymIyEH3BkpmLJgBhIDG7Bh2/N4w5SGnJwcjCugnwbNt4Ii5IVtsMd7kDc+E0lpYzDSMw7lN0zCeI7pNIU4Tre02FsglDWJdOnMRc7EiZh9TTWa9rwCnmFHC6VOMT+SJkY9qc9rY27GTal2cs7yTUrP3FlHuu+vjty90MVkCaN2YxLW/SkB7x6MoHlJB8YnhZHLOXe2WrDpF2l4Zl8YBVntyHFxXUJMuCZDGDcIXQwEWWhsrd2rknpy2f0pOMhPn7b8LsXASOp19ykf8iiKnVGl51e0vXyVGmxkVIx+9FSSJ9RcORKCyJ/SjpoXEvH4nxyopZnezDvqcfWYAApSwnCQH1gcYaSPb8dl7Yl4+Tk7frfJjzv+TyfGjPShML3bfMqYW+/e5VomGV2cif4fSPOhNMeBxqQgAk4TRhSHEZ8kz83GO2q0kLmy9F6XsZ7o7T735VYfrOQ7f6Rt7/ZST4sioAgoAoqAIqAIDC0ElICcy35JmsuQH0FvFzpo1+J3FaKkrBPx6XuxY89b2Hp0NLKS4pFrDdCyRWxX6JlRsxsnauuwPXsqrrC9ieFJDkMb0dUVQFycnfbyYsUikhnJBE2xgoZGxEJ/BP6IwMuegkEvLE4PsifOxajRJCDMZ3Hk8H4cn0gfEmpYzKIBoVQW8XUh1LgPdSiEp2gExmV2GYJogMKomf1ZrFbIEmQ06TfCkHFBmumEPMUomRaP+W37sOGHr1DAY1/iu2K1wxGzwQlRi0KyE6JAaeM9s3Qk4W0Z2lbMlkQ4NArbWWxWzp3ExLjBJxKajvY9IUqU0XvddS/QB8VqTpgz6bDh8CYPHvltHJo/1YB/vq4J5WlhZHKeXa02lDS5EHiAVTMCGENLOzHBon8+cWFoX/mJrY+fQh6CtDyKuQBJHcLds94wCSChosBPjxsK7sbWsl0oQPw5HZPUpyBv4MPvIanPsXqK1GEjK02jonEGeEMKPwLsIzaucY+diPmVM92PUUsakO63YtPrDjxa7MXUhY342EwT8jwm+Gh2BmopCua2IqHNisb99CO6rg3Xf6IDZSk0v5K5sUMZU+ZrzM0YQH4JOeW4rGCYbnG8ukMOHN7MRcd5UZILeBJkXWHwNe9/XezQKjgauHIsvke912GstcexPTpwSN5X4mhwtZ656IUioAgoAoqAIqAIDCUElICcy26JzEcpUAR0s5m+Hf50lM8dg7FwYMuD2/D7Z2tQ4knGsDIKSUIk6Nh9aNNRVHcmYsLVRUhfvQEuSptyYhwJd6HxyHG0ksgERLi0UNhPSEVaogNWfwsam5vR7KUgaqJpFUlNSmoW7HlzceXlc9Gy+Um8s20y8i7LxtJ0JzwU70JmCvit7Wh+uxKWgsuQN2ECBWkxBmMhGQh0sM+mBrT6uoVVM53n6QiQmuoEfdiN+YrwJ0uUo2dzqJM+JQ2orfcaJmX2xAxqd+xw29pQd7wNbZ10GnC64U5JA6dskCUhLSE/ydmJOjR3heGjasZMHxgujM7ITsTHWSlgGiPIKBemyPAiSYdoJnTMg0oKza8N9+H2ea2Y4gRSQxb4CISVaxp/TTM1Xaya5cd4Ef6lLaV/b6MVbfUWdFA4llvy20ozpPQsahVYycy+u1rNxNsMHwV0WbM7OYTERJo3HbKgs4vPSUJMYvKUHkRiHPenyYKGRu4j5xaysW5CmO8Ce+6GyyR76DOj/gjH9bNPfidl5XvDepnUNtBHxUQBvqewHyEIfFORRmfw5Gw+pIO4r4sme9wXY69Zx8S5+uhA/upqMw64vLjh9g4Uk1lZ+Z7wEcm2BU0HOCbnQT5iKD1kDCFcdk8QLk8IScRNSFHlgThqAm1IWdGMGQVh5NjYrsaCmtbud45mYZ7EEFI9nGv32E21FrR1kdxRc+Jx0TeF/yIZmJLoNh7js3YSMc5DSph/klLDSKSWiq97lNREH+lvRUARUAQUAUVAERhCCCgBOZ/N4om3ZfQwJDjikPurtXjt7e1ouzKVAn8uBbV2hAO7sHl3EzrShmHBnAzUvMNs6pTizNYudDUfwNM/uA/PbG1BM4Vc2LJQdu2X8dXri5FyZANefOCn+OO+VOxoGIWv/usi3LByMpKpLhk/dzz2Hq/Ao+sOIKOoBvNW5CPRY+OJcBsJSwNe356AhKlOjC+JCosiwEo0rMZ92/HcL7+JpyvjUUNna4t7DMbNmY/PfmEGxqWTwrBizHRKhFNbRwUqtv4N3/intTCNciN92X/i6gXDcEXmWqz68ct47HcvwnPLnZj/ic9jBaXzdBclbZsDLYf34N3ffRV/3RDC6v1dKBgxERi7BPfcPh1TRqbw1D0qfJ4P7O9bW5F0KQjjkAlNdRTMyRYi1FBIiZAcWPLaseg6XvMUn24xBhmw8GL/miQ8+5VErM6MoI6kwB3vRf64VvzLd9oxmmTA3mbHgVcS8ZOfu3CQDiWtrV244a5WLFoUQuWP0vDmUw6sHRZEusePBf9ah+UjSD7WJOO//92F8Kgwjqc340s3dOCWaxgcgLDKHlodZlRXePCXbyfiRWoZ6jxg5lU/4pPb8bV72jClLAgnCWsfqVyWIhqE9BDc6ZTYt5rQcMJKTY0QU97nsyCJ0omXErA/uQt2mmKNIfmgwsMgKFYbtRp7XFj1pTS83WnGNrIQ0WY4k7jVXjNyltTj8oVN+MRkMwmoFS3NZvo4kYQlB5BDQpZw2I0tzybgXx+Lg58MxZTTihUfb8HnPkbtH31vLC1OrP1TCv66Bsj7h2qsmBHA1DwSLbITb5MTL/06GU8+7EAFx4uPp++Krw13fqud2ey7kEJfHWNPuBItioAioAgoAoqAIjC0EFACcj77RekwGD8W2VlBLC9/G6899hTW7i1C/thhGM3wueHd67G3zo600YWYQ3v6VRTCKFLSPIahd92FmLryM9QS3Ien3rbiyMTp+PrUZKS4zHAU5CN7ymKMPF6LhTdRcC/Ph5tCo9kWh4Sx12ACBbUFD76Ct+zp2Lp4BWwp6Ug9egBtW9/EG/6RWJCYhUISgghNbGg0BUv9OlS++wL+8Kgbpd+6Df+QvBO7X3sd9z3lR/Ykzv+KJCTwBD0mvfJwHUF7PvKnzcEdP/LjqV+/gi0Mzzut1QVbURlm39yEip3P4I1NtTi2hGZmFJLNFhvqdm7AOy+sxrq0f8HVX07EFzLrcWTfu/jD7ffjmXGFNPfJxPjMU6Xk89mA99BWCIcsVcydcnxI8QQwPOzClhcz8cPdHZhxazumzPIil9GjbMQki74fQsjkGN53xIWXXkjAM28A7Yub8JVrI0hh5LP1L8bhO/emIKUshC/f1EnzpSCyyttw67/5sP53GXh9YyLu/6Udm9/0Ib20HVO/68XorW58/dceNDnZ3uzHyPF+rPixHyceS8U9f/dg05QgJjKY8ggyiqSWOOx6PQH/70EnDmS04ZPfC2IktVG733LiG//XjfUHOpGZFcBIalJ6K0EMdMRObFgASTkMifscycYxEhB/iL2K6ZMFrUE7Xt7A/ub7MGF2CPFUwYh5k8Vuw46XE/D337vxGz7/1Le6cN1MPyzUGG34WRpeYdCF/XNMmEpCYphDkYA0Bcxo4Ps2rtxLrY4QXz/yFrfiq/lBvHhrClZtsuPYZd3aEGJqqbWhZosNz60P4fpPU9PBf40snTbUVrrxJ/rlvHKsC7P/oxV35VvRfsCJH/5LPDZW+JFW1YkrkqiBYX3xf5It1aIIKAKKgCKgCCgCQwcBJSDntVc0CvFT45ASj7ELizDpsafxdkU9xp8Io4z5Dxo2b0RjZAFy0pgjJHgIFjnNpulNhA7jNlcayma64Wxai6qWQ2iIS0RmYSqcFEidoBlLVi79OApw2ezxGFOcAid9RsIU8sKuXBTl5GLSmH14ZeO72FZ9LYqz4hB/ohUN2/bCNXE+PFlJsFEyC3SLZqLZcKUX45qvz8SUGxdgtseDJN9hPPu3ozh0LIhOniaLSUysyGXQkYHMklGYZT+GrU/vxlGx1TfRwd45DKOmNWIUCUXFOgtNjigAsoHJ0oi6o1vx1hOvYtPskRiRY0Onh6GB25vhxU787JVKZA8fRgLiNOqLUN9ryNjQH8qnhN017JUSfBg+oQPLSuLwyKtuPET3+41uK65r86KM+CWPaEcBNQeZ4i9BU6T9r3nwxL+5sGdFC276RCPmXhZBaqIV7o5UHLk3Ea+ucmLJQh8yc6jdKPYjMcOG5lUp2OUwoZaEMMsZxARG05qbT1MqBhfIgQPBWqA6MYglk9swb3oQe0hWCuld0kXC08RphqhBqdnoxqZnHdhl78D1NzZgBce1H05CBaN20cvH8CEZCExjqfFBhmqmSRT7bauhMB/wI8Tv/nrm7djqooahC5MLghiRyJC91OqZaEpXsy0erz3oxt+fAubc2Yz5Szsxa7IXgb3x8K1Kxq4dNBPLDaCIvh4WMfU6wbXShOwQyfhCanfE/yUY70cGSd6s1Aj2Dk9EHm3EnMwtY7xr3P/GKisajvFiFAlZQQRpjMvQuNuJXU+68dYBP6Zc14gbl9MZPhyPNyucJDfUjpBhsYcP5T3RQRQBRUARUAQUAUXgg0FACch54GpEhqJHrC0tBbkLl2BB+dN4/q292D+BAvtkP9ZtOAb7qOEoLstlONcDxum0ITrxV5hO3WKhX3jZfEw9+Dje+OaTeGTZJNw8rxC5FRWo2r4XLZNvQFKcC/F++olI7W4zqdySAkxYWg78z06evldhZoINHbVevHOoEAtvyUBZtpO+GGQ74mdAYTKcMh3lH5+M0a3NqK8+iP3NtTjSAiTQdMtmhNylEHhKMTH8lTiYB6h5CTFSl5w0C5GJhOkoz/tBelxL+N+wcfzNh95dqG85iHe3BNDlWYUXDtrBA3kSEysKrluC3NQuJIYaOQolVhYDB+PqAvwyBqcfBBdVtrQZn3KSHDyQhM0U9sN7E/D8Q6n4b6551GeqcOe1nbim3IT2Kiee/mM8nkMn/nN5G1bMo1kUSUKnN4AMEplZi8PYU+XAdppkFZEUjAlZ4fU6cPSYmfc6cMPnT+CL1wcMwmZvsOMI/SKq6F1zza01uO1KnvQX0kzuiB2tbRTiSdmuonlWKVFydNnx3COc0y7O5852jHTGo3q3DVvXuvB6fQTLPtGGOcWMdkWSFKZbTr/Acs/SSDiGk9huqrLjEP10yjop/G93YM3jFoz8lB8pRQyqQPNAk0StanXgjYeTcN8TJsz9Sj3+6WvtyKNGI45tOunQ3sZ3p5XamZmZAYzL4JCcc+d6J6q3APVlfmTl0zyKJlZiPhb2Eoe2OByso5ZsATVDwyS3De/TmXzP3jiQo2P0ci+mZEc4hg0b36b24544eL5VjYm51NYcc+IV1ntuqwUli9oxb7wP07JpJsa1XkgSewHeWh1SEVAEFAFFQBH4yCCgBOS8tlIkbArh4QRGSBqN0WNzsP2Btdi6xousxAQ8WXElli1Pw6hChtrdxYEopxunv4aUKDb4VkTSyuknUYnLC/8Lbzz0EqaOvg511Sa0eN2Ye2UGkpLsJCvdp8bsgJwC4YJiZE6ejRvxE7z41PPYU+ChRZEDq03jcBWzrGeRKFD265FFhTiYTHU4svMp/GbxT/DH7jUnjJxhRHzqDwIOc7IDWWbPd7kyvvW6x9p1LehkxnbMmYG5d9yC68Yw0zvjvAaNI3gKtjY6obsoxbJwOhdFITczSEjulDaspGnU1QTNtoemP+lJ2PBnB3bfl4bH0+sxjKGM8444UUnH7NyVHSga0UXcxIiJhVB0dFhIGG3wur1RTOSBPI9YqekwoT43hDg6X0sx2rTQnOu4YBigA7nhy8/7dH73O7H7BO9P8yI7j+ZxJDih404cpNP683to63RXPh4wevHisrvacNfPWkGrLyQnhmGj5qJ7W4waJ3+RCJDoJDO6VxYrtLOvE5xbx/ZE1G204fURLbibGothDJ0bpERvJoEKHXXieDOjYlG/kl7AudBcjTkJ2b+FhNSK6jdJnpJJahhBK4PTlYhd1dUkNJURJF7O+1kkZ2L6xbmZ6CsSpjN5VVuQIaL9KCgNGqZfYobYRCf945xbEvHNoobNUxeHOposPgH+s/StbKwyFkSP+/Ed+MkfqnEHNUVp9JeKE6LEcQ0sTy5UrxQBRUARUAQUAUVgiCCgBORcN0q0APJHPikE8a8hxNrsLkxdvgj7/Jvw/b+/jIi3FPuLPo689DSkmQKo7hZYKTqxhbTnB6WoEAlDweh8zPvsJGx6ah3eeM4Fl58alazLMCvehkQ6ClPR0FNE8PKbUlFUMAqfuqsEe1/aiEd/14YR8/4Bk6jlcLmcjBAUJSDG7HgMbW3egi3r38UjT9fAfe8v8GBxFQ6sfhmPPxA0cn7IXIz5yJqMkaI3jHs9I/NCbssfWTeldyFDRkO5QY1BJNRCkTUHHcEMRtdKQl5SAF6edEejhsk6GKlLYs5e8CLkj2vgVCSPipnStSeeGiF+tyS2YQHNhB7MTsQ3f+zE4Xr652xnRLNtFI5bg8ilxJ9EUyFuS5TkmawGATlWxe90IM/igwQRvhstCG6Jw/5DIaRcQQJTIn4XjLxFDKqoKdlF4R9J7ZiYz+hZjI4VZt6RILUTDTSHyxjJiFCMjmVhRK7wCQuaq8Jwz2vHZ25uwQxqHDxmEhoK7QUZISQQX1GtnbZXMYwFbi40NS2A7Flh1LXbcaLGgb+tFaIRws1f9SMng3gIP5J5028ofJRrauCNq/00UeM70h2FysRQvV3VcdjOaglLfEjNCdD5nBG9umzYs9mOioYgphR6MY79kC4Zjvw+OqZX0/djN9G6Mi+EtBxOh8QqQGJ1rMGK1tmdmDHZR+d27gMji3mr2dDehU/+oBlzhodIYkm+4wLILyRZ479WYsYomg8tioAioAgoAoqAIjB0EegWLYbuAj7cmVPyof2IxcakfwwxaqtrRiflv3ZeO3i6nzV5CX0jxqCkpRpbN5kx99pS5NCvI46SncNhYzRcRhVqbGN0LD9szJURzX9A+/zcEoyYvhxjTXvwwk9/ibfqGHVpZBnSaA5jp7Ql8n1PEXkzYKH9fSFKr1qKkWn12LrBB7cnB0uY3NDltBr5OowmHC9CU6rmnW9jy5OP4febE1F05XRccdU4TBiVhYQm+hIwTK7NWA9zdzC/h8igkv9D5me1ODjHRMTze3tbG/0gfLBTcrcfrWU0paPY57LR1l/MuJhfJKkEqdmTUECn87VPPEVfmFrs7WB7i4/C/n7s3HoMlXs6jJPrnrV82BciuJIghChI17zjweodJhxtZbJIIYI8aA/yZL2Lpk+ZzJcxozSARJItWhcZQq+F2cS9/jCzexMznsIbAj8Ff1srzaaabdjMuoFcLzUJYaSyjZ/RpZp22GmCFUJOMc20CihgC+mRd6DWit3vsBLD/47wkIBQMeRlFK4T6+2oaw5icjlNlQo5T5KBxiPULGy1wsTIUpkjmzB9ZgvmXNGBiZwfI9cSX9FunR1IOwV5J/Ny4HgctTsJeOl4EB3l7Zg2nKFxuZ6g+HFIPxTwI5y7v51EitGzkqg5EbImvkuWFhKiYzasY6X0EuIjz/gnSHOzg4f5MyqI7Gw6iRNnTsto52034yhxOCFtGMkqRZzTuS7zUZKtWrYeQc1IMUkyCUgLI3TV7SfLICFKKGrBhGlNmDO3HdOn+gxix1hvRp+DWO7ZAdEaioAioAgoAoqAInDBEFANyDlAH7HZYW6vRcvRg3TCPYATRw6jZW8FAlkeOBKykZs0AWXDd2JBKbBu5HhcNTMNuQltOLrnAHZXHEUt8x201u/HkV3Mjp5HYa2YuTUYItfsyIGnYCrmLpmAV79zCGVZThQXM/yShY7nIsj1mSOFNkkKyGN4a9lMTB+xFhtCEzG2tBgTE6iFoGQscnZPI34hb0DEnoK8RC/D5O7E1o4q7DvYgWCSD63V+7D3AE/b24/j2L4GdLCpuboShw4l4Hgq/ThsjIaVkQD7nl04tDMR2xLiYNtfgSM88a+jkU7D4QpU5mUhntGxCsc3Yf4Vr2P3I/fh+cmpaG4vxezURq6hEht3l6BomBvDZWpc0IAn9jL3D6hI7grJwRIgYTjwdDJ+S6F6xTWdSJvMZHkUsqmfoKM9I0Px+f6jdAR30/GaJ+9lpdSQ8HTfTZ+Z5kaaT3Vya5iYMERzpKMb3KikgL2Z8c1WLvAijxnG4zlOQ4cZBw8xvC5NjCakMgKVm2MLW/WSsLRaKZDT7GmsD0k0PWIaDdRQY3KEBKS1w4vLS3nyn0Py2ATmC+FYeXQeP8zQvlscaMihNoRtwIhTbc0kLfQDSc0PUYNDgtNLU9YbQortJJQ0o6KWB9Q6vPMnC+560IfyGV54qEExiLCog+TFIQM1kWTZXCa00kSqjRoM5BEXVmpm1Koju4gPTceyckkSkkkkSFxCPkbA4jzji5hvhFoZCWEshbfgo0lXLcmVqGkSaa6YyBBrQZ8FB3faUXuAWebHBpFBnw7yXXqVkHQx3DAabKjc6EBNAVDoZlOalwWZv+QYzdacKaKBoskZ1yr9a1EEFAFFQBFQBBSBoYeAEpDB7hkl5nC8G5Z9q7CjdjWWf+vNaMuvrOGJ7Szc/uOf4875HkaocqF4zjy8HmYmch555xxeg9/+zz/ja3+NDXQYv/jmy/jFAzfgvudvx5ysRKQxtI87MxmTbpqPSTtaMYcC/ZQ0CsQUDqOiXKxt7FPuxtOhORuji5yYmTEarsxcalgk23isDj9Fyucc0i8fj4K6Y6h76EF8b9mDfECbH9CTWMoPP4cXNszG2DZmw353G9bKvZ/dhVffuROdX/skbp2Sg9J8ko7f/AYPrOGPPJ9TjtE7LBgeWIU/bt6MV+74Jh764jRMGjcSMz+1kgTk+3jgG1/GM1LXKLNx1+PjMG1KkuHEPqgj+1jT9/lThFZJg1F91IG3nkxnFvt6pOS1YFYyc1nwoZXhhA8cduHh7zmwl3kuvjCqC2NzqMnIYjhjCddL06mauTRfoi99Z0cc/vyTRDy5mjjnt+DqxTRz4ul9hJqr1kY7dr5mQ1VhB0ZSVVHEKpLZPELzp7oaOw5PC2ESTY/sNPeSTe5ilK0Th20IWEiIKKwzcBVMzEmSOdqPdJoiYQ37GxaPw7PbkZ5EwsGxDzBy192fD+Orb7di6vgA4mm+1a9Uzv5TGBo4nWswKnysFVeUMspUOgkEn/FvtMgFiYqZ9eyJJA3rSTh2muEtZm4Tlx1bd8fjofvEj6cDGWkhOEhUQkxuGKyyoZFak/iSIEmJBC2w0DRLNDP0a6Hjek2ldC8meMSGzxqaXXjwl/F4uTqAy26jDwjJHCFDMsle9miyjdUc6/F4VE4PYWQxSZrXhjYGB/jujWZM/34Hln6qE+kSJpnL7Zm7DKFFEVAEFAFFQBFQBIYEAkpABr1NPMH2dtEBfB6KZk3Hn8ffasj3tJin0MZM5YU2nkxTwCuYhjm3laE0nIaMeAfDqI7DrNt/jz/eSDMTClkiIEZosmJxeJDvdsAVpH8BBbVgix+dFS3IWlyOdCY3dNIon4qL/ov0wWHNDN1beM1duC2cCU8aZ9KPNGb4XzBXydi5GXj0L8vgo5Qdpt+JhafoFotEuWJfFr2CsQAADd5JREFUTicc9E2wdHl54s7OKdZFnOnIocBr5fH8sKs/j/+asJLhWymwytjx8YzMxYZ+LzqZMtyaVICcJArlpgTkjVuE255lyF9fBH4SIJ6v04neiZwJucyMzQmyjwtXmEHbZEcbhfdN2y3UWVjx9JNp8B5MxBvUDsj+yPKb6TDt/FEdHpzSiXHDCDTDyaaObcU/rrCj828JeOhX8dj7CpfPk/wXfe2Yf3cX/nuOFyOZa0PyGIp/TGfAhoMH2eG8IJPoUaDnfXHWDh+3ofWACYcTglhcSE0DzZ9Eig7z1fEeN9MEy40nf2XH/vUdNN1qwXUME/zZm+xIgQs//Fsafs906q8yrK25iWuh0/vKRzoxnFoRxxlwZfewMQ+NnRndUzK8uPPmLpQUUevD+0JJjCLbQm1GhAkErcNbcdmEOGxhmN9Vf8qBb6eY6gXRSnOw8HT29o4Lax5kvo4t9Emhs/zlCdQK8WXdtToZthomHdzehfKbWjGW2dc97iBKxhDDo248w6SCRzcF4OyMIH4RHc/XWvHCX9LhrfLgFU8rbprvx7yrWvDT6kR86fEk/OnXblS8TuxoDga/HxO+3YGpMxjeOPYedk9dPxQBRUARUAQUAUVgaCGgBGSw+0UBzdxFAsJ8GhnjpmPhGIpuItnxviG70SwqyGhVgcQ8FCQPw3BqIwIkF/64ApTNKMJoVpLqsSJtIgZjoFBvb2Xkq2NY9zKFrOuyUFCQYIS5NbhArMGpn2QgJjojJBZPpHAqkbgYaYtyXt8SnWA4kIq0vAz6Fcio0fn2mEAZE+m+aTyN/hLdixGGl316OMbMUhIw1jWqxxYS7Y4LYbQrrjVA0uFKyMGoOfnGeqWnWJUQQ/eGqemhjHvhCseOcAJxdI6fcGMj/pkRocQ1PEDTOBGg6QZCv4swssd0YNrVbRSu6Q9N0uDn+lw5XZjxsSZ8Ns2JjTStamcYXauTyQNvacLccj9mjSS3Ygf0xTdO+hPpD3L5N5pQOowhb6nBCLAfUTeY05jX4vIWfJ2jSbZ6utEYxMSdTZOof2eY4mbmDKGZl51YRUgSIx4fxsxtQZC+Ke3lDgY3oCalndGsIgGMn9CJxYu9yOB/xWYhkgNga1hXkXhkUOty9/8OYdbUIJi6hqZTvTYotisWEptkH8Zd0YxbHC6sr6IpGvFp6/SjeKoXc5Z1YvQ8G3yM5NVCIhGwM3lhQQeu/GwI+Uxy2NUZpi+NED12yPc7PpPrYuLKr0+yo4nz7mwMwUkiNPdaRhNjFsO922nWyJDRnXzfAuJsXtSGRbeG8R8j6fRPu64IcW4lqMnEcdHVXSii+ZWdmp4L+h7FsNJPRUARUAQUAUVAEXhPCCgBORfYeLJt+F/wNFZyYfQt3QK6COPMDRKkYGsI7BFqGSiYUz7sVSidkbB0NpxAfTuJg+kYqqqP42D+RNyUFU9HZranIDuAPHmyHzELo9QrQnT335PP+lxR8GeHvlOn3KdOf1+ia4hwDBHOBy7da+U0Ily/v9+BonUG7uODfyLaoBDzl6TktuP6f2rtSeAXI1a9ZyBaDDIPQ2HDXUeQUrx5TBs+NqoNy1hR2vQUXntJDIx+2CzE1PCZw9uwnKFyhRRIV8brIo4LZXSqJvGYShIn+TCkmyBN7ZIKuzDtti5MERLZ3SY2r3Z3F4Yv6cK/L+p+Jo26i5ALvmwDko9YvZDbh4IpPgxj+hijX9nQXv3E6glLFr2Vaww1O6OZd4Pf+6yVFRdxjrG1RufoxdUlbVgqc5G580cc7g3wGDq3YHEj7pC5s8T6ks9JnEvkxu6+pA1/hFh5ZjXj9hl96/e0VfIRBUZ/KwKKgCKgCCgCQxgBJSDntHk8kTakNhGmeTrbj3Am3cmz3qXPd2lEx/Nwez0O/OU7+MFP1+DVhlRgwvW47y9LkUSH9ohIq6f00bu/Ptes13e0Pk9PfhlsvZMtTl6dY9s+6z3ZywW8Esm4VxFhl5oHi0jbA6An2qk+rdhGtiRGGnp6YyXZ0j515WH3GIb24ZTn0oeFz8WMrqddd9/irh0rRr+sYIxLgZ4Rf/sWPuvP7K5vpZPfhAgZJnRCcs5SYnU5rT5F5iRZzmMlNke6zvRBsvfaaGFo+GvE2sintON/BicLvxt9cUBZLwPLnVZ693naQ72hCCgCioAioAhcAAT4vy8t7wGBXqLEe2h9yTahcCrSEotEVjrnQn8LU5yHvhV34WszbsMXmEchzp2E/OSoL4Zhly8C2Tl3rA1ORSAmIMfoROy7+FzItQi7gy7nuCdUBvVbul+d054NVF8qDtTmtE7OdONc5n8udWV+A6zVmA77OtPj06Z8rvVP60BvKAKKgCKgCCgCHxYCImFE/3xYI34UxlECMuhdFK0HIyUxxbPkzeg55T8XATY2FgUsk81j+JLkMbypmcfkEUrEAS/9SChpRowjZlbSct4IiCbDZo/mOjHTLii2f2b6OkQZyHkPoR0oAoqAIqAIKAKKwCWKgCFnUC6UnGgWMXHQMigElIAMCiaRVen8SqfgA5UHsWXzdvoSdDtUvBcCImMKvyDZCPccbZPg0D7GOJGXZ++1X+lbSw8CoqmyMVlic3MLWpqacPjQEe7fNjqKd9s/Kc49WOmFIqAIKAKKgCKgCJwbAkJA4uLiULG3Em1tDCbDYhwhq3xxRiCVgAxG0UAhVnIalJYOx7e/cQ9Sf/6XfpzQz4hz/w/5cvZ+P3u4SP+19e55ICDEzm634oE/rML9v/3befSkTRUBRUARUAQUAUVAETiJgJnWLD6GjExJy6alBUVr45CZz3sLeSer6xURuOQJSJR/0OzpDEREolq5PYlYcfOdWPLxT1NTQW/eMzXQV+uiREA0TPKPQsx/56KcpE5KEVAEFAFFQBFQBIYYAsI0JL+alfm2spgWIer5OLC8IcKINDmD8DnEEDjX6V6aBKTb81heFDHPEf+LqO3T6fBFXykyNRcznI8cz/CiEl9Uy1BEIPbf+Tk5ng/FheqcFQFFQBFQBBQBReDDRcDgFBHmwgrQvJ7BhhjqcUB6wQdW+o1YKINeqn4jHykCIjEIzlRiTyNi/89SU3UYhyp3w888F1EtWfT3aX0YLES0JLEeTquhNxQBRUARUAQUAUVAEVAELnEEjCBFctJ5RpGR2hKaajXUVtNHtYFVz2yJI5B+1ETQjxQBGdQ7zxdCtBgZmZl49Hc/QpzThbCkrx5U4Qs1AEcZVHOtpAgoAoqAIqAIKAKKgCLw0UVgkEzBTA2Jt6sTXfyJi3MRD2EsMdby0Rc2hzgBiW2UJDWz0PHHZjj/mCWLWj8lYolqMbKyc/Hz+x+F3+8jn2BCwZ4N76eR3lIEFAFFQBFQBBQBRUARUATeRwRi8qf4FY8oLus28WdWX5b+6IfIqmaG+RUndytl3p50EO/jnD7MroY0ARHwjXCqROyRh36PN15bHSUVZzDyFzMq8f1wOp3Rzetvlz/MHdCxFAFFQBFQBBQBRUARUAQuSQREYfLuO2sHFV1V5N4A3Qae+PuzGDfyziHtGjAkCUjMF0PIh4vO4QsXLkT1wZ04uGu9EaEq9ry/N9lgnHQOCjGy1SC1ZP11o/cUAUVAEVAEFAFFQBFQBBSB80BALHlM9AexMCm1OK2ftOw5tVORX42/tPKZM3U0CoqKDAIiMq/8DKQRicnEsXqn9nuhvl90BEQAPPXnVHBiIAeZDLCsrAwPP/wwq0i7U2vqd0VAEVAEFAFFQBFQBBQBReCjg4CQCXE9kBKTmQdenQjHUYJipCMYuOKH+uSiJCCi2Yj9nA0NAV4yUGpRBBQBRUARUAQUAUVAEVAELgUEhITE3BDOtl5D+8GM7ZK1PUZcztbmg37+gRIQWbCU2OeZFmOAw/o7d+7E/fffj4yMDNq5Bc7UxGB9sXZnrKgPFQFFQBFQBBQBRUARUAQUgY8QAjGLoMEsSYjH0aNHcfz4cYO4DEZ+7l1Hrt/P8oEREFmojUlWBjthqZ+bm4tbbrkFjY2NqKmpMQjG+7lY7UsRUAQUAUVAEVAEFAFFQBG4FBGQNBRf+tKXkJ2dbWhC7Hb7WWEQ+VxcHuTz/SwfCAGRSdbV1eHQoUNn1WL0XowAs3z58kHYs/VupdeKgCKgCCgCioAioAgoAoqAInAmBGJKAb/fj8rKyjNVNZ6JU7xkavd6vWhpaUFKSsoZHd7P2mGvCu8rAYktTEyn7r33XuOn11h6qQgoAoqAIqAIKAKKgCKgCCgCQxCBL37xi+/brAckIDEyIRHBzhQWrPdMxBlGHMJvuOEGtLW1vScTqp5xe3es14qAIqAIKAKKgCKgCCgCioAicN4InIvviAwm9UOhEIYPH26MLc7sBjc4i1uIyPQDyfUDEhAxo5Jsi7HGg52stJk5c6YxwcG2MSrrL0VAEVAEFAFFQBFQBBQBRUARuOgQiPGBwUbekgVIG+EF/fmP9EtAxBejs7MT9fX1CDNpn2hBtCgCioAioAgoAoqAIqAIKAKKgCIwWASEfDQ1NZ1W/TQCEmM4jzzyCORHiyKgCCgCioAioAgoAoqAIqAIKALng0Bv7YmJhKOPfkMcyNevX2/EChbWcsrj8xlX2yoCioAioAgoAoqAIqAIKAKKwCWEgLhkCPkoLy9HcXGxwS1OIyCXEB66VEVAEVAEFAFFQBFQBBQBRUAR+JAREBOsDaeOKVqP3mqSU5/rd0VAEVAEFAFFQBFQBBQBRUARUAQGi4D4mMcCVP1/O3T34L8HXzYAAAAASUVORK5CYII="/>
          <p:cNvSpPr>
            <a:spLocks noChangeAspect="1" noChangeArrowheads="1"/>
          </p:cNvSpPr>
          <p:nvPr/>
        </p:nvSpPr>
        <p:spPr bwMode="auto">
          <a:xfrm>
            <a:off x="63500" y="-136525"/>
            <a:ext cx="66675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200">
                <a:solidFill>
                  <a:schemeClr val="tx1"/>
                </a:solidFill>
                <a:latin typeface="Arial" panose="020B0604020202020204" pitchFamily="34" charset="0"/>
              </a:defRPr>
            </a:lvl1pPr>
            <a:lvl2pPr marL="742950" indent="-285750" eaLnBrk="0" hangingPunct="0">
              <a:spcBef>
                <a:spcPct val="20000"/>
              </a:spcBef>
              <a:buChar char="–"/>
              <a:defRPr>
                <a:solidFill>
                  <a:schemeClr val="tx1"/>
                </a:solidFill>
                <a:latin typeface="Arial" panose="020B0604020202020204" pitchFamily="34" charset="0"/>
              </a:defRPr>
            </a:lvl2pPr>
            <a:lvl3pPr marL="1143000" indent="-228600" eaLnBrk="0" hangingPunct="0">
              <a:spcBef>
                <a:spcPct val="20000"/>
              </a:spcBef>
              <a:buChar char="•"/>
              <a:defRPr sz="1400">
                <a:solidFill>
                  <a:schemeClr val="tx1"/>
                </a:solidFill>
                <a:latin typeface="Arial" panose="020B0604020202020204" pitchFamily="34" charset="0"/>
              </a:defRPr>
            </a:lvl3pPr>
            <a:lvl4pPr marL="1600200" indent="-228600" eaLnBrk="0" hangingPunct="0">
              <a:spcBef>
                <a:spcPct val="20000"/>
              </a:spcBef>
              <a:buChar char="–"/>
              <a:defRPr sz="1000">
                <a:solidFill>
                  <a:schemeClr val="tx1"/>
                </a:solidFill>
                <a:latin typeface="Arial" panose="020B0604020202020204" pitchFamily="34" charset="0"/>
              </a:defRPr>
            </a:lvl4pPr>
            <a:lvl5pPr marL="2057400" indent="-228600" eaLnBrk="0" hangingPunct="0">
              <a:spcBef>
                <a:spcPct val="20000"/>
              </a:spcBef>
              <a:buChar cha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2311" name="AutoShape 43" descr="data:image/jpeg;base64,iVBORw0KGgoAAAANSUhEUgAAAyAAAAERCAYAAACDycNJAAAEJGlDQ1BJQ0MgUHJvZmlsZQAAOBGFVd9v21QUPolvUqQWPyBYR4eKxa9VU1u5GxqtxgZJk6XtShal6dgqJOQ6N4mpGwfb6baqT3uBNwb8AUDZAw9IPCENBmJ72fbAtElThyqqSUh76MQPISbtBVXhu3ZiJ1PEXPX6yznfOec7517bRD1fabWaGVWIlquunc8klZOnFpSeTYrSs9RLA9Sr6U4tkcvNEi7BFffO6+EdigjL7ZHu/k72I796i9zRiSJPwG4VHX0Z+AxRzNRrtksUvwf7+Gm3BtzzHPDTNgQCqwKXfZwSeNHHJz1OIT8JjtAq6xWtCLwGPLzYZi+3YV8DGMiT4VVuG7oiZpGzrZJhcs/hL49xtzH/Dy6bdfTsXYNY+5yluWO4D4neK/ZUvok/17X0HPBLsF+vuUlhfwX4j/rSfAJ4H1H0qZJ9dN7nR19frRTeBt4Fe9FwpwtN+2p1MXscGLHR9SXrmMgjONd1ZxKzpBeA71b4tNhj6JGoyFNp4GHgwUp9qplfmnFW5oTdy7NamcwCI49kv6fN5IAHgD+0rbyoBc3SOjczohbyS1drbq6pQdqumllRC/0ymTtej8gpbbuVwpQfyw66dqEZyxZKxtHpJn+tZnpnEdrYBbueF9qQn93S7HQGGHnYP7w6L+YGHNtd1FJitqPAR+hERCNOFi1i1alKO6RQnjKUxL1GNjwlMsiEhcPLYTEiT9ISbN15OY/jx4SMshe9LaJRpTvHr3C/ybFYP1PZAfwfYrPsMBtnE6SwN9ib7AhLwTrBDgUKcm06FSrTfSj187xPdVQWOk5Q8vxAfSiIUc7Z7xr6zY/+hpqwSyv0I0/QMTRb7RMgBxNodTfSPqdraz/sDjzKBrv4zu2+a2t0/HHzjd2Lbcc2sG7GtsL42K+xLfxtUgI7YHqKlqHK8HbCCXgjHT1cAdMlDetv4FnQ2lLasaOl6vmB0CMmwT/IPszSueHQqv6i/qluqF+oF9TfO2qEGTumJH0qfSv9KH0nfS/9TIp0Wboi/SRdlb6RLgU5u++9nyXYe69fYRPdil1o1WufNSdTTsp75BfllPy8/LI8G7AUuV8ek6fkvfDsCfbNDP0dvRh0CrNqTbV7LfEEGDQPJQadBtfGVMWEq3QWWdufk6ZSNsjG2PQjp3ZcnOWWing6noonSInvi0/Ex+IzAreevPhe+CawpgP1/pMTMDo64G0sTCXIM+KdOnFWRfQKdJvQzV1+Bt8OokmrdtY2yhVX2a+qrykJfMq4Ml3VR4cVzTQVz+UoNne4vcKLoyS+gyKO6EHe+75Fdt0Mbe5bRIf/wjvrVmhbqBN97RD1vxrahvBOfOYzoosH9bq94uejSOQGkVM6sN/7HelL4t10t9F4gPdVzydEOx83Gv+uNxo7XyL/FtFl8z9ZAHF4bBsrEwAAAAlwSFlzAAAXEgAAFxIBZ5/SUgAAQABJREFUeAHsnQd8VOeV9p/pmtFIo94bEhICAQJEx3SwDdi4dydONk42m81ms5vsZnez37ebbf42m+JNsTfNcdzbmmAb00wH0buQEBLqvXdNn+9570hCAoETBzsknAujuXPvfcv9Dz9xnnvec44uwA2yCQEhIASEgBAQAkJACAgBISAEPgECxvHGEE0yHhU5JgSEgBAQAkJACAgBISAEhMBHIaDT6UaajStARl8wcqXsCAEhIASEgBAQAkJACAgBISAEfkcCVwgQ5f3o7OzE4OAgRIj8jnSluRAQAkJACAgBISAEhIAQEAJwOBwIDQ3VSIwIECU8lOAYGBjA9773Pbz77rsIDw+H3+8XZEJACAgBISAEhIAQEAJCQAgIgd+agNFoRH19PX7wgx9g7dq1mrYYESDDvSnBUVFRoYmRBQsWQAmTYXEyfI28CwEhIASEgBAQAkJACAgBISAErkZA6QeDwYDe3l7s3bsXPT09I5deIUCUF0QplXnz5mH16tUiQEZQyY4QEAJCQAgIASEgBISAEBACvwkBJUCUpmhtbcWzzz4LvV4/0uwKAaLOqAZutxtOp1PbH7ladoSAEBACQkAICAEhIASEgBAQAh9CQOkJk8mkaYrLLx1XgKiLlCdEgtAvxyWfhYAQEAJCQAgIASEgBISAEPhNCFxNS1xVgPwmnco1QkAICIGbm0DwQY1Op+q5XspvTj8y/AEd9DyungDx76VNfdbptQc8ejYZaTm0E2Acnnb96O4utR67x2t0qi+tgRpz7OngJ86RA+nUSMG/Q4fVsUtbIOBnYKDq79KxMXs8odcmPHw/wT61+xtz4egPwbEvAeBn1b8aa9y5jm4r+0JACAgBIfDHSkAEyB/rNyv3JQSEwMdLgOJCpxtEW+VFVFc1o9OrJAit6ohspEWakWLpxMVAJlJibIi0Dhncyug2mGBxdaCtugTHqvs0ARKcKH8d6xxIK8hBemw4Qtwe+MdIhFG3Q8GhMxjh7u9F24XT6IuZiJDoBI7po+gJihrtalr7AZ8XnRXFKKtpQI/fDANH1Gx/JYR4kU5vgM8Sj8nZGchIsMHr086OGkzt6mDoaUBtVTnOt6obpdjxmBCVMQFJOcmI5TiGy5tRGOn7mtHdVIkz9YNwetnOz3t3JCAtn+1CzDCqsa4meC6bgXwUAkJACAiBPx4CIkD+eL5LuRMhIAQ+MQK0mv1euPqrceHwe3j3pUIUDY8977N4MN2E6WHl2Bn6KdxTYEe0zad5RHR6PwZ72tDfUILSvS/j6XdqhlsNvedh3TcfxErLdCTpjbCZKTR45nLbXn02GHVwDbSj5I2nUL3kXxA/LR4pCbyeCkRziGit9HQ2+NBVdRK7n34L+y8b7dLHpXjia3fBHpqBCKuBwkqTUiOnA/ys629C08nX8fRbl+Y87aGv4raUJESF6mHieCNJ29UEmPnE11mHpgP/hh+9BfRrvYUie8mjuH9KKuJtFph89PaIAhnhLDtCQAgIgZuFgAiQm+WblvsUAkLg+hDQvA96uHu7UL77Axw41ImY+7+K/1g7A3EUBYNnd+L86Z14uTgC0Ys8MBqUIFAvLzVLC4p2bcbRzSfRl7cYf/rjxZgWboWDfglnWy1q9ryAfVtfwsuVj2JB/gwsyTYgZNzf0mrZVSdcrhKUVwMV59uA0DZ4EyLZU1CwqAVSaqmTnh6XlEUP4s9zsnFnaSFeeK0U7jlPYt3iqSiIpIfi1Ht4dcdxvL09Fq3dHjxxew5COaif3gnqDm3TsR9vTB6mPfBP+MmyCuz51as4fbQCfW29qCzxYNY0ztMyNHCwCfTwoal7AKUVQHJaCi4Y5uGJO+bi1oUTYLaaYfZSfAwPMNRG3oSAEBACQuDmIDDuf203x63LXQoBISAEPgoBegj0XTT+z6H0TBHqDbdg8dQFmBQfhhB6H7yzlsERGQbb6VM4bDLCy8AKvVou1dOO6sK3sOvtD7AvZBkeWbgS81PiEWOh94ACxRdug8P2GRj3bMTLr/wKW9taoQ9fiYI4M2LoCfGOXq3E5U3u1jY0HvoA76m06jsOMz6DQmTRcmTRc2IcfTGNfHNoBOz+SPQ7TNB7vNCFRHCOsYhLDUWYaS0WNjWj5e238D4DM/JmZ2FOoglW3VjvRMBohdVmQIyuG2ExiYhKqkBdUTHO6GKwJLcAIVYrx1VBJPS6UHzoey+goakMu0uTEBrvA5JSEZmQjJhIOzxuijEN/XA8yejvYShO5KrnOcSwcBlaRja6tVrTNXxauYIu9x6NOT/ccNzrhk+O6k8dGvfay64ZbirvQkAICAEhMC4BESDjYpGDQkAICIFrEaD5TI+Gj0a5x+mC1z0ID8Jg8XsoGuIRnVWAAns0rAEa+BQPMDiZhrAOVacZi9E+FTPvnYX5k+IRSUM94PLAqcSF3oyQ+InInZaL3EmFeOfCWUQU5SJ7ThIS4izwei4pEIOpC+0UNDWlNqxZkIKyi+Uoqo5EafU8pKSGwUw3SNDAV/fApVFeD8f3wEOBoIK/A1w+5nW7GJehg9/OmIzEJGSnn0FZdzOq2/yYHqvj8i/N1h6BoAtwGZnXDbeH3hB9PCZOmgFjRx12VZ5CWWM+HGY9YkzsX/O8cHlYWyW6u3rRMGE6FnqLkRyiok8ADwVQMPSDHhYKMyNfKlg/uHGujFkZiUNRYopLuehEGjmvgvR9Xs5FHaF3x0jlZRhJLU/BwfNenlc96ozB8youRtu0QHsffJzApREZq2KkCGQnw5cNXR1swvn42Odw0Lzq08Q5jSxSU336fBSawz2Obi37QkAICAEhMB4BESDjUZFjQkAICIGrElBGbihzm6cgIykK9v17caLQimh7PpKiUpER64DdHst4iljMpZnsp2EacLbSID+B0oZuNGWvxKKUCZhoV3EhysinAaxZvvzAd3t6PGLTU+DY1oiju89hfU4YfAwOp+nOl7qQXpauUtTVV6LKNBu3Lu5EePgxlG8txtn9tZh9N5dQOfirnTHf2uXqjS4BlcFK/QluwSf2ylOgjpmZp91EwYFuNwUVxcsl9TJ0vXpTF6t29HB4wpA+NQuWLhd2vXgMe0+tR3qYDfGJet4Tjf9AN2rPNaJlwI78hYkIP3JxJOBczUVlDdPpDHB1NaGztQHtTsaLKE1nDkdMbBw5hmjj+nqa0NrWjqZeem04/4DfCnuUAzEp0bDRa4SuOrR1daGxm+fVzcAGe3Qk4lOiEEIRMtBcge7uHrQPajcKncmB6NgoxETZYNT0Agvv+rvR19GFOn43bvagxbuoOap9vwFh9No4IsLgYAM1xkBzJVo7OoiKKk99ZdZoxMZGI8GhAGqHtHf5IQSEgBAQAlcnIALk6mzkjBAQAkLgSgI0ngMBMywhCZg6JQeVi5vx4rHtaD63HdHzPo9Pr85DTlIIn6ozyFo9medL19ELV1kVGgcYip3hQIgtNPhEXTOCRw1BAzcQHg6r3YE40Mjt7EKHz4MBHjepa5VVzPG7zteiubgB+mnrETXJg+yGThTgAwy0VqBhMB0RYSaE0jq+vHttJK2PoJCgXKC3gJm8OjrR3sqz8ZGIjuFY6n+GcRtrPUCpBX8ShUW4G/koQWNVKXry7fAlxnCKvfSUlKOk1IWBzHTMmxGBpiIuQVOCSLsBds2+fa4+NJcew6Etz+JwxwQ43V2o0c/AQ3fegfXLJsJucKPrwmEc3rMFPzvnQYrVhNrqKCx7dBmWPbQMk+k96i/ag6NH9+NXRR5E0QPTXZuI2X+yEnelL0YKM4RVHXwPRw5twc7WFIQEetFrXoC1D6zAbUtzEac4sA93ezEqTx3Bz352Bq4IPTz0YvmYscvH79jXF4klf/mnmJfvQH64B97BflSd2I1dO9/E2f4JMPi4DC7ydjx062KsX5QOq/rC1c3JJgSEgBAQAtckIALkmnjkpBAQAkJgHALKyDQx5mPKbVgTHY/4tG34zstFaH/vNTx3wYLknIWYcstdWJJlAGPMmQqX8RRuN5cWsS8u9dEz9e2VmzJclVqJQnhoJAXIOZQ10APAZU99NJajtAaqg27UVPWjrT8SeYuSGZcRQGpULPKzgU0NZ7Hr9FxEFYQjJ8oLD70Emp09ajBttZNaNqTODHZioGQ7CouLsb9rEhJzU5Edr0cI1Q6TZw3rhVGtg7tcuAWvbgJS48Kwas67eLX0AA5WMR1vajyymO/KV16Kcm8YkqMSkRfiQSe9F3SscKMXgUumvAO9uLj9JyjuTYNzyU/xp2lOhJov4vS+Azhy9CS2McZkeWwJTpxtRGPMHfi/35qGSIqC8lc3oM/YT1+QC/7O0yg80YX68DX4u2/lI5xLzMrf2IhuE5e7udrhadyL4/uPYI93HdZ/fiHynPvwwebj2H8sAynpkxEzwcvlXVUo3LEJh09EIPOz/wcrJzFGpnwLzu7bgBebluOeb6zG0qmpSGJmsIHOBpRt+28UGdci4/6fYn1CNz0k5Sh8/zDO7rUhKjENSyfSm8RMZ7zLICj5KQSEgBAQAuMSEAEyLhY5KASEgBD4EAKMTzCExSKaKXPzuCTrLy0FcNcfxEtbS1FxwYkuQxQMrjwsmhKLWHYVYJyAin3gOp5rdMxzOnpOjIwHUSt63BaYueTJqAQP33U+NwzdF1HfZ0F3bAbWxYXDwVO2fMaOuGfj8IZO7DtWhiWZVqTznN6t2gWH0x7Mc2yPx4XOsgM4aqpBm7UDfaXvY9OxHmQvX4+li6cjIYQxFcGLrz5P9unzmBE+IQ7pyxci8YVKlFR1YPEMChfWImmvqoAztIBLwRJh9VdBz/78SvkoQaR3colXAyqKD6KobRC+AQbE97noPahFVfUxHD9sQlNiJeYW1KCjowYlAaYX7g3FjClcmvXgWrQzz5eKJjE6W1DfVIWzXOo2xRmOaVlRSLx/DdrpeQphUmBTWAbybv8cMsLSMbkgEfGDzbhwuhRFjYPoH1BZybjmq68JdZVVqDaswopJE5CWYaQQyoSzKx+p7UaEhMUjItSOCHM/Gt01KN1fhPMJWYh1uWBo72UftaitOYXTRWZEzpyHhROSYdGynl0dnZwRAkJACAgBQASI/CsQAkJACPyWBHQ6ehcYLNHU6GL2JxvishdhzcQ5QF0G7BlncOpCFUo3fhfPlH0OUV9eCWssTeLEeERZz7MgBgPWGQCuVmddEWrB+AnllejtY5C5OwXISkIiDeowJQj0AXhY96PxyF6cvwjUxlhQvmcfLlBU6MzNaHNxWVdXLeewGeVLYpCSEYFEzlPpD7Ye2VTlcnd/J7rbjGi0+2FIWYu7H4rDjIUzMZmB8Va1VkqNNyRcRhqO2lGxEAEGtltiUhA7dSUmpzyPM4xXacyPRVVCL46X+RE7MQnp6VGMf6m85BGgiIK3B97+86hsieGc3Yj1VKK+LsDAbgus8ffg/sfiYInSwxqRhimZF1G+eSeerWyH5YFcJGRMRoTDgRQGuHhtmcifdBTd+3fgu78chHd1FpImTEa0IxyJDBL3xhdgQWoveprbuGyqEBe99ahrH4DForKY8fZUDIknhOmDY2A10qfi7qcwssMWakN4RDgCfSyeOMjgfYVDx5THPRdQUhMOZ1wHnL0B1AwoIGGIy70f90yPQWK0RxNG4v0Y9Q9FdoWAEBACVyEgAuQqYOSwEBACQmBcAtpTfGaDcjfj9PFmJLDGhSMqlHEDjLmIn4FFa9KQkXES7587ic7ik6gYKEBiRCTCM7OREnoah2ua0dvTyYDnJD4BGpYgSiKozEo0djtr0NpUglOYADCmwsHocAvH9OhpDLuacaK4EfWnLoDVOPBPH1w2Q3soDzSjorkXOZ1+BnMHdcSwAFHiw2S2IG7a7Vi+fBoKkl0ckwuqdMw2xUxQRhet7WsIj0ujsZWOQfQ+B30N6UhNtCH52GmUlbkx6AnFsa5cLEmIRmosr6kOtlKCS/P+0KIPdPZhoL0fkYuXYMHaFZjrcMLGGirBLL4qKxWrpFM8xWEQg91bcPitDXj6O2w/7Qt45PbZuJuB7SGOPCyYtwgW/T4Uvv46/vs0z8/5Mj5z2yzcMy+G4qIP3b3ncf74QTz//a3kFdwiF6nijFwmpZbBOdIo1OKQ3FSP8nM1KHDEw9TZhva6HnRGZzO4nOmIuYQOfaxK39WPLsJJn7cWS2dPQZ7dxRPKk8I3ZvIyUPQQYfBzcCj5KQSEgBAQAlchIALkKmDksBAQAkLgqgToAWA+WuiqK1DLon3hvlSa4cq+NtB4jkVqfBoW3DIdJ9+2KhOVRmk0g9anInviXkw6X4jiizE43jwJ+TF6WFRQuxqIdTf8TOfbUdGAhopBROdPwMJVUxEeFaaledW5ejDIDEzl3Tm45a8fw5/mJSNiKPWreupu8rWjrWwXfvndLQzMLkV2bALyFyRxSdBoq5gjce46GvhmC5/+c7lVMHuUmqN6XfWOgyfUBeovly+pXZXhyxJqxeT5MzC99gD27zyC8ngKq7T7ERvFWBZe16laqmu1tsNjMCuXlZ6eHg9fJhioF0JCWAtF02O8Rrsvfk6Yibz1efjRgiaUbn8Vr295C6WZJhzMYoaxOD3C0uYjN34evj+9HGU7nsOmne/ieHoocjKNmNBXiA+2nkHxYBbW/Nd/I9dahP1vbMXhHp+mg1RxSL8uEpNnMVdZ4BCefelZ/PRYKIxdzQgkzcb6z6zFrOgIhHkoooIuE0rEbiYG4FfvNMHM705lL9OY8Yf2/iH45LQQEAJCQAgECYgAkX8JQkAICIGPQiDght57EUdeZXYrvRWrVuYjjQHWNv0AOp09qG2gkEhcilSTFTE+A4sBxmHSilsxq+0lbNixGbtTUhB65wzk2EOYsYqFBbub0HLqfWZY2oEd1vVYOXcplk+MRBSL/+kMzCjV04iSQ6cxkHoHcnKnIzctBAZVG4SbMqZNhniEm/1YOG8HfIePoSQ7FWVTU5AXTc8GPRwGo/JyUCBxjnoa1No7tYlfZbRiN0pTXWsLsI1BpetVnpIeiiGKCxezPpksNoSlzqXRz+VSp46h2J+H9Q8mIiYpHCbdINMVs84H4yK6O5kdi8vWTLYYWCKnYWKqHW1nduF4WCji7XMwOzUc4ZZmNDZ2obLUipy0ZhQ3UqCFZ2Du5ByEm+ag7MQZNDBjV6uTAf1dlThQRgEUlYH5rJ0SaVuBqvIXUdndiybGZ9jL9uPcpl7U3T4Hd+VRIPqaUMxUweZuzp+1PMxcdqVDEy6e70BDZxrW/c1iRJGDwcf4m6h4pOUyboTV3Y2smQJzNI9Nw4z0TTh58AMcC9NzKRgFZTiXipnrUVPNpADNkZiUR4+Qacgrci2Yck4ICAEhcJMTEAFyk/8DkNsXAkLgIxBQdj89Cz5HLOJTGRbdWMxaIANooIFv07PWR00VjvVMxprbpiGLNSTCGS/hDbEhJmc+5q70s8gf63ac34N9MYNopQAJp3Hv7GhGQ+F+VETk4Z7FKzAjKweZdi8Nfidaa0pw8dRR7D1wHt3TZ6Omrg3hBgdSGQeidENA58ZAby+qL7Zj0MfaFmEXcbL4MBJTIxHIy0G0uwL9DVwidbEN3QMM/Ga2rOIzfhi7w5ExMR6hJgZ2B7XMVWDQYzHQiubqSpTW1KGirgqBIq5NYsX3vqg0ZolKQ25mIiry8lBsy8OsjHCmuW1CTXEViisusLhhN1eGnceFU1YKjumISk7H1GVr4dTtxrb972JvhJcB/A5EGJvR4bRhIJCJjN5KVJ5gkLczFd7eOO0evYkrkBKfipwwP0yDVTh3sBytujToBmK0YoGe2NWYmJCAlHCKtvBIhGZ7YeiowoVjFnQNVqO6uR+DPRcpOk7hqC4ak9NZQ6S6GsXVIciZGw47VVgIOfh8nVzmdgg1ARtis1IQlxCD0LhJmHfnKvTtPoXjByliTH1oY9peG+fc1MvUyY4I5FyFnhwWAkJACAiBsQREgIzlIZ+EgBAQAtcmoHkKaKUa6bfgEqFlc3wI8dXj9W/+O3410nIapt93D9YtZmrb6BB4mP5KK+DnD0NGwUpWNmcV9E0/xHe+uxvvj7RROyvw+LeZjWpyFqI9fEKvMkcZBlB76iAOPfs+DqlLPvgZSgZNeHjJPDzC4HY1HZ1hEH0t53D4pe/izWp1EbfSfdjCgPcefAkzW/fh/NY3sb0jeAqFv8IbhVNxYMkyfO1LUUgz0ztCNwgdKeNuqjifsacalbt/gaf+ty54zdtncbrJisW3JuH+yXokJlKMTTIjLpCGVM7K0VKMo9tfw/febxjqsw5bN5SgtMWJR75MgTV/Kab1e1BzcAP2vVCCwqGrZt39Vax9JAKmrlCEOsuwd/s2voZOLvoKPpOTi2lR9OS0mWFzncQheiQO7Ro6v+xr+GJWJqakBDAYNgtpJ7bjws6NeO6IOp/GQomd8PXsxpaft2HLqjvxzKNxiEsyMX/xVjz/j1uHOhn9Nhn3/8sXMJ9LsXLsdmQuXoOWDg+qX9mOTWf40i6diPkP34s7FzHrGD1C2vKxq3Ac3bPsCwEhIARuZgI6rvvl/3DKha/+g9Shr68Pf/Znf0Y3sgn33nuvdvxmBiT3LgSEgBC4kgCXLbFgXV+fj7EdTFDld7GQXx9rYyjLUxnyXKpkdSA2gtmvuPxIC2kY6kTVwYB7AH1d7VyqFYwdUEJDLaNiFQnY4xk7YTVzKZCqJ6GWRnnRx4KE/b2DrH4R3HTmMNb/sCM6bOgZEq/xOgfQ3c6lURQ7Q7/UtVgPUyiXDzHzlNvZD6d/tGVM0WG2ITImTIsTGX1maJgxbzpmierrZXD2oKp0zhH40lvssNijEEm3gcnbjc5+P/oDVsSxKrjZx6Dt3j56HhhzMdxTgIHaIVaExTgQauQSru5u9Hb3875ouKtrOD+TLQxh0XbOuQ+9DFbvd3E8rQP+MLMds1RFhXKZE4PM2zv6MOhm5jB1Xl0UwpgNno+0B+jFGER3ay8GnCwsSOb04XDZmYpdUUvOzNDz3mOj+3HivULUduiRtaoAkezG4OdSMwvn3Xgcu597Hz1L/w7z5+ZjRTrHYQWSvvYu9PY74aHXShuW92Rmql4Vq6Pqt6tjsgkBISAEhEBQWyg90draiieeeAKvM2HIgw8+yP8/6YEXQEJACAgBIfDbElDGbAgiIykutMDpMKRkxmlGuZIR3NEMXd9QfMXo3gOqwp+RRngCK5ZTsGgPf9hGyQalX/ysVuhjOqhhb0QgYKJBngAHK5SrfoMmLs9zYN+wsuE1ppBIFkSMGhpdjTh0PVP7BphPSnlggqMEzwX3aahzPM34V4evsQUsFAY2LpPiNcHrVf+8ed6Pl8LBb4xmvAoQzbM+zs1vikRkaBSih+5xZD4872dNFD/jYqyOONgjKci0HlVmLVLgPWnnzazKzjRejE/nvIdnPnzfPMjzccnqfoeJq26UOFJcVF/hbB+BGAVVe8CmvfEibjymo0Dx1Z9EWXUv+lOmYlV2DuIYVc6QePj7a1FW3obW6gGE2LnMKly1VffLlMixSXBoZdSD30Vwzrxf9V1rncsPISAEhIAQ+DACH48A4e/loWdwHza+nBcCQkAI/IESCIDFuUc2OkGCNvbIkWvt0Ej28HWtS0ZUgRIJH3Kt+o2rnuxf1QK+6olrzWDsORr3PoqNq845QC/MqGGYVFf7HDTTx3YV/MQ5K6P9ah1e1t8VPVzj/LBc8TKD1RUbxYgKqNdRBOk8VlgD7awsX4xjB7hsjBrDyExmns5GVB3tg/32TzHAPQ4TYngXWsD/b/JdXDGiHBACQkAI/FEQCGZNvD638rEIEB2fIqksK7IJASEgBISAELjRCGheJwPdNRMWYPaMCwjseAM//NZbo6aZjIzl9+Iz987D9NQomOklYqGPUedlVwgIASFw8xFQvzu1JbjX4dY/FgHiU0+WlItbub5lEwJCQAgIASFwIxFQXnoWUlRbUsEduDVvFRYze9jw/1iqropeLZNz2GCgm0vVO1HLtmQTAkJACNyMBIaFx/W07a+fAOHvZz3TUvYyFeSGDRtQXl7OIEC1HpcnZBMCQkAICAEhcKMR4P9PRqsdZlXfRD/8f5USImppmBvOARfcXCYm4uNG++JkPkJACHxSBJQdb2QdKSU+7rjjDswumA210ul3te+vmwChU0abnJdPi06fPg07UxbOmzePa6RHLZL+pGjJOEJACAgBISAEfgMC2n+ialnBFddSiPA/WfF7XAFGDggBIXATEVDCQ9nymzdvRlNTkxbjrf1mVL80f4dfkNdNgIz+LiwWC+677z7cc889cLvdo0/JvhAQAkJACAgBISAEhIAQEAJ/AAT0TGM+ODjIzI96TYhcr/CKj0WAqPy+6qnS8OsPgK9MUQgIASEgBISAEBACQkAICIEhAsqOV8LDr2VZ9DMXx/VLxvGxCBA1b82tPfR+vdTSEA95EwJCQAj88RHQlgGpBzfDt0Yn9xj39uWfh667op06PnQtOxjTxXDX47wP/84eaTvONWpy2p+ROV520dB41/yd/2F9qBmrv7/F3C+bhXwUAkJACAiB60RA+7+Bv/PV7/7ruX1sAuR6TlL6EgJCQAj8sRPQ6VmZnIF+DDsICg8+cQr4vSw/YYCO+3wGNabORpAHLzYYWW2d1btVw5EtWMxPFRkcVZpj5Ox4O3ptbKZP93m0yu3j/Vej49MvA8dTY40ebaQ/7SkZCxOqQoojB8fu6PTsg2Ndqw9VrNHD4O9LYmxsH/JJCAgBISAEPlkCV/mt/5EnIQLkI6OThkJACAiB60NAxwxMnsEutLW0oJcF7zy+AAxmK0z2GMSb++HWhcClt7PSuEoQO7SpYnp+D9DXgvqOfnQPeihegmcDATNCI1iJPC4cViUFrqYGRvrSwdXZjkGXE3DEw26ioGFV8jEb+/YMsGp4ZzM6BlgY8bLT2iCmMFYOdyAh0qKJoisEBPvwOvu0Ptr7WaiQ1cVH7kcNphqYrDDaIpEcZYWF8xgu9j5mLvJBCAgBISAE/qAJiAD5g/76ZPJCQAj8oRNQNrde34/2+mPY/L2ncbhFh3P1VYifdjcSFz2AryYcR4M5D9WRc/DwVKZD5BLcAK3yAI35QF87PGffxLtbTuBH71QiPSUEblYId3VOxpIn78Cdjy3F9BCKATXIGEt/LDW1xrfxdCHOnT4L/51/hSUpVkQYWP9iuBHb640m9NaX4NibT+GXhzzoYSG/UL0bXvcABr1GahwXDBnrMH32Enzl7slIirLx2CiVovVhRndTOU6wj+cLe9GKUISb6NlhH043K8v7nDClLkH85OX4v4/PxoTEMAToTRnSVWMnLZ+EgBAQAkLgD5aACJA/2K9OJi4EhMAfPgF6AGj8N58+iEPvv4Wn90/Cl/79dnxuYiICFCH1J36J1/bsR0Xuv2D+Ei6rUjesDHkTjfeL57D71fdxenc1rJ+7H3/3cBZy3V6KGaDz5Dbs2fVP+J/Oz2LhosexenIoMqN8cHk53hghoj54oDNwrOYT2Przk4hKa8GcqGREhqs870O6RYkd1nUKjZ+I/Hu+gW/k78KO7VvwQvNK3LruDtyV60VU/RZs+WAbfvVSDfTue/DgrdNRMDGCdTSGvDZaH15YY9Ix9a6v4evTdmPP7v34+eYQLPzs3+LeebFI7zuCQ1texndfqMGPTD48vHYm5uZEUZiMEjK/9Zeu2nL+fOmHvDrqvmQTAkJACAiB3x8BESC/P/YyshAQAjc7ARrEOl0bGstO4txhN9IfvBdzCvIxOysKnqRopBnr4e4vQRkNcK9mNFMw6Azorj6P0gNvY/NrZ3Bs7mP41owFWDA9BQluH5dOcVVWhA++3nK8s+N9vNaTgVj7XERFxHA5lkqLPqxA2CH7Uh4GV91Z1NcVYw96Mb+oBE2LYxBhtMHiVkX4gl9SIOCDOTwGiWE2xFsrUXEuEgm+NCRNnIkZs4C4LD1aOwew4+D7eG9LIjKzE5CeHgWHjrWghlSP1kdYNBImhSLBVo3a8nNwxNkRNyEf0/ITkQ07PN1NmLnvNWzbkoUJ2YnIyIhBlJ5Vy5V40P4GJzTU5dh/QZpiGr4/nuLngN4EQ2AQRnc9qrriYLKEIs6hYlRGXTe2F/kkBISAEBACHzMBPiuTTQgIASEgBH4/BJQAaWT8RhNa9YlIS01l/IUZOjdzroclIH7J5/D4p/8KX1yajNQIPsGHj9d3oWTPLmz69na4brsH//DX92JRRgKSBp3weT1wezywZM7H4rufxBN3xsC58W/wyp7jONfs1gLcR+5TxV/QsPd62nF+ZzmaLgxgSmY/Ws59gG1lTajpC4oZTfcMNQowxbqP/XsZ3O6jR8SrfeYyLOoUV/I8ZE27BY/NBSZ278HuskYUtzNOZYydT08EA8x9HgbXa3344WZjHwPffR43BiMnIX76ajyyHJjp2oVdFxpQ1MoO1F8V86IFwTM+hUH3Kt5lpGu1T9ePnue17FlDn9Uxk86FweYinN31S2w93IbyNgoSqrSRtiNAZEcICAEhIAQ+KQIiQD4p0jKOEBACQuAKAmppUBTC7EkIaz2HfRveRXlzPTq4VMqjxT7o4UlfglkFk7AqiwmvGHMRCBSjsasae5GKuOQpWJRgRqzFz2xZykinYc2XWi4VEhmO2OwspHHM4m1n0FTRqMV0BA1vFZ1Bgx398LiLcbDcgfiMAjxy+wT099Xg5U3VaKrsZ9wHrx6tQFTj4deoXa1PehtsIQZExfGEsQ6N7W44e3lGO8ljQ5tm+o86Ftwduo5ZtCwmA6LjbDCFtOFCuxODPeqKAHwUZc6BfvT3D70GlfBR98E/PjdcAwOcex8D6d0UNRQ4g/0YGBiEu6sMF0/8Gv/wjY04XNuOfo8TAwzYp09lzK0Nz0/ehYAQEAJC4OMnIEuwPn7GMoIQEAJCYHwCakmRPwa5mblYedsRvPPaTmz8ZSVO5K1B3uTpWDMrAiFmBpHr1VIoGuI0rgOVF9Bae4GLpSYiPCYJNhrseprSfnV+eKNhrgsLhTkpEUoPoFplrupFOy+J5ked6o6pdD3dfWg6dBAV+jysWjwLOaGZuOXAO/jf/afRdHsqOnXhsI2SLcHuL40zZP5TFCmVEkDfgAdtzWovE2kxIbCFqxsMtrraT+20aj90ndPlQWvzAFyeZExhH6GRBrj7OlH6wevYcboaHX4LM2PRs2GfgpX3r0RBhgddJ7Zjw9YqNPX2wkEvTGpiEiwn3kL5oAU9zm501p1HNSfQX/hL/OpYPM6vXoCFDyxFrskIO8dWYuTSXV1tpnJcCAgBISAErhcB8YBcL5LSjxAQAkLgIxAIBEwIS5+Fqbc+gK885EXt9q148+mf44cvvYBfPf8cNhxqRNMAU9MqbwSXL6G9G67uNo7EpUQUJyob1pUbpYExFAZbPBLoAolHPZqdvWiikU/twY1+CCOXJg124+KBdkROjkfU1CmIic7B9FgXx3gOJypaUNpi0oTB8AjD78HxWJuEtUsM5hCYKYJCWs+ituwENh4FLrYkY0ICYzsiLwmLYJsrf6oMXAYuOzNZKFj6qtF+oRDvHANONychMyESSfYm9FfvwbZXf4Lnq8zos4Ujxn0Y+195E1tONHKONlijYpCaNoCqLVvx4n/9DO9sO4Az+nTUdLnJQIfM/GzGlwD28GQkZeUgNT4aERRgjIDRJjT2vq6coxwRAkJACAiB60tAPCDXl6f0JgSEgBD4rQioRVie8DTEzQjFYzHhiEurRumJQ2hvfh7P/BiIvDWU2atWYF5uNDJslA6Mf6DLY2gbchsMfxz9HrAwID0cjkga3jVe+OgVUU/6tY3B54b+Ogy2luFM/xRMz03FRBr7oYZkTF09C7M/qMKxIxWYmDYF2QvtCFdFDtmYYSNBT4HyWOhtaGmtQVPZMZxgLElEw3YcPXwMF+wLcet9q7EoNxEJXBoW8FzDvOc8+ts60V51CqdO1KKj/ziO7N+OwvZpWP7IbVg8NQVJJiecHD951V/j/8xZh1lUEnH19Ms4t+NAeQ+qyKVg5mLckRGC9vJ69G7sQuqEKZizZgliBpqQGd8KZ8dZNL2wF65Zd+GO22ZieYaTWo5eI95GUJANg5F3ISAEhIAQ+CQIiAD5JCjLGEJACAiBqxJg/AYLALr8zDqVuhprHg5gzYx4nC004P2iInRu+0881dSO++6+C1+7LQyhXDakUu0q01kFhY+sXbq8f2atCngZD0HhMIhExITYEUtviZ5xFipVlqe2DJ1Ht6HQshjTe10INDSgnVmyDFlcPpUJlO7Zi5KcBNTPWQIrPRym4TVS2jhc4mUIY3AJvRDqNTL2EuStW4EHHluGvAQHrB6OdVX9oQLw6WHBCRz4xV9i3y+GO5kB66yluO+xFZjJDFghHsaz5N6J+ye64GTxQr+3mfVDzBQQeoQqQcTsWFpguxIUg3WwTbkX0+fdhqVJbKdPgyXUioutp7TZB4YqtfvJbaTGyfCw8i4EhIAQEAKfGAERIJ8YahlICAgBIXA5AYaC67kMqqIJ3Z1GzJ6dBaPZBF3mYmTHZOP5WRdw5J0teHnjMdTnZeDCuiXIzc1ETNp0dtSNwe4OBmAn0cZndcLRG4WGbqAdLno4yluABkc0olhZXcV/sAGzQPWhrKEW+3ftQW11K37VuAvbIkMYR+KC29WMsxVgjMlFtLc1MmtUAMmJOphVAcQRh4sKdO+FeerDWHXrGtw11YgwC7NiMWLEEhrBIoShCFHXXlV8qImwj4BKCzwdt3z+C7hvbgxibW5WWLdAb3EgRVVxp4tCBcsbjH4YdRU4+Ma7OFVUg+pAOxpLq2DKpBIbmpO6UnPTGI2Mb2FcDNP/apXheTgYo8LT6hLVp3Yj15wcL5RNCAgBISAEPi4CIkA+LrLSrxAQAkLgNyHAzFbdleW4WG9E0oIc+ioCzAAVDTvrZcyKjUVMSy0qNr6JM60NaGFNi6ywPCRGpGAO3kdTbQmKuqYgJNSAcB3T4w5Z/DqTCZ7WLnSVnUERBQjW5iAmKU4TBerpv9lZiYamVhw6Owv3fn427Cq9LT0NAR29K3438tMjcebUUewtLkPayXrMcaQg2mGgl4aygcY7fRcUIAOIiE5CrFbDw4xIK9Ppag4PvjODl/+SWhlDQWkA1YcmBiiGQmMciEydiinTkpAaHkzpq5alqTS/ysGj93VioKUEhYeOMosV/8tKykYmPTjOumYMaAJFCQp2qrrkS7VVGIaH0AYf0hoq8J65eilQGLvCSHw1X63tmBnKByEgBISAEPi4CYgA+bgJS/9CQAgIgasRUAHkDKww9beg82IXdp7NxaLsVGTZQ2BkwDmT0rIiuRWOnBzY6VmIY8C60ZuEjCmzsHztIWyuPoVNhdMQvioXeYk2hHAZkrK1vT1NqDp3FifPtMOX8wA+u2ImMlMjaHx7GJPRj9bzR1n53Iqwx57EI0/MQbKdmbZo8CsBoqOw4NosfPBOLIr++wTKDk5FVV4UIsMiYVWdU6wYGYdi4HvQyqfY4Fy9rO2h6oEo63/cuHh1iuJASxVsoAAwsg9tLZlSDqoPtmcdE+ogbVNDBXidr7cBjUc34J1XehH55N9i/fJoZPdsxkstnTjIdMUGI5kYDfDxZTCYuZyN8S7sx0CxocbSNg6hNhczbMHVxqxabrS7InlPOqb9Dd5G8Ar5KQSEgBAQAp8EAW0l8ScxkIwhBISAEBACVxJQy4H0IT1ofP9FfP/xX2D3uXLUMJ1sZweLE7adx67jRdjam4zMjCzkshifjcZ06sLFWPzgFzG5eTu2PfUMdp09i+Pd3Whvb2e7dlQfeg/vP/9d/OfpCOQ/9AWsnsaq4lZVQ8SJnrZibHnlbRyvMyEuLxc2v5FiR3kNWOhPxZXQy+K1TUVsdAbmGWvQXroX73LZ05kWF1PjeuDqp2elpx99ThVgPojB3i5097LeBsWPUh7DNv+Vd6qOKM8JRYbqo7sfvYNUG/7hPgcw4OJnrY+gcNBTRAx09qLh7CH0+EJgDRlg+250d7PuB6u0+1096O/tQGdXD3p4ndNrQltpI1rrq9FJkeEdmZOqeQK0NFSh4+IeVFKAbTvrR8+ADtRB4gUZ/8uSo0JACAiBj42AeEA+NrTSsRAQAkLgQwhQfOj0AbjCcpH751/B3dOA43vfwA9eHaSxrYrvtaGkLg2f+sKdWLkwGxam4tXiF3RRSMi9DY/8WwJmbvoh9r73HH68PQrpKrSaQdl9DPzwZn8W3/jGWsxNiEZiKK1sPY30hlJs+8UL2Ly5HictGxHX2c7iGA/g/ltSkB3P+hp6L+NKKnDgxTdwkEueNns5/4uHsennrfB0fBW1qeGIuPA89peU4NjpGrR2v4dtfbXoOj0ba+5biHlTWZfEzUbjqRAltJhut6vqDM5tfQkfnD6HU+er0N8B7H/3GfYxAyvWzcGalVNgZx+qiwBdKraUWKTdfhcSz+zD5p/+CNUfMLi9twX150tR4n+JDo2DKE7ksrLeSpz8oJ6B9PXY+o4DTfWL8eS6PORlx8FqnIK8PKDy9Jv4cWkM7rzjViy4E7CGUv8or82Qo+RDvi05LQSEgBAQAteJgAiQ6wRSuhECQkAIfBQCAb8DmVPmIW2SDykJbkQaKzChoRs+M5dD8c/SsAmYkZeJ9DgLn/oPrU/ym2Cxx2Hi7IVIYrG+hNpuNPYw6Fo9zVeTWBSGaHpMsvPTERvw0Mng5/IoM8wh8Zi8+AHELXwQj6maIlxyZY53INxmDLZjgT+jKQLp+fMRkj0X859grRGe8bv7YYqN05aDWW0rsDBrJeavp+dE52OsBj0RpiSkRLJ6ueZJuYo1rwSFij+xRyFx2lIsSF2KeaoPCrAAl1+5AjFITIoc2weXZhlsSUic+iAe/8u5WNnRC4/OTC+NBaH3fgo+j8ryRb+Nug/PIixc+QRn6+V5pullO4ed3hyPEeFxU7DqG99HdhcLJQ6GITYlHVNj9bBSFGlOko/yxUkbISAEhIAQ+MgERIB8ZHTSUAgIASHwuxJQHg0b4mJZ4IObiqGYODdVK5p3qWcKABr2TsY2jMQ00Jj3e5w0tg2wTJiPWZnjPMSnce13ueBRMkZpAlYQtzrSMGNFGg1+FUjOjSf09Jio/pV2oOXOAPgE5C5OxCQa/+wiuPE61YXmlUASzw0Ffquz6px2gtdTjAw3CTYc/ZP3StFjjUxE5gK+Rveh5qgCxNWx0X2ouXkYD2NKw5QFachT44xsag78rP6qOWj9jb4v5d2gwPC6YA4LR+KMFUjk5IIM1Th8je5upF/ZEQJCQAgIgY+bgAiQj5uw9C8EhIAQuCYBZUgHLwja8UNG9GVtRsTH8HFldKv9IaEwruE/fI3WRo2jsksNd6Da8vOoj8HLmB3q8oPKuL/8uuHP1zo3fM2od1WLg8mvLtvY/xXHhi4J3qTGKJg+d3RTzir4d/TBy+6LHahrOE+1Db8H4Y1tJp+EgBAQAkLgkyFAh71sQkAICAEhIASEgBAQAkJACAiBT4bADeUB0dzo6omdegwomxAQAkJACAgBISAEhIAQEALXhcCwB1i9D+9fl44/Qic3jADRM3qypaUFJcyuornGg97yj3BL0kQICAEhIASEgBAQAkJACAiB0QSU6AgJCcGkSZMQGRnJODmteNPoSz6x/RtGgCivx8WLF/EXf/EXiImJgYmVfFUlXPGGfGL/FmQgISAEhIAQEAJCQAgIgT8yAkp4GI1GNDQ0ICwsDM888wzi4uLgdDp/b3b2DSVAFCAF5Pvf/z7S09NZtdb1ewPzR/ZvT25HCAgBISAEhIAQEAJC4CYloARIaWkpvvnNb94QBG4YAaJoKAESHx+PmTNnIjc3F4ODg8xrL3HyN8S/FJmEEBACQkAICAEhIASEwB8cAWVfm81mWK1WGAyGG2L+N5QAUUS8Xq/mEhoYGPi9uoZuiG9HJiEEhIAQEAJCQAgIASEgBH5HAsP2tRIjN8J2wwkQBUXFfSjPh3pJDMiN8M9E5iAEhMAYAipb38gBlU1k5MM1dlSGv8tP/6ZtR7dTnXzYgOONNbqP32RcjhP8O7rh+PsE8GEzGr/hdT469L3cKP/BXue7k+6EgBAQAh+JgPqdeKPZ1DekABmmq4CJABmmIe9CQAjcGARobNNTyxQZ2nR0Qw9K9DTB+RvrGlP0sSo3K3vzCu0qZbHr+KDFMFrMXKP58CkW8lMdqLHGH00d9cPPJB4qwcmIMNCMc21QVgA3wMDVreO3Hx6IjdkHpzxKYF0ubIL3rKdL/0ZYLBvweXm/fHBFppdufPh+5F0ICAEhIARuFAI3tAC5USDJPISAELjJCdAIp81Oo7YVpbt34dDB86h0KlPXA2/iIiyclIalEUXY412FiVnxyInywOfXaTaw3miCpascdce34vWjbWjudXMNrurQyv4SMP+JtSjITUEcs5H4r2bGq4cx7MfZ1YnK3RtQmzAHUdlTMSvCp7VQsmJk0/lRfXAT9u7Zh0pvJExKGQQ4Ty8FUEAHgyUUPnseVi2bjSX5caxATlGkpjNKjagHP7VHt2Hfzh0o80TCqMRKwEtR4wW7GbLt2UD9NYcjbtqdWD0nDblJFnioWEb3NTKvj2WHAkhngtHfDX/rMfz61wdREZiO2beux4J0L8yc9xg2H8scpFMhIASEgBD4bQmIAPlticn1QkAI3GQElHVuoNfDjbqTm7Hx+Wew6WQoUm6djThKhsD5A9hftA0lg+/hZEEB/iIpmXzcbEKBoutH+cGDqCzch1OHC7EjejKS7XbE0msy2N6EhjeeRom/DsXL78bqyTMwPcGnJeO43GhW3g6jyQ236zyOvPYUtmX/Oxauz8ScmWZwkKCAGPpWlF9ETwVgHCxB/dlzeGNnB2BehmV3TcPkkFp0nvw1XisqQNEXn0RX/2KsmZ0IM1WKN+hYGflu9exX77yAlnOleHlbI4/PQO7t87Eg2QczxZgPNPwHStDRVIany7MwKTUSeSkhlGSXz36ky+u+oySg0duG1tId2P3r1/Gf/7UdF/K+in+dfjfmpmpf2xg2130C0qEQEAJCQAh8JAIiQD4SNmkkBITATUOAXgOdwQP3QANObNqCrYcysfjv/wp/8lgBEugB8BRtReGmF/CTzYB9VgAmzbthgM/Vg56mw9j2wnfw9sv90D32JD77tXW4bWIcovwGDLRWoXZpFF575zV8/0g/Bv40GlG3JiGWjhEz+71kxqs9IwKuNnTX70ZJhweHD1cgJbMc3QV5CFNeCIqH4fVUdJYgZd6d+NSUVCw4/Bpqdj4L7+e+jC9/4U7cGluBhl3ZCP3lr/CLN36NrgEdcrPuxoQYZkahpBjuRC1/TSy4HY/mJGPpyTcxWPo0Li58Eo9+5tN4LN+NUOoe+hdg7D2HlspjyCoMR5RleM5qvpzUx76pcbiEzdeL3taLOFlHYRQGpKaEwmpU52QTAkJACAiBG5WACJAb9ZuReQkBIXADEFAxDiZ6FFq59OgQyqrq4Jr0CCbmFiDNZISJhrp/+hqsdsQgL/XH+KUpBG66Eow811lTi/3P/Dtef/kUBh74v/iTP/8UliUZEcu4D78ugNDYVGTf+3d41BSK7qe+i41vUQSkfB2fnmJDup0+FOoBbSkTbWkdDerB+jacf2sDCmvb0Vb/Do5n2nDk4clYHGKARXliRox+NtAzJoMvoz5AoUCRRHlhUPEmESmIWPA41hWdQTuXhP36ZBg2Vt6OB0JtYHfwqLE06moZlYpPUbEivMdBzkcJMb2Rxaz8LBTLfa7b0jlyuPwqE38xSc9jBrg9SglRiCgVxMlrfXGfn7RtbEwfjw+fUGeHr9euvHRubBueHNUfdD54TKlIu+XT+DrnEdq9H5tbuVRshIXWWfDH6HbaEc5vlE7S5qyOD89jzPVjrw12qH7yBoJ/hw5d7bpLLWRPCAgBISAE1GM12YSAEBACQuAaBIIiRKeLgtUWjpYNp9DwWCnaFuYjnua9IcCg54TJSFr1DTweiEaEg2LA0I0B11mcL27DKfsj+JPpM3DXxBBEGxi87mFwuBpNGfjWcKRNycCkeQ78+tRFbNl2Evck5sMY4YCL8RbKhA9QPJiMNWgcrMCJohl4+PZoJFFAbDlZjGOFbZi9IBbWEJ0WLB60p/mT0ed+P2M+VHAHtwAD11WAtleJBnMo0pNikTqRJ9o7Ud/gx2AWpxPKz6M9KaoPBqGrPlQvgeE+VWC6l/PSRI6Z928A9QvH08NgpOgxcnxllPs9XP7Efb2J4kf1wP4YQOJVa73Y1kCRxlVel6RCQAXpc45KLBmMbMPL2M6n7mOImd7I8Rg9r86pQQLqnE9H340N9nAbQkLsMAQ1kLoguHFonRrPrPoMCgTFgzdHscjvgvM3qnkHOyUnLoNTN2Cg8NR6GBrHy7gedT9qU8qJy+gMRgsFmlrypg4F+/T4/JyTEnDBS+WnEBACQkAIXElABMiVTOSIEBACQmCIgDJYaZD6w2AxTcGyGRNQ+PJLeO4XTnQ1zEFq5gosmzkRMzMjYQiLRq7fDc0JwPiOnjPbUUiPCebNRUZGFj0MPgx6lBmuZIXaaNjSkLVmJSMhZwbiXqvBaf1x1N/LeAp9JIO+eQkv1NEY7z1P78uBwziWejv+8QEXwqJfw5Zv78Gp7adQN2MpQkNDYLzkvhiy6ofH0QZTJjWPUziwT5fbAxe9GrS8YbGotOfBay6pgeC1yvugDGk1F53yhjAQnrWstFfNoaNopGiwFcxBht8Lm7EOZ/YdxYEt5RiMNMOedycmhrphuvgGjrRFoleXgTmLZ+CWhakwdlXh+IbNKG3qRRufg2mB8ikrsXDOFBTYK1BxeBN2VvtQ3x2F/AVzsGj5VERxrNqdz6PofBmOtZrYxghfzAzMnZmPtQvoedIEkvIEXdoCFE8mix8ddWdx4p2tKO7yosOllmolw5o2Bw8vn4h0SyWKTp7Cu7tq4TMFEJW/FLF2roM79T7K+wIY8IciKnMa5t26CtMoLo3qGzRbMNBWh8o9r+BoVT8qugCrPRamlHm4d0kmctMcGOQ4V3hvLk1N9oSAEBACNzUBESA39dcvNy8EhMBvQiAQ4NNzUwwmzZiL1V+qRfmmd/DTf34HWOnH3/d0wuJOhTUqDXFcOmWmQa/rccJdUYtWCg44bHz6boGLD8iHNEVwSPWBlr8/NILGawwS0IDzncySxWxTfbT62RU3hlkbPWguamAWrU4kLJ2MsBwzckqO4z7sRENLMYpb5yORT/9j9cp7MFZ0aF3wh1pOpcSDKTCIgfYaFFc2oqwYiJ6XgIwUfdCDMdpyH26o3tVSJMZ3uNprUV92CkUmvxZjUfTeNtQnJyNn5mykMihdBdx3t53GgR/8CBtVu/VWfC4zDPFlL2F/jR97z07Ew9/6G6RO45Ipby+aS3dh5/Pb8V6Pujgec78yHbmTKSBM7OfiQex4fjO2VNyJv/rpZMzwuIGGCzh98AAOnqnC6X49LIYG7Dx5Hp/9kgn5eQVaLIzymIzZeN+e/mbUFO3COz97GWW2GHisTegcSMQFcxcyokMQkd0CZ/sZbH/5WRxo4Nd1dz9uSaMoPMMMYE49yg8dQV/+I/gKvVyx8+OQwCVv/k4mECg9jiN796OwhkLJ3QqP24Qj/P4yEh5FcmI0hYqKqZFNCAgBISAExiMgAmQ8KnJMCAgBITCKgFoI5deboZt2Dx6Ji0BMnB6P//MuYMf38dSOLry75s8x+76/wVeWhWFiAg12zXMxtjaGcjKMa5IGomC3xSLe1g40NqDF48EAhQTjqTkqBUigARWVg6ganIDlq1IREWGBOToes5YA+6tO4c3d3cgNi0ScSr6lAj449uWb303h4RrAwcAAAEAASURBVBzEYHMFWvb+HBuPHMEuzMHEiGxMSzbBYeX9sa3ydlyxqaVFYXGo2PYUnlavkQvi8MB/fBs5XHKkY/yH15OLuWsfRNQWCyK+uQXvvvMP2H3PP+GO+7bj2xEb8Mw//xuOnKnBvtNmPJ6fgzv+5u/gSMuC71ubULHiS/jXR2diRjY9OZiMnAe/jUfbsrB01gLMXj8fse0VKHzh37BZ9xDyPjMfX5raTzgn8PI/fgOF+ybj1QUz8XAexZ+JjDnd4U3P+JWGU0ex6/XdOHH7f+Gp+/MwK6cBp/a/h/+4/1v42vcNsP3jfVh15xfxnXgHfvH3bzOV7w9wYfUXMf+br+DPqKwaNnwbb/39T/DBKzmIz30Sa5Ij0Fv4FnZv3orDk/4R9z+ajIKMKlws2Y1n73gKb+1bhsSsyViYojxc4wEdnp28CwEhIARuXgIiQG7e717uXAgIgd+KgAFmeySs5oWYuz4ZG7Meg/vc/+L55zZj0+YP6LWwIHzwHnx23XTkcZlOgE/t1aqoYKCDkjBX2RgjYeQyK3MogzDcjCHhUidLUHpwvRZzTVWdxMV2PmVPnY0vxjgQbzHBv7wAc5z3YMK/NmD75j14YmEIJqQnIJQxFGMVCGMoeKT58Ct4xX0YhaZmdJ19De8em4Cln38IDz6wHJPCzLCqOI9x1YfqjtJpsAWpt3wRq25bjRUTvbDS41Hy6w/QreujMNOcJFymxnontlCERdpg8fcjfu4Xcff6u3HXLXFIDqQiiquarIM+OOnMAO/QGpGD2Xm5aFy2Ef9aX4aiHg9iPSGYZGiCy3MOjbaZSImZirywbrgbz6D4QiP2lr6F+qrTaCl0cdAq7N/QjuMogm1lEe7KYn0Vo42xKIo0DX96knRdZ1BXdggn2pMxdU0uEtOTEBkZialZXfjzz2zFj48W4oOy5UiZxuD8KBvMnmYk3PI1LFx7N26bFI/0cD1i505G4+cjcOx8FU6dceOW8Gq0dpTiyJZjOFjxIgKlkTgS04qWxnPYypEHth/H/aumIJASoWnBq37vCoNsQkAICIGblIAIkJv0i5fbFgJC4DcloOIgnCyw14XTZ3oQHRWLzNxbkD6pAIHZ6YidsxrT9h3C9qe/hx+cdiMlJwaOgnBYaVxPsJ5BSWsX3P19DIBWIeu0i/kaeS6uvAtddWhrqUbFYCwwawKyTBZE0oj26RnE7WrAmZ27+bT9EPYkdiHvv0oZt8Ggd2sjGsvaUF9bCdQ+h2OVUxGdmYw5Fi+GYsBHbk6NZQ6PR3xiGlKiE5E+/RbM+FQ8ps7Lx7TpybC7WLlDEyAjTcbuUJhQZyA8fRamL70X6ws8sDMOZE56Bho9LtYEYS0OBo7rObAKB1dB5jpfHxzTl2D61OkoSGtEe1eoVhQwjH2peBPFwO8LQ9zUOZh773rM+/fN+I8Ny7haLQJpjlaUbHobrrlfQ3JOBqJ7zuNi03GUdRgQxYKNWblxiKPHRq+bgMefXolHjfw8gcKHS99UEUQt4J03raN4C1QfRVPxLpw2rsb9SeEwcd5OZzgc0RMx/7Y52FzOuJq6DizuSsR0uk4C7m5E5s5G1pQC5Ia7OE8/QvKykL1oNcJ2teDIoTr0JdehtaUeZzsmI3tSAtP+OhBjjkds3EwUzHsCnpAM5MYHv2MRH2P/KcknISAEhMAwAREgwyTkXQgIASFwBQGakCrLld7NTExNOLG3BBkz8pGQFQOjkxmU4gowKzUHMbERsB16A7pDJ3GhizEHjkzETZyBHMf7eP9cGVrbpqHDl8tcTW5mVqJZy251LG6op/Hua65CU0UhDthnImLaBNbTCIGZ5538E3BW4nB5B5pb21nkrwivvH2Qljvb+5j1yepB8gwTak+dxJnydqRO6Me8KQb2S2/LkOXLXExaJqfo6Wux7uF1WJ7Rx9HVDIKxIrpBF3xKYIwooisAaGqBCHj/nNEAa26wknuAhUrs2dkMlmcmK+Vp6G1As5uxLPQYBAUG4yTcA3C6nFrgvcqgpaakfmpT4wSVT8gdlY7w3HlYOXU33nnnEOrnJqAiNYCjh+MwaX044lNYWb2NQowizkUPS8rih7Dy9jlYl0xxwD5Uli0dK6GbLJ1w9jfA7XZqWanUXahxAi7+ZLS9l5Xg+528SZWpiyLJp5ZqRUSxXTTi7UbYbOynU6kWHmcfbs7bxexaTI4FXVgoDOERCHd1odXVD397D1ydPTBMnYislZ/FQwsSMdXhhpPXqw70FIgqFsXPTFiyCQEhIASEwPgERICMz0WOCgEhIARGCChzWZUKN1Ywm5LVCttsZr4K4dIpzQiORFLMBKxavRhH+qJgobFu8sXCbl+AuYtzMf+HP8OBY0l4Zd4MrM2iER1Kq5a2qUpT6+7rQPmJCyg61s5sTzNxxyOLEBETyjSuNLr7WtBVfAAXmlOw9tu/xLq1eUjSDHfVXMfA9xpcPPgC/vbx/8HODXvg8Jlx/8SFcDAl75UbDWwqAz1fSoAEJxDsZ7yrg+2HxMJQZ1pGrKE++MalTmxJ8eHrrkPLrufwmvse5C+MQI5WFTG4pGs4i9aY+Yyyy32+CMTHT8W69Yvw/pkDXE5Wj45Ft6J/5gNYY3Ygmaly/VyipqcoCzH14ez5ZjRN6UV/Qoi2DMxIYahqj3j6KIoozFSwvda9+sFJ6hLjYJ+QgbATHag8147uSaHwOsycNpeC9VGYeBORmRyK+FjeS736UpQwVKKGL3ahXu6+AQz0UHDERWLmxHSEOAboSXFC39/GuI8WdEyKhjtC1V2h50fnpt5RrJnZi7VSZBMCQkAICIHxCaj/iWQTAkJACAiBaxJQBqlaQHUBr3/9h3j5lb04w7gNF9PYhjBrUxuN8P179+GoNwNTQyMxgXUrQmNSMOdTn8fKdbHofP15PP/jN3Gwoxd9IWbWq2CsQl8r6rd8B6++/F081/coFqx6GPdPCkM0Ayx0xh50tpThgxdfREvsfEyfMQ+TohyIdDjgUK9wvpKmMqPUPVh/B7CgegdOnDyM/a16uOlZMfMpvJFz0+pbcNYGxpWoooJ6FqzQKdHElV+aoX7Ve1ZLpVT9kaE+uHTJyPYqViXYL9/N9NS4qtFdsQXPvdqAJi7BikvncRrfBtbr0Nqq69nORFcCd4N9sP6HmpcSMQGKOn04xdrcFZiRp0PTGxtRXOFE1poM2B0h0DMg329LQ2j6nciPM6Ls5/8PO3a8h231QL/PwPonZairPYOd29vp/QBCbDbtPrV6JCbWH0nMRkTKNMSd2I3Nv3gZxzub0W61ob+9Fyd3/gTH+5IwKTwK2RQPalNMVM0Qvbpvtjdx7pV7jmL/a6+jOTYbqxaEIzanACkZS1Dg3YqdP/su3j9VgqJeZjozMq+x7iQK95fiQkkf56F1KT+EgBAQAkJgHALiARkHihwSAkJACIwlwMVDNEY9CXPw6W90MGj7IF7/1xMUC1y+o+9CQ10LtrU/ia99/Q6snJIIO4vW+UMY4zCZsQdfj8G0uTtQuO0ZvPFsOc7ySXoUvRDOzhbUv7MD3se/hf/3jduwNCsHmWEeGsCMNdn2Nva9+x5efLUJHfM2wZwQBmdXDm6fxaVfqmCergt1Fy4yu9NmHD0PVHUXo3FTI346wYGGW+9DrvMsukteQeG5CzikbmTvS3gB9SifmYlb75yN+BAGvau4j7E3OfJJeQAaTu7A0V2v41R5KQrrmKDrwEZsMragbYcPFlZm97FCvHGgDG2Vp/CjqtvwTEobXGeP48UfbsThE3U4Ub4RMyazrGBHANWHt2HHPuB0zEZ44i0wti/GQ0vTEMnaKH4DYzPi5+D+5ZO4xCsDbUnTsWqCHWFmLk+jQIHeDnvKTNz6+c+gquIvse/VH+DpzkqcSTAgPNAMT1Iq7LGRaPofpvXdxXEbNiLm7Qy4mubhrgWpyF10P558ygnj338H//vTHpzbkQIrv69TJZ/F43/G72sqvy9fJ9Mf8/ZNsWg79mvs8l9AfyGXYNGbU7r7BNpsX8YX/upeLM+0IjwkBNnL7mIaZCc6vvQTbP+VGXVn8jAtrI+ZwHrgm8Q4mRk2FjTU5MwIU9kRAkJACAiBSwREgFxiIXtCQAgIgcsIKGOfh1gtW2/kUqv8pZiUy6U+ncWo+MwvcCzWxriAQdjTbsHM+9Zj7dIpSIuzMt7AAz3jDQIMtM6cvQJJ0XZEmRrQvu8k9uztZV0QLwuEJ8GYch8+teZerJiVhaTBQS02hD4MdNY0oq3GhZT1dyGl5yzqawpQnpUZTO+rJqT3wdVbi7qzhWibsAb5k82YMdAKQ80JlLeug6OrBg1nDuFoWx5uX8fCf95a1Jw+AqMtDLesG47D4H2pextv43Fnx/9n7zsA46rOdL/pRTMa9V5dJfci2cYd2xhj00JPICGF7KZtssm2vE1eNrvv7cvb8nYTNpuekJAAIdQAphkXwL03WW6SLcvqstrMaPrM+/47M/JIlsEEU4zPAWtm7j33lO+ce87fTzNO7N2M7QOTMHX1jZgZ8cLf8CzWHaarOWlreVRnMEPvrMatH5uNqQUWhA934dRmB0pvvgnp54I8D+UwTrVm4OBWD7JW3IDlBjfCXXt4AOEsECKaLBHaqJyInomJsxcywlQa2orGo5Klm8ggaf4pdCY3kugvrbkWK+/+Czi3HMLuEy9jW10MbTum4tb/crH/Rux5NADbxBtw/ZRe6Dv34UDrFCwfLMDY8ZMxj+13N7Rhc2Md9uxcD2M5DxtcfDtWLZ7MczvsPDyyJ86M6XnAIHE6EmxE1wHRHNFgLf96LF29DMvmj0eexPilqsVVPhGTltyMm7/ai5wTrTiy9Qiagnn0OZmJT/2EIZXLyIC4/Ryn0cBV1xQCCgGFgEJAMSBqDigEFAIKgbdEgNqPmJ02/eW4bkWZRjSTGsZ3d94Xp6BJumrnPdD/wEjTJ1+AzIVQ1pLEGZnaEFPxNMx64IeY/jm5JuZcJLxpCiUchZ5naOjpDE5jJHmCzst5mPeJb2LO3XSWFiE6c2tmQRJtiiZUGvsQyULhpJvxlV+uxpdSNBniA6GnrZMOnwA+eTe+yDqkGq0M3hM/EGmjTp5JNFHujkziT1Gx+G78JbUHfzFUBnNJGWyBxjhIu+QeL8do9mUSzUzJHPzniq9qjJTUKU72bDKiN38hER6XVzXne5pkMb/Q8zr2nKc8IjLlHiydJHXE77EJvCe/BRPBphgLPv1tXHM/MeXFOIq8zQrEtGzZL27V6pD2CF7yj12Fj0eGZJUswB3/zFPKpTApVDqfHC8/Qx2nsV8yLqGzKP3kL3H97Tfh89ewWTJ+MkaCG/1GtMS6wkEbXAVzcdO3ZmONVmC8NVK3XszNvAwTLB1XSSGgEFAIKARGRUAxIKPCoi4qBBQCCoGRCJDIZvSkJEFvoolQ/IdG0fJ7dIgAHvmkTvOdMIPBo+L0bzIDf8dIhUfjhSauMlIT/SRMklnIe43aFyZIfDeExJUkDuU6GOgIL7kkCQEdZ2ok1hQdEHguCd2t4zeZK866sAwJN5u4+lYfep6cbmBI4PNljJY70UaWqLVNIlJJu9lWrdmsSNokbYtfkDLk4ihYUZtilh1J7o3SQGFcjDwDJc7cxTPEoYkzWTqJsSvVSE8FT62cxD3ib+Z9aW0SCbI1WqQqjZnRsOM9DqmR+UwWBhpgZCwDTbDEX0bKigxrFEsZViazMJskifg1fDzj19VfhYBCQCGgEDiPwEeCAdE2m/N9Ut8UAgoBhcB7gECUUZPOFxsZ9VhzErFCFY9MQpRK+NeR15O/+cz5p5iX0vbR8p4vO0EYj5YpWebFPofVdbFMJM9TO3vxbCPuJLQ25zsz4n7qT/Y5NR9NrZLwnu9nav5RcBGqP1nGqFjE69CYgtQB057jg/xff/pN1B3fjp+/+hq2HAaODPwGwWgXLN6VWF2TiwKXEaL8EE1Lsipp1QVlpjb1EjFOfUR9VwgoBBQC7xSB0dfKd1rKB5P/imdANNU4I5aopBBQCCgEFAIKgUtCgBqS+Mnv1HKEe+BtasT2OgfKbrwFlYE2BOnU39C7gjZYZthtFgQkWtcwbumSalGZFAIKAYXAe4ZAhEIV+XelpiuachfOLxAIoLu7W5M6yv4gmneVFAIKAYWAQkAhcCkI6LLmoOSWWXh0dYRaDfFpoaZDQg7T/MwU7EVLm9pXLgVHlUchoBB47xFI0rli+WNlcA47Q49fqemKZUAEfLPZjMOHD+P++z+FbsZ17+/rulLHQbVbIaAQUAgoBD4QBLLBeMAolgMitURJlhwS6e5Al5uhulRSCCgEFAIfMgQKCgrxne/8T9x7772az9uV6IpwxTIgMhfEIjfIkIgNDY34u7/9GsaOrYDfH1Cq8g/Zi6KaoxBQCCgEPrwIxB3VRfdxPom3R9x/JNXv4/x99U0hoBBQCLy/CMgKJW4HYvnzi1/8Gu3tHe9vAy5zbVc0AyJYJB1wblxzPebOnQ2Px6sN0GXGSRWnEFAIKAQUAgoBhYBCQCGgEPhAEBAth4HmoV6vF3v37meEPsbwo03Wlaj9EACveAYkOQuCoaCm/QgEglp4yuR19akQUAgoBBQCCgGFgEJAIaAQuJIREA2IQdOABBEKhYfpbK/Efn1kGBAxxxJOUBx0klqRK3FAVJsVAgqBKxsBTRpFSdWQQY+sS+yS/BMH58T/wzuZyD9ckiVPxNczWdcuNQ2Vkah3tOfOtzFZ8FBrmT3Zxvh6Otrzcm30MhLPSoPZJ/mn9VkrROo4f5/f3oeUMK9i1dq+EK/+fahXVaEQUAgoBC4zAlxP43Tu+7N6XubWX1DcR4YBuaBn6oJCQCGgEHi/EeCp2SaLhWpyHiaY2CNikRAYxRWhmB4WnnQR4UGA8RPOE40TIl1v5KF/JliNIzYWHoAXDoYQ4kEU0bdgKJLdlM3JyPp1EUrHGJ4xnMpXJDJJHoPZqp1cLod1C58gSXgGLcmFWARBSthCLGDoeuJ28sNg5iGFDIGuJ4uRrEbHk8Nj0QhCQUaU4unmcuq64HC+Dt5n24K8H0leTBb4HnzGeDCikSfN83/WS6kh+zPsPMH3oE5VpEJAIaAQeG8QSC7SmijnvanifSxVMSDvI9iqKoWAQuAjjACJb73Ri5Pbd6OxsQOt/jhZbiqbiyk5wARbJ3ZEJ6OywIlCh5ysTaKYGgE9iXhzfxPOnqjHuroejZjXSHqeZK7XZ6Nq2TRMKs9Bmj/IwwzPb0DDkCQxLydzB70etG5+Df15E+EqrUCZJXyegUjkCfnc6Nj1KuqbetAaMMEswZ/IcAhjJMS53sywjuljMW96OarLnAgExc44tTbhKKLortuB/Yfq0RKywcS+I8aDBGMu2HMrUDOnFIaWAzhR34QmvxkWOZidRysGo05klozn/XLk23iKu3Biw8pOrefdfOeR5jzF3DTYgNMnTmJfkxHOCfMwo8yGbDuZuveq2nfTZPWsQkAhoBC4ihBQDMhVNNiqqwoBhcB7hQCpaEr+fX0nsfkPP8Ezv96DN/MykR1yw7L8O/hchQ+hjIN4LO2v8ZlrM1DklKO1yXzow/DwHCPf4c3Y89rj+PpPm4BsE/INEbg7rRhECT77sy/gbsd8jDVYkGGNJhiU4f0gPU1tA6MC+rqx56d/gbqlP8TMVWRACskUsZ4kna/T6alR8aNz/2vY9PQz+Nne1HIKkId2+HlpIONz+N//sgZ5mdVwWvTkEejomMyq8R9R9DXV4/Uffhc/rk/e4Kd1Da69dyWKJ+fCdHIPNv/qQTy4O+U+rsXtf3U3KmeWIC/NHGdAUm9flu/SQDJrvh60H3sTbz79I3xtbQ2WfW0a/neOHbkO9iTMPPxfJYWAQkAhoBD4YBBQDMgHg7uqVSGgEPioICDSdNoZBfq7sfuR3+ORp9JQ9vX/xPo/W4QCagXObfgdNr76BL58uhwVtwWocRDKVyKX+PjMMWx4+Ck88r0tsH3mPvz3gVtQazUim4ZNntbjOPnH/8TvH/o7/O2ub+H2667DJ+fx4CnzaLQzJf7Rc/B6tmPngTB2684gs4zMRH4W0sTOShIZkSjNnyxpLky+9x9RtfIm3LPvRfzjv21D76Jv4Rv3LsLSjJNo2fgwvvQfv8S3f8y2DwJf/lg1XDajdkifpgkRTQoZmbJr78bfFeXjrjcext88ehKtc7+Ff7p3Oa6dEIPFykau/DyqZ9bilh1P4t8fOoGX8u7Fv33iGty5MA8mswl6sUu77EwAB0NPzcpgG/ynXsLvfr0Jj/y+G+MXu2AVpchlry8OrfqrEFAIKAQUAu8MAcWAvDO8VG6FgEJAITAMAeoYqMnop1/Dfhw6cgLuBfdg6pwlqMrJoM9HDBmLb4TdaUH21u142WJCIBSlv4cF/R2tOPzsj/Ha2o3YMPt+/PXylVhUkEftB2Bmmen2SXDc/hUEjY/h+794CH8M+FEx7k5ck69HpoEmXGzFED1Nojvc1YOOTa/ieYaG73plJ6rnjEHDdYswiQyIfsjmiMyD3gCLMw2miAtZ6fThoI9KzJIOlysLORUTgfm345ZN6xFb+wpenzIG0xZMxOJiHdJZp5iMJZPRmgZ7cT5yKguQrjuKbrMT6ZnU+rio7ZH6zOkwZWVodQjPVVRSidziUmSmy/lNcU1Osqy4s/rQL34Z4QBPpoclpqQR95N3mCkWDVMd5IK5cD5WrvQgFjiKx1ovYrwm+YeVfL7cIWd+6bN0m23QErmY8ygkK1afCgGFgEJAIfBOEFAMyDtBS+VVCCgEFAKjIkCnaxovhej0HPD6EQn66G6eDjN9JUyFVRhHjUBe8Ri4oiT6bSSGDQGeWXQS2367EQd6FuGOLy/GmrkVKCTxHKMjRpB16MwOOMfPwcJlDdi17SX8x6ZNeGX+HFQtKUJujhmRJFNButhg7kJnTwv2b9Fj9cpK1J04iC0HJmNG/XSMm5ABuyhIhtpNR2xxUE84mQuhLY7jEYYyD+psMORXYV51NZobduCh1rM42BzB7FwdMugakqxSKHDNyZ3MTdSeBgtDQ5rIyIRCPEE8RId5jVYPQcc6gnSgF9o9225lvw0Ih0O8nyD05Qa1KTr6wZz3v2d7iFuEdmPx22Sg6N8i2os44S/XpQ8jmBhhJMhcGdgmHRkQo20Saq/rxqD3OF75eZQs3YVJ2qPl127xeZYrvjlSmVHTHAk2ccZLxz6KIVpM85Xh54XFqSsKAYWAQkAhcIkIKAbkEoFS2RQCCgGFwGgIaERpjI7YxlKUZTnR9MTz2DPZjLqZy1FsTUe+U49IRils6UW4jpGwhMiNhbvh9xzCvuPAkdkzcXdZCSY5KbkXwl6Ic6mIRLhI89NKc5E7YSyw5Sz2bqxD/4wMxPKszMD8GknMD99RtHadxMHB6bh1VS5cWbvw4O+P48CsNtxWkQ6bnSWmqkz4Mx7Okc9KSvwWNkWiWjkdabA5eN0bgG+AV6WqkSmpCRAuQSP+yUSYzDCbyYBEiQq1MkaTkbiQcJfqJR//13rH35LEcT4aZh19nXD7yXTIfT6nt6QhO93MZ40I+b0Y9PTDE2IZwhwwYpjeZEOGywqLkeoiKVdri55+H30YGPTDHRAzsQh0Jj+6Iia46CSfqFKrV2N6eC1Is7n+wQBCbK9ohmKmNGSl8bCvaBAd/fQjYdkmJzU5zBv1eOCPmWDLcMBuY9u0fseLU38VAgoBhYBC4J0hoBiQd4aXyq0QUAgoBIYjQOI0FrXCaq3EioWT8Ildj+LRJx5C/8ktyJh2B/7qjmmYWGInsW2CScTwtEfStffAt+sAXuLPtJJCODMy6CweLzaVUNbpDNAV5iI9rxBVOIpAdyfOUlNRRYLbQrpbYxzIiLS/eRgn3qxDaMH9qFgew/yAAa/+fiPaGg6jwVcJs80KpxDR8Sou/MuyNJk+mZ4wtTenWzvQTlOu0pmZKKD5FSPuanT+hQ/Grwh5H+VzPq8bAwN+TQOiMSCeQXgGGYaYnEVqv+Sp+DkiEfQ0HsbOP/wXHt3ejbODUViypyK9agm+9+cLUFWRibP1u7HxV/+MdW1ZaKF2yWwphTmvFl//1hrMG5MDM8MUS9sjZFSaXvktNryxDY8eDsJqItR5aQi2HYDBugppUme8ufzCgAG9ndj/9M/w8HMbcMSXBXtaNgaLl+MfbrEhP9aA7/3HdvRG/Ci77c9RSa2VfsMf8FrTGNz+4KexsnYcygLkiISzUkkhoBBQCCgE3jECigF5x5CpBxQCCgGFwAgERAhvSodz1o347JdCKHrpcfz7Uw3Aa32IHs/BxNnXYvK1d2DFmBBNmUgui5mSx6sVIlJ+Pc17EvzE8IJJ4MaM2UhPy0EFunGws51hb4PwkFuhQRO1DGL61YfGo240N9npXF4JR54RFZn5qGFEqw2n9uOVw6uRPd2ArIwQ/BEyP6PQzGLiZLTYYQ+dQe+Rl/Hc3jo83VyO2iX5qC7W0/GdbZY+jvKscEGRmAENr/wCP259EU/a4yZXmpYh7Ian8zBOdWXApTnfCxMgzAg5MZpedezbiD1vvIaDmXfg5gfSUJDVhro92/Dk957A83On0RemA20HX8b3H29A8ZfvwyfyT6Gnbjf+5fEmTFm9FOWZeahMNyHY146unX/Eb3++DvuLp+KGbyzFuEEPena+hF11Hmwp0iFXkGUn9Iwm5j5zHHUv/QQ7AnNR+6lluCu3C21Nu/H095/EK2X3ombuAtx8Vyue/tc/4sl//AWm3zQPtdfcjqrcs5hIb/bsIU5m+HCpXwoBhYBCQCFwaQgoBuTScFK5FAIKAYXAWyBAspqmQ8in38FKI3IraxiKth6BxvX4xe+24ZV1XVjUbUX//Cr6epSgQjQhJMAlDdH0F3AgiQtRmkOZ7PQoYV4eVmjic3rhBmgypAsMINa6FYc6LThdNA9/PTGLDuoGOOZNxsKvTcC+JxrxxLP7MS9vCsbkZiRsmLRqE3/IPNDHobNuE9Y/140O2xl0734OT+yegCX33Y677qzFlAwDI0ixf2ReLpbEDM1RNgFV0ydhQjY1EmxejNobg78N3Y296HH7mSOZWA7P6EDsLE4f3YEXH3oGraunIz/LrPmPhANuWou9iV9tOI7JGZmYWL0YX/2/SzFh1VLMLziAI+ujeOnx36GpJYwBrx7GnAF0nTuAzc/8HpuNd2LRmhV44I6pyPN54J4SRl5WC+o3SagASWR9jD3oPXcY677/NPYvr8Ki9Cw6xfPQRT+1K/4D+NXmm5A1Ywo+u2o2Gl/ai6b+mZg2bwVuu2UmXO4mlOZlw0FbsPDo3Fiyk+pTIaAQUAgoBN4CAcWAvAU46pZCQCGgEHh7BIQw5yF+UR8GusOwWUtQPH0CPlkxBYH9epz1GvHDF7Zjx39vx5uH/xfKSm9CYSGdqh20a2LqpaO2ODqLCZYQ6fJviNQnJa8LDyIQ8KJfYmO5clBEUy6HOEbztPVIXz+633gO9WfKsSezEAP7DuMo/S7E9yHgKIW19TBaH3kOx2/Jw2zqADJiPOVjqPD4V2FA2t/4Of7rDWkNYJtYi6Kaa3DLrUtw/eJxcPrpTC5e5SnPxXMm/9Jngv4WRdOuw6q7VmHlOJpgCX8hPiD9B9G4tQfHTxzFKXHw0JIUFGR0qnp0eTqwoy2IyLN/j7/7ZfyuPascpTOmIzvSjZhtCiZcMx3ls3l44qnTONFwBke7g7Axq5xuriNohlgP+nsP4vXNPuQ+sAizqiYij/4aQTrW2ydVoKBhOopeCYHsGrElAxJugdd7DLu6gY5X/g++93i8XhqcoZpRvxx2Nwyes8ScJ6d7m5E/fyWmzZqLObkMDZBXqfUtLB1USSGgEFAIKAT+ZAQUA/InQ6ceVAgoBBQCJLTpNG4w+DHoa8b6V1pQPb0KkyYXA/ZsmGo/hW9MW4ZVazbgD9/9Oda+vgn7e2pRMTMPjto5uA1v4LWWFvT2nEMgmglzXEyfgJUEM30Vom3H0Hy6Hq/QC2R2RRGKGFGLVlyI6r3ULJzCM2sb0dzeiYC5Ht/9JzI1IpnXiWN3L9zlpNKb9mBPw21YMJMhgcWxPCWJOZSYgFXf/yN8876FWFjG6F1RmoPpjLDaLLDSv+LSBP1C3DORYYr/J7/lSvK3fEsk4T94BkisrR/ergHox92Im/7n1/CJWTnIM4U0R3TRoNAmDHaGLfYNnkHrqS149MGt2H7qDM3I3JCzD53CA0jjPIw+1jqAPkMuMgv0SHORGSSjobVbGKF4SC5mTqQ+D0Lt1JqgEgu++2/4yZIJGGvzac+I80pEZ4XD5cHA2WY5W5KJbZV+cZzj/WO1ybLUp0JAIaAQUAj8SQgoBuRPgk09pBBQCCgEUhAQE6XAINx79mF/aT6jM5VhnPh5MJRuetoEzJlCcfstE7Dzv33oC/vow1GNEuds1M4CTu55EZvqxmHqvAlYnEPSmY7gGm0toWdJ+J6rP4WGrQyXNXEN5twwC1lZDo0wNoTOwd9ajxc2zcCy/3cdvjh7DDL9Qc3UKEoGwjx4AmcPvYxvf+c1PPfMHtw0qRIz5uXEtRMktONEddw53GjnOSCZ2cjJFQdy4YLioXojI4n3lC7HiXFhMBLkONsapWYgqpUdJ/y174kykk72GnMhBH3QS4f3HpwKWBlsKxOZGXkoSOPhjBHqKugTY9CFoO/fj81/fAkP/rQBRffciy9/phe9B7fgF3uaYRHnfzIqMQnzG3QjoGtHZxcw6KaJWmGYPA7vS9PIiTCr1l9pfkzCANN0rRWnMODLgMPBerPJlETJrImGhM+YLCH0Sxv5nJwkrz2n9ZRlab/UH4WAQkAhoBB4NwgMk7e9m4LUswoBhYBC4OpEQMT1DDXLU88t0bNY/+QGvPz6EbQw8pSBoZjMhiAG/TQhOtePo7llmMgQs8UhOnZnlGDB176ARcuBN57dhNe31qHRaEYszQZHWhqMgT6c2/MKNmzcih3GW3HDzXfipuosZNgkTG0QA11NqNvZAstneTjhgmVYVjsdtTUzUUOuprZmBmoXrcCCZXfgtvnA2J3bcbipHUe9FhgYFtdssfC0cmo4qGEwihO8+JWQ8mYsK4SCQZofxSNXXXQ8hTBnyF0Lw9eaGSLXzyeDDJVltVphs9ChXUyj5D5/a3XQAb2lf5B+JGFYzQa6r9CcLGcWioumYGnzDtS//iq2NHajyc/Quib6gESOYw/7Vv/GQTTt3YeX9mdizJIaLFk5FbOmFiOTDbOYmdfMML9OFyx5FSixnMPpTRuwe98RnAo6GA7YApsvwFDCbriln/xtZt8N6RVwFMzGzSyjbcur2Fx3Gsc8bA/HyWRuRH19Mw4d8sJiYUhhngDfPzCIUCDAdpExIvcho62SQkAhoBBQCLw7BJQG5N3hp55WCCgEFAIiXhceBGGJyPTidhzjWRIv+NpRRmxs+k4c33sQr+4twJp75qOmIAcFQZ49QY1D9Q0fx2pvOkI/eApHn/w1HratwkwS1VkszNN+Gk0v/AgbwiWYeP9dWDPvGtTkUMOh96D16B7sfuk5/ObXx+FZNQcNp3uQw7i8Y/LJYGhipSB6u3tw8oRb06bYsQ2PvfIC3MYo7qoZj3z/YfQ3bcOBA01oaW9DX8NubN9ih6E3AxOrCuDk+RqifRk9iQ4gBndzPQ5v3YhDmw/heHM3WqSMzTx8sS8LY8dlQ99zEh1Ht2Df7mY0t3Wi17ceW0r8KDRUoXJsHly5MzCptgM33bMev3nk7/GTzDAap1RgdmYXBsPncKK7BjOMPDBRL/qgXpzZuwGvdHrRsbOZcb8A95HN2FQYgH6mA7njr8GK206j+d//E78PNlLzcRvmZ/hh8ezH/p2n0NSZgcCBTTgwYQHSp1aiYMJcfOyvZ+N3j/8rfvJoAGebZ2JhjpfYNuPEmRwY6WeTpzuCho4wDnpep+N5FLPJME2tpJmcSUzjRkdGXVUIKAQUAgqBS0NAMSCXhpPKpRBQCCgELoKAiMVJkTIMr2XcCvzNz+lUPnAGP7j9a/hNsQs8CQP+7AWYft0n8fWPT0dVmRNBRlGSMz6iyMf01feiJC8Lm59/BP/wze/iOWoTdDqWoc9DtG8xPvWre/CxhdOoNWF0KTp7x3R9jOr0Btb/6lk08uyR4FPfwM+D/4ZW3wJ8YyUl+RJdy+BDWx0J9h/9FE825yFWbodp/UPY4fNBH/0zzD39GA7t+AMePF6KUlcxTHU/xw+On8Ke65fhO/+D/ilkgnRDx56P6LZ0l6ZWXQc344lfPojftZfDlVGMsmMP4SeNLGP59fj6X8yBac/LeOmhB/GDxhKUUbNT3vsMHv5lG855P4avfDEDTmow8mfMxOL7/xI95x7F80//EL95PoaHBopgzZ2FL/+K4Yur58PuaMfyn/4Sm/71BJ7wFyI/IwJXbQ56t/0Q3z51D75z3zJ85dZJuPaBT8LNaFuuF9fj2X/djT+Sb9EV5yMjbEFx5BRanvkGnqt4BhlZeVhSXog5930FnQOPo/23P8CzOwvxTMCJzrYqfOP/jUWuy42ff3MjzuqLUBl5EWuf6UK2Kwt/f58TuWazZt6VsMwaAY76qRBQCCgEFAKXgoBiQC4FJZVHIaAQUAhcBAGdHPAXE1OjUixdUYCMDP4OTMPfPD8HPpoiyWnaMDlgY5Sq8UXUMpCAp+USk5g86WFJc6Jw1lIsK5qIMXfFQ9hKmbEYmQC9E/kTilBIEyITmZIoYznFYlmYsuIeFE6/AR/XTlbnVWcRfThc1H4kpPMM3Vs8ZTnu/udpWMnz8mJCLdOjWm9xwpmTg/Sa+zHl+tuwKiixoSTR0VrvgDU9E0U0NdKL30b8hnZ32B/2R04NL5ixBPf9n8dwY4jtZAYx34rq7bA4slGa6YR+7k24p2I+62d5ifsRnR2OzFyUiBmZlGPIRlH1ctz1rSos9YbAprKxvGdwoqgkC1n6TNhqPoHvvrASg+xDOGamyZg4zjMvM4dN2cjNobZFb0NaVjWu++xXMevWz2FATjaXshi2WDw7DMzMGFaw55YgP4cP6tPgzJ+F6z6Tiym3fBrUozA/T1KP2JFXZqO5VQgzfr2SRzxKKXRMN/AgxyweGEmTLBlPxXwQFpUUAgoBhcC7QEAxIO8CPPWoQkAhoBAQApXUO4lmOwoKSMoLd2HJwtT55dqtOEKSh2dHMBRtiMS9RhxrN8ho0CkaPGgwd3we8s/fSAAbdwaP0icjQqpXI6vJ7OSUj0deRWpmlkOthDiNsyY2wgwH/U3S88tT6koWKYcXVoNn842SWIZEqBKm6W2SPb8MVYXs4wWJjIiE3C0ag6zisRfcFRw0Z3VmiYZ1MFmzeWZKLkqHtUf6zXyMGuzMqcCk/MoL+6GVLIwa28z6YjELcsdUI29sgvm4sGZtDOKO8qyMzFDeuGoUjOAmJGqW9L5k5GBIPcT4EqAZrWZ1TSGgEFAIKARSELhqGRC1iaTMAvVVIaAQuAwICCGcKIYULA8sHyXFqWwhcM8nXqN2IiL/zl8c/k2IZD4Ufy7OJIyeN14+C6TDtzACw4s5/0v8Ki6WkmVc7H78ujiUX7x85hGG6KJFpNTBUMMRRrIaNa90m+Xw/7dJUl4cl7fJyNvJut8KR57ZeLEGvX0FKodCQCGgEHhHCIyQg7yjZ6/UzFctAyIRX1RSCCgEFAKXD4F3s6ZcwrNDWYa+vEXTLyXPWzx+SbcuVx1vU87b3D7f1EvOmHjkneY/X5P6phBQCCgELicCl6J1vpz1fRjKumoZEFHDixZEp7Gdw+WRH4aBUW24/AjEX3CaZyi64/KDq0pUCCgEFAIKAYWAQuAdIJA4sJXEqJ5nH11t6apiQIQANdEpsbOrG6++ugEBRoSJRsMcc6FIFRPy0Zz88bHVMTKQ0WTheIu5x6i2MR/N7qteKQQUAgoBhYBCQCHwIUPgvCRUaJMlSxaioqKUNMrb2pt+yPrxpzfnqmNA5NCtnp5efPVr38SkmhUoqxiDcJixTpRY/E+fRR/iJ4XpNBgM8PkG8caLj6B4fA0mT51B7ZcwnPLv/CLwIe6GappCQCGgEFAIKAQUAh8ZBOK0SV9fL7a/9iQef+wXqKws+8j07lI6clUxIElADAwhKem2uz+JaTULEeShYIoBSaLz0fpMar36+3rQ13EK86+9EUtW3X5VSRk+WiOqeqMQUAgoBBQCCoErHYEYQ4rTIqe9BWFfH89vSroEXOn9uvT2X5UMSBIek9kCqz2N4TMZC1/TgChpeBKbj8qnhOg0msyw+P2avsPA71ZbWoIBURqQj8o4q34oBBQCCgGFgELgSkFAgn0LA2Kx2sh56BNWGVdK6y9PO69qBkSLB89Yi+IX8MGZ4igi+PJM5dFLEQ2IXh8fY/munZUwNOajP6OuKgQUAgoBhYBCQCGgEHjvEOBZRxR8R0iPyNlDHxwN+t718O1KvqoZEA0cTekhkZFStB/8Lk7LcmCWhMqSqfGeJNYhkQ/kBGEt1v17VtF70vorplAZ2/jo8q82tonx5mnTEnhCG3rBPianVmtDfsX07aINla7qeeAd+6RN44tmTOQThNh3bR18i7xX+y29QU7BTmAqy8MVCog2N0aMueYWNaI/2rsx4prW55Edl/k2It8H+VParZOx4n8y/993v05tXRnx/hGzVNhGw3Y0zIbG5TJjPFRustLLXH6y2A/bp2zteq6N2npP2WPqmHzY2qra89FFQHv/uAho9Im2eF59M1ExICPnNydElCeIhbw9CJtdMFvtMOm4g132RMYm1If+vgGEdE6YHRlIMwtxc9krUgWmIpB8x+XTb8CAVw+3T0dHdTqE2SNw2GOwmrkpJfOlPnulfOccigzqEfDrELZGYLcAJro9XdAn5uMZcAj2GxEQZswa5Ry8Ujr5/rczRmZuoMPIgAaMpueMwplBzNiMK+qVlTHnchbqNSHALzGOucMqBFm8HyP7InNm2LxhBs1WeRT4L8g7Sp7345KODQz59PD26BAgR21OiyI9k2P1fr3TxCjsNiAYoHTTFoZN3r/ETivzJZneFi+WI/vBO3omWfhbfSbK5cewuZsc5+TnWxVx5d7TYbCHc8NNwo9zPz2bJrqJuX/l9km1XCFwZSKgGJBh4yYMACMmdbeg4cUH0T350xg7rRYVNvEfkOX63STRpIg8jhs6txRDzANf2zpsfvo5nE67G2OvWYOlEwGricQjN8p3W9u7aelH/lmhRAK0uTzqwO7tNjy5z4SS3BBM1T24cVEIU8aQKA/FN/9RsRCiTG5wkEYdp+R9yTJqhlFLvTwXtfpi6NrnxLF6IzqmnsPySUC+i0QnI04PtYdtFAlxgIToqRcyUe/wImeqB4vGikYuRRPCH+93Fy4PEJe3FB0p9JDXjO1Pp2PbyxFM+pQHC28JIJvEiyllvC9vrZe5tMSYh0gcn3kxE8diAWBqP5ZX62DjTsDDyLXEbNqgy7iLtFgb/2Qf+XmBlixxb0ibqJXywfwR4tlk0qHtqB0bfuzAmYAPFdf6cMM9AaSzf+/HXJb3qmOPEycPmdA3rwsLqmLId5ApkojvTGyiljTmgvheLCU1N1p+Nlzya/8u9sDbXU+MkzTggjFMPJtcH5Kfb1fkh/H+EAMleKU2UDoVMeHIm+lY/xs9spd7sOJ+HwocFDqJJmRY5tQH1XeFgELgvUBAMSCpqMZoEmXqgD94GMdeegYN/hXILpkGfTHXrdR87+i7bB8UP3MnN+roiyBSR17SxcKIeE+h+Y03sKFsKczVtAeU67IIyiMqvXcICL7ChOQGUVJkwthNVmxt1iGvLIYQB2eYOd7IVnB89EZqS6gxiEX1iIgZTup4iSaBwy3EGA08L7w/srzL/FuUdfoOO04cMaCuL4Rr8gAbtRqaCUrKBiubrdFnhL/RhjcPRpG3PIKyrEQGYiNSQZF0R6UPf/rkv8y9+4CKS4xvNKxHa50FB88FkddPXNkcGebU4f+AWnhJ1Wpj7jcidDo+5vrqCObmU+MbMGHv82k43sx7jigMHPNYWAe/N4zsyT5MXRFAqZ3asW4LGven4fVD1AIlGHQDtbYGcmBmYwR5M7yYVB1CvoXPX1KL3oNMrFg0IH6vCfv3WnAKQVhnUbDDuZyY3e9BpSlF8v0ztdlwvE6PXZ1BXJ+jRxrxOLLBgaO7TfBlc91gG0XLnl3ix7wbQsig0IlWuOcT7xs5Js1HLdi71ww3By4W1GPQ4EdmBZmpJRGk2WLa2nLJfRJcOE4mluNtt2L76za0dLFMXpdksMZgK/Jg5iw/JlfEmSVtn4rfvnL+EhAj12dZu2Kjrb/EsqfFjF1dOlS0AasFa8l75fRQtVQh8JFBQDEgqUNJyjHQdQS9TZtwtBOo23YIM+dMQ09pCVyyQr3lKhXfWIaK46LG/ylVMcIQ7kLQ70b7YDFcTiNs3DyiOjOMmbWYft9XUWSpQn4RzYBI+A1f9EeWGdegxOtgY+L/s6Lk9fP535KIHmrkVfglPijccbnjl/kwOWJA3wkLjtTHMKEyCmsaaQGRhhEayZqaxARHHzSgs8WEjnM62It8KMyl9IwEhDY1+EdHAq+z3YyOXhKoBX4U876Fb1nyvlZeYm7I9+HMy4V1JuvX8qU8l7w+7JPzQKSmnfvsON0eQfZCD6aXc4MllTxcq8b5YozC32bC2S02tFcMYPHkIMbl6jSzkajHiDPNZgxQJJ5RFEBhZoKhGlbZiLbznsY8J/JctF8EQsPiUvMz31BZKf0fujaiHKl+6F5KfrmeTFI/bw2lofxyPXkj2c6U33pTBJOv88I8PYSxM8JwMr/wscn+DBU44ktq+XJrqI6UfKl5hu4nyx6lH6n5h4oZJd/QPamXhFmg24Czm+04m+fB4hl+TOK646c5SoQU20CDFfX7OfakhnMXBDAhi4ypgcQoidaeZhKsdTbsobbwNK8X2XSwUNLfd8qC5s0mnEAAc/6WjMqkIPJT0B3ZzqG+JRqWen/oXqLf8jv1vhTL/4cl7f6I65FwDM7sAFZ90o1upw9lE8Mg/zRMiDSsXJY4VHdq6Un8k9dG1JO8PPRJDClXovbRjjMDEWTO92BqqZhfEV8KoAIeMw68YEI3e9EHrg21wNhVIThZLqGMd47f5R12E9cTr6TjmRfN6Od4FM4LYdxkHbIjzMD7WvuTzww14C2+cA3wtVnQfiwNLU0mbNzHdSuDS6AwoDyXNdxgxobtevS79QgPcuy5FpopuBgmfEjpfyp+o2KXaEpqPrmUzJt6PXlN7mvXU+qRa1oaORbJ66l5yXAgYEDTaa5dgSjXZz/y2UcxQRUBDO9yP46ibMog7r43hozqILKEKeM9eVRLo9ST2r7R8gzdT3l26FqiWPWhEFAIXIiAYkBSMNEZwuitO4Ez657CsXQHImeexbGWGmQPFmKm1QABS9b80ZKYbmlS78RNsgLcSCgd5LYX6NqNtqZjOBD4POZMtSLdEaak3QZL4VLM/diS+BPa6siFMFkBVzBxhBcJazJpUZySKzfr4+24BHboWtx8RiuK1yS/Sm+BADce8ZMYdIvWIoTcfDINDmJKABmZeWiwNRh5TcbC2G/GsZdd+P7vdVj5jz7cTommgw+Q5tE2OP05CxrWp+PfHwau+wc/7uZ9O+9rDAALiI9NvE0yOprZSvyntvmONmTnxzmxQSfyX/BB4iQ0YMTBPWyPPYxJU8hJcR5pmrXUzKxEGKWuNiP2rY1h0rfDcOVFNYmqnlqdcIsdWx9Ox5N9Xnz6yzRRoJ2RYDI0N1mWbLCp812Kl7YPYZXoq3Zd7gkBIJ3ndf6vpYvmT5bDXKn1aGUnnk2tO7UcLX8ij3wM3UtcEyylGfIiC/4j8yc1RUOYJ58j1WexB1CzJoBZ8iwLkWeljLdKyfq0OhMZh7UpUU4SE8kiWMUnUxyrYfnlVqIPqWXKc5JG5o1fjf/VkXnu7aS246UYxn0ljKJxEURCephsQdR+zI8cqgls+9Ohm0zG5MZuXMv5My5DBy+f2f+7LGx4DTh3cx/uud+LqWTUbWTi23a4cKA7E+6mEJlx+sXQ1Ii8iNZ+wSfZ1mQ7hto3Sr9Hw176KP+SSZuDCdCT5WtjqQ0m8RJmn2rJ3HIvln/OO/TeiaYymZLPpZY71K6hTPG2DxsX3tPGJplnxKdoH4P9JuzbTfPOggCmzgxxnoiWNIYpy/pRXO6D7kgmuvP0aDjHvCY9evmKytohe4s0UWNo6Zt2iuZbJ140Ii8/iv6OQcxePYDrV/qR56cmXdYmJlmjRm23dEzw4D/5kBTq0+PMG04886ATu21kFj/fhZU1Qcwo1yPKNdC/xwXDM0788acGrDvSh+9/jcxkgWiDz4+h1JVMo75/yZuJTxn7VPzkcrKM0Z5PzhWt+dL2ZH2JNowsK1melo/A6SPEvcuKbb924Q/1Iaz+tg+rybSlU1VJhR3XMBaoD6FqYR8mzGf5LPeCdY2YSv3yL5mk/Ldqy8h5K88NeyZZkPpUCCgEhiGgGJAhOCIkqI6hoSOCjsH78KWPt2Hnnn14c9dJ5GRUYdqCIp4nwWUpuSgOPccvXG2iIvpKLlv8Lf4esqUYfQdw6M0nsf7NGLJuDCAYs1MaI/fldpJJiC93wxY9rmrDq4qXqW0IUja9h7VyJBMvnn9WypRLwsCcvyrVqTQcAUGno8OExo0GpM8cxMS8GNJJhIW4W5Eu0IYzjnf8uSiHONJFM5V+kgqllEjSt8JCB16REtJ6j0NCYp/lhXqo9ZgbxNhqSj9F+ib3Zcj4mIyNDFZyZIbGmF+SRG3yXrzWxPPamMq4Jq8O/5SoRn7W3bklHU3pZBpmU7tDk6pRN20+2rfLibOHjei+awA3jYloZjMMBggdfWPCrSZqQsIYNyOEkrHxCjXCL6VKbdNN+R2fc4n2sa3afelTIo8QF6nE27D8xEWIL8ms5WeVSdwln5SVzJ9SpfY1eV3DRZ6X/IlPDWcpK+UhLeK2/E5cH5ZfLgtgifpYzDC8Ja88J8RTapm8etEkcyY187D2ylOJtg61WbJL4VKX3Ev8Th33kWUm8zHrBQS/XJMk2g/3AUq/d1jQttqNVeNDqEwTjVl8pdJ83+g0fY6dN5uDmFgI5FDzpfPSTI8mRYdOGeBZ5MGCBXxPOOdtQgSzUXlj6DN1jwf7NgZQZaMZFiexjKV04e3miMwHyavhKs9cCvYpwCfnhVQm+Ah9OWze8VoqocsqtJTMkxyXC8aEubR3NZFf+0iOxUXGXt6/4DkT2je5cNrqR+UMH6aTcacCif3jw0LpEjMxw62YFEWgQ48t7Qb0U9MeKWYN0nfpAE3HggedOMN501hDv5WTVEOUBVDpjKCInZR1SVtvmFXrt3yw6KHE66lR5SVqW5BCiaPP5GDX62YMrhnAXcsGMI/vfF56vDN6auQt091YQiZF50/Ds8czsOlQF1alhZHLOZKsb1g9iQpHwy7ZlqF3bUTe+OTgRbZVupEcP9lCtd9yKQXn1HVTsksamjPse7Jd0WB8/Q0Msm+1nI9TaHqXXJ/5zJC5rDzD8gXykWnku3VB/6TNMm+TbWcBQ/NWCktclzYl2zWyDvVbIaAQiCOgGBBZ8biCxMIBDNS9jpOnY/BMvQFVS87B74tiy8O7cSq/Aj3z85GrN9Gcig8MLfjcvI0WmjU04OirD2LTwQ4MhGwwIQ951VWoubME/Rtfxis/XIejMCPL93XUP1KAefffiuraCoTX/RgHjxxHaMIDGD9jGeaNpS21SGDMPpw7sQ2H1j6Ng61e9JEoNLrGIn/SCty2chby83twdMtabPvVDvQV2JA+6wGMdfhgPP497GwvQ0+4EnNXrEDNoslwcaUU9b50U6XhCOiod+87Z0QTyaB0VwjFjenYs86MdQdYI+kfAABAAElEQVSMKCpk9JrxfVhIKeZUOmb3dJix8eck7hvNaOnn1tVqxgsPmrCuK4jZd5PZmB7BqYfScbaeBB4ligGPCWv/y4KN3gDmrQnBlWbEoaesiKTTJGDyAKaNDaKwNQOvHTSgcUAPV64PmeVu3HlDFFmMrhSkWYQWoJkalTdfcuBQSwS509y4fnEEWbQHDHOzTm5wskkaGeaqr1ePrT+IouCfg5haE0YaqR/RvAwlftdpFJEBh7aCZlZhLPi7IIrIeJkpOj5z2IoNP3Oig74hZ9p06Oxy4ZFmOzJDftR+ZhBTp9C+nxoShAw0JUnHltcs6KMDp57mXMaoD0vvZZ7JDC5WZ8dzj9nRy7qCIBFT4MXSjwcQOuDEvt/b0USproUyybKVA1gwmWZvrWlY+7SdJoqUFucMIr/Si9tXROg0bMbODWnYsMECe0UYOXO6McVohbXZiefrOHb0U7Bm+jCplrjQnMV0yoE3tlmw/qSBGEZgKnBjxZIAqvleRZk3TOnojnVpaOC7Xjrbjdlpdmx+IQ1HWqlNpMbIbvPh+s/zPWK+Q7/iWLqiyM4KwevRo6XbRO1YFLpcN5YuohakOq4xGsI25Ys2HpYYvLQ1r3s8AzvPkNEjcWkmTibjIK77tA9jq1ifh/rRDis2vmLHnuMmWF1B0qiDWPlAELo6B469akNzRhQZM/qwYA6J2nw9/N1G1D/pwp4TZrRxcEXib+YYmDiXjRkBTFzai3kToUUzSxJpYjpoorS9sV6HQ2+EMe+f2P9iEp1sc0hby8iIcA30cmzPcKWwsR3FdmimQeL3EuV86HUDLeEo5vBMnTRS9bKmBImpIYMmV7VhfJwmO9nU9umFiGSboiFq4p53YtebVrSLzxRNXfShQdTe5Mc18ylcOWXD2idoqkSTH501BJvVh5WfDsBw1oYDjzvQmknzr4wwenoM6PEaGMkqAmuhGzddH0B5CU3J+M6c2ZiBN7eQGVo6iHmL6VNR78DadTbUk5DOyvVDn+vBrZxHZUVRsOlc5tkGmsQe2+jAzldsaCI1T0tY6LI5F2b7sXIRWXB5l8w6dNE3asPP+L5TmzMouyQ9yMdNY+CB2wIocBJv6WdiH9CeoZ2jd9CAbQ/yPf1OENVcDxzy/iXmhWizQ8TASx+OKS4zAv02bKFmqaeNhHE+K2WdBpbhZl9f/xEFG7dGMbs2in37WAAFAQ5HBJY2K5p22/H4VjP8HG/XGA/KqqnpoUrOImagHJeBVgu2P5OG/so+TJ8VxCSGtRs46MC6tTZs6/Thzo8PYOnUEPJoQif8jhDlQkDrWH5pWQjlRayP2pf6k0YsKSHjcsaOF/5opbY+isy53Zjs0sN8MgOvHtHDIxthmg/zFvKd4JhKpD1hVgxickZt2w7O/b07TehlZEHZgezWQaxYE+Y8oLnXkzZEsuhz5yFDS3O/mnkxtD7lQt1Z+hdVDmLGon7MqqRGjpO0+XUH9r3qQB3HQtprIMPEM4SpNaJQb2Yfli4Mwdqbhlf/y4nOQRMamrl2Ubv79L9Y8YIniCULud7QgmH7ZjPM1IbEMjyYNWcQi2vo78Q2C0Nq5Dzw8H09+NsM1Hfr0cRrFqq0XDkc8zv5Xk3gfsCx6T/Fte33aeiU9YTvQkamF9fe54fuZBr2/dZBWiFC/50AJt3BuU4hVKaPGCXmSWIqqA+FgEIggYBiQAiEjgtNBF501fcAGWNROHcirNyUSrN3YyoeRnvXFJzuXA5HgR7pNNOKcEXRdA40g/K2HqFt9Os4cLAXlsyxGJc9gDM7niVhMxXh6jtRZMhD5cwS9NUxHGreWJQ4spCZRvMrLnwx+wA6123F0fAamEpjqK0k0Wk2wtvRiKZDG3GIdrmmwiKMy+pFe9Mu7FqnQ0mOCzU1NjicZtq4tmHPSwfR1JmHxZUlyAmMAck7HFm/EfvzSpBBEf3UbBK8QhBwD1DrYPK9FzCIBjdssRbxkuzT9dlwcDsJBErMCs0k1p6z4cw42o+TWJ44PkoTLZpakVDwbdfR/yMG17gQphdwl2IYR1ca7ak5nk6aLHie16OTDE3hpDCmFUZYMpkb3nfwXybt7fc/b0HjGRI11LiU+7nxpUdRxc36zF4bXjoKVI2lI+gUbnZJx1RKRBu22bGJ86dUN4glc9kWoRySSRtU1nvGho4GRrSaMYibS8LIp2E56ewhJkXLzj6EfQw9fCoNTcEwwlOCmMA+ccqRQCNRxY3dXgh0rzWg20YND5mwqmLRxMU0gtZCAjVAR+RjB0kwHybBlR3GWPYpRCbupZdtKFxCwqaCmy4JrZyKCAaPWHFqtxX76YhrKaDPE4lJN8100kmcvvYmI4+RGDB00waeRLWXBKaui1Gm3rTDMZ+M0RIfiSracdOG25mhx+E/2jDgdmGQzFdmiMRQDu3hmy04+oYd6wLEJsuPicTFxTFxHibGL1rQWuXDrBlBDjMZEA5VrIv4bLFiLUOy3kjt1AwSkhkFZHTITB4hM3WWo5U+wQgHJcb1zLeboBXOcmP8GBLXpK6OvmxFM1mqyrEhTCLjJLbjoyUjifYB9uUg/WsO7uJKUUVTJtraezoNZCbZPz4LSxQzGCAgQuI8jXPIwXE5u92Bk9KGiQE46I9xYmu8DbB4MKNaDyLCOWrHrt9Y0DOHZkbVYZiI6dnnWY80hIykaw7LJEUs65M0T2NS+dvd4MDZDs67WYOYwDGW+SVRr4T4FCpZR+n9YF+cGZ9LZs9u5jwTw3gL53B6CFnMZqfz+sndZCJ1JFRnc5zpWGGlQEZPICrJWMsaQ6oMgT4TTtLXYPdemnyRsRtbzNaQOH/qWRuZ7wi1A37kkhnL4vtxjoz9sTcFeyOclSY4us04zH4fYFGV1wyggnPZOWDmOmfBwCQ/iU0yZ1yvRdp9jozuC1t0KCsOo0Law3mXXUQGiRq8A8/a0Z8TxIJami1xbTXTrCnGdh2nNmcLfVZO90Yxhsyyhf1+ksyvOGhPnkafLi7MZ4/ZUbefzGNfBAVjgHJeO3OA/hsHrCgio+MSApjQaPiynRL1arDdgs7jnO/UfKwmIZ9DzUF4MIGvvKM9JkTOUUiQH4KF89lJxgMUGHj5L0KqWotI10lm7Sj7nhXAcp0J5oARPVn0O5pI5otzNcL5beJnTq4eex+3YOfxMGr0ZPxnsCW8p6M5nZ/zrm67hbjrMYHj4eOcb95pw6lO5llGv5Nyto3rm2i+huYHm8LC6bxNJp6haVkYjBpnSsKd45pVqEP9Ris2Dbjg5pqQG+Q843ucQ2bn0It2bDfT3yzXi6oKwEHmo/cs3z9iuP8457yLjBvXiCDf8W1kqIunDqKQ72gWmY+WfVY66tOnLmpmSHqamlE7t/4kHfUP831jdLaZXJ8lmtmutXYc2kLM7qLDPhkFH/Oc3mRGA3tQWaRHLRlxCWGfxvV34FUdWv1RlNNPaxbrCfHFdxAzC8csj5P4xHN8rygUScsMkOnkWsSxMdIPsI24nzzEebaDaxLn6MRS+sN0kIlicAZ9KdcbCgIqaV6o5zzJ4pwcOGjDib0UaBj0sBZTeEDhST8ZrXTiv45+VAOTQ6ioDjDAgEYpCMIqKQQUAiMQUAyIEJ9RN6IDh3CUC2rmrHGYNq0QlkAGSiZMxMR5FAjt2onNU25B/rISpOcLtSYo8k+wG42bf4vXH38YnjWP4bO31KCksBMnpo3FtmdOo72BZa2ugNtwAs372lGw9KtYU5uFSm4qUW4c/mUr0LxnE6VZBkqPZKEiERbu5IaxHtvXNyK6/H/h5gVjUFHcjTN7nsYbD/4OP/v3EPr/4h7cduP1uO6LwMC5GHp2/gz9E76Picu+g7npL6LQ+E281tiK/fVcSOeQoOLiHJE2y0Z4tack7c59NkYtxYCX0jLqGrKpt/oDz2X5q9uDWOaxYd3xLJzhRuehBM1H2wC7K4BFt/bB0JaDnj1hWOf34I57IwwqQOEoTba4D2ECpZaRAxZ4jgRRcG037riJGxfvh0mkGSh5rSoKI0Z7ef82EiqFQRjn9eDuJXTo9dqxg34le36djodfDiAvN4wJZWyf0ALWMIqn+DGDBHrhOJrHcAMUietQ4ncdNRKnKGk+xsg7Y+/uRy4JWotI6FLGW54xcgJ4KHXd95gNsWl9dKT205Ga0mzWE6VJX+F4L5bdQSJ1bTY84zyouXEAN7N9BlKxUmXwrBUNbzrwmx+ZUPlltn3VICpM3LjXO9H6MiWtlPZ103SrbLwHN1cP4MTzOXDsTsd2uwlbfgrU/mU/lt1Eae4pF7qOpNPJNg0Prx/ENcsHcSs1D9G9HIW9JGhIKLbqfMimJH7K0gFkFYThb6G0m5GEjt3Yj6lzu3BnLQmSM05sXOfED55w4g/M+/V73Zg3F0h3ZmDd3nRE6NciRBWRpIaTEttmE/pbopg8PYiycjKN1DotHufFmPIMWLZmwV9iwpsPxzCTEv3qB9wwHDXBRSJ4CSW0Wa0RvLAxkxosvqXEi7wdZ8yIpOGtg/u4HQfZ1v94UofZD3Tj/jVBVJBQ6qbUv3AgE7/5bxv8/gjGU+JvZSCDBbcNopTalS3UOJ0MmrH7CR0WLA9h4gMUduw3IWcsOQQSzkfpW/QvvzZSKOHBVz5NpqSWzNUZK44E8mHbBuwgcVlQynEm0ZOcI9pBlDwTo54S/26dH+Ov98NFwo58jzamsiZIxKtgvRW99QSLGp/CiSSSRWpNBiTG+KSWfD+mzfEhROZnw+M5lGyTyP7eACbniDM6mZCsMLJsfAcIiK+FPlCUWD9Ds0bb0j7cfMMgql0mtGx34tSzVvjpJNxD5rekjJoe+pJMKMqEfU8GAsVGbCVRPXdBGJM/40GszoCK6wawbC5friMcP5oWnmZ9BjZRCwbBulyVQUynZjlIJ/kA7X2Mk6kJm87xLHbhKTqC7+C89VNNwSopYDCh6/kMPP2iCbvGuPHFB/qxdDL7vSMTXes5XgNhHO4KQNeehs3P0QcqSif2P+vGggl8P047scPPvtNkqpv+YgG+zzrhQOSlYDKQMW8hMXqIJk5j7ulHHuedhQR8MPH+CRMYojApcNSIaGUAMQovrMIQEPw+ErnhIOcp38PTB8lgvsoybhuAiXtR+yae1ZLjw8QZZJJJPEes1PIwTPjtXA/Se7PwzE7ORWpbpR2i3RFBgIdCiEEHTSfJNLuyOef2GKkRoWkYNY5zJ1CDyXmfbHiiedIFLYXY5pDWaNGIkUGhRm08NX1ZhSE8485A41YHjiymqdYN3bhrJgUDZ9LxRqET399IkzFdAN/lemji2nmE7/Ujjxkw82+7cNfCAMpodtzIPN1NBnQZw/SN8WI2zcr2+/LQS1+0k8cp96PKdxrXgYXjzDgn/eTBKd2H7Hj9UfqtbAtjzZ+fw6q7ybgyWlc3NV87+jLQcNSP6koyGHx3srN9WHYXmeambJz2eDF5+QA+cSv3U4IvwgcuU6iaYMWr23IR7eJey7nt4z0+Ct8JGzb+2IUnD0Qx64tduGNxiBpqPToaKSxozcSzP4pgTCkZr0XcB6idXV3pRsPaXLj2OhGhlmjLg1bU/E0/Fn/BjcwDmTi1n5rLFgp6OghriYxyEvE4zuqvQkAhEEdA256vXjC4GIttrrsfgcOvotlfhEqDCzleOi9GeS7E2AoUTF6Aiu0ncHbvBrTVrKFpThFVs0QsMoBo93q0tDTjuO5mLJtdDavdjJA/l9LvT2hSsIjZQRXuaewP0r+Ej8RIUcbEd4OfUVII2unnNF2Jygopokh+j53bhI7WOpoHVGFORQ4JAaruAznIzanFousPY+9/rsPhswswvT8bBdx0dRE38hb+IxYuXoV5NOswRDNhtFaCrqRa9CNtbBMb5dU7ziN6LoPBjTtKost9itL3GSSYP9WHeRU0+6Bkzn2Ejos08wBtoF0k/GnhQgaOvhE0zWmlFNNHyVYVVfIS7lPsnAXeGKWPYUowm8/RjGJqGLPHcCzIlcjQiiBZ5+X9djI8fXTqpSnHrbf0Yn4ViShK1cI0/7KSKCkjSRvsp1kOy9KkvCLVzPFjwcdp5kUG0kAb+3SaxggBLESNJCEwwx00J3GHMFgawGqWmU3th5YnniX+lwQKBs3wMEJXnZkmE1UkcCu5EbMcab+2S9LWxN9BDQd/pFO6nk0JtTi3aNozMshnGYJ2/2smFJAwWzSLjFEaiaRGmm2RodnNqD7354SpiZAChQCmMRGlgu1kqrOr+nHP7X6UUrJuC9Ekg/dDZJxzbujHLTfQHK1MDzud/1tJ/AQp1bTTtIGKO81EKDrAA93a2G59lMxVN266NoDpbLcWoWdsAGknSFmQfJN8MkYSetMfoYM9e5WeR+KZBLKkMImrpgZGbOpjOelhlLMCiQ4WpfTTR+l4J9upL+3Hlz7lQznNkwSPhau4PFAi7Mo0opnEUzfLMc8lg5hHqTyzaLhppZ//I4RNPbUyu580oHwGmReapmRli18RpbA0NapiRKZZWxhFzU3JNDEbQywk1ISXJkU9rRzkWX34zP00nZnA4BXEY9H17CsPPWx4OhM7f03sKzlXv0gCi1oVOwnvIOegkwINYUztZBZc7JcWQIFDp3k0U7sWZFCBRp8PRRMZ9nVM3Il5iEFhL2SO9vVRO0UFMMhMuHJYRmJn4HIFMw/QmP5AL8wlUXT/xIkGlwWbHqRPARmbvAUDmlPvmlk6TTrdzHdq7y/IuH3+HObQybmcIuuuVitef96OvRzdm8nglGTS3IgTL0qn4UGatXQR+1jxAL50P/EoE982HRav5vjIAYIOalPIYMt42jieJmqOhDGXexWrPJhI7WA3tTXSb1nKY2GOJ8e0n+NWsZCO9cyXwbo6qd3Z/jCj003w4M5lZHqnMi/fszOMmNTGOVeWSy0D37+9TzjQQbMbMSuqKSOzFzVhB7VyLz9rgHOFl5osSvm5Ach7r70z/Ih2W9HWy4hgJQO4pZoaOjKpId6Xd0tL/Ozvp7DIDVTQzMteTpM4Ers2zlsfNVhhSoeiPVZ00Hesq8SNm6m68HCdaW9kXTNpcpkjEny2V+okNlpobM5nO7U9GWy31CP/Bumf1nnABC8lIuP4jJ17h4/voTudM3UgiNJM8ftgRuGeR0kDNF3rY72sJK4ZY9YYzQ/D8v5RuFC0pgerl3uxkJojm2BAZsoxxorsp9gHvn8xakZObiMDsk+Hyi9045opURQ7LDhDbcFL37fiOHV4N32OWiWXASGaPfa2AydNjMa2ehAfv5lmeNRSBOlkr6dmzUvt5q7vpONwBwVCPHNnKZn4HL6wBi5sUTJ8Ub5PFImgnBHZMqhtopQPAa6/TTSPzWCEurxyCnvEMY9J5nqMcy3MdeEcmY8gzWrzyqkxI2gx1le/ldqaAxTWzffiukVR5BcwD/tis1DTyUAN+w5SIBKU6HCMfidva5R7hra2UetSOYDP/a0PleMplOq1MGIZx4HCSQnIkEbtraTR1on4HfVXIXB1I3B1MyCy+Rs8DD3YgJ0vPoaGnTnYum8jdhXZGZmE0jbbANqOHyYRxY2gYSuOnV2IytIShs0l8+BnhJOW43BzgWzNKkF+BX0/tI2JqnN7NlXm4ldCKTdV0uIsru1W8pHc+bl7xRemxF/ZQUgJxNoaMdjRhJOGcVhgocyaa2iMC57RmY30cWXIcb2IPl8QtDrRkpwnYkzPh4MiMqe9AwGq7fU0DJdtJF5yPJ/6m0BAQBGoaXLQIxLxMzTboElNEQnuAhd9ChiKuZU2783dzDSOBDMJGNnGxIcgQtOOc+0kHOZTGkazDj2JciGGOI2oheD3VhK+DSQGpwvxToKIgyD3ZTBkI4+wvr5uElG0DS4gg5LFjZg8BmI0YTGQsLKxYX7Wo00XaS7LFVF1OjUibBobEWcsklNI5kaYROChF2h+5Q+gmBGaMpmRUy4e/UfKSCQD29rF8Jv7H7MgbUUvcsppqkJJOXnjeBJmh8RgmDbY9dxorykhs0OiTquLHdT1W9BNM5Pdx0lQhnMwSNv0tZTc6gsYSedb3fgnM6MqUfKbJvNY+kTiyksCQMzR8ktoN08JoviuRM/SKI1mFx3cpMUcRCIx5ZIgDdF2u5vM11ljCBUzaTbDftPMm2YzJKCb6QBN08c8keAWk+hKo8Sb7Y7jRoKP+ZKH6OloPuUnkSES39kiOaZfgkjMIyRAutp1NHEKo5YMSCFB0jQ7OgOl5IxGxHZmMeRwPs0rshk6WQ6No6JAmydmSmmDJO5a2assEsgO9kMvZSagS34I8wH67DSdNaOeTMqslW6MKyCxJu8w/4vSVCRAvw/K9DXchQ7U3lG2wUuiuYecblZFvA2ZbLePGQykqg39VuzssmALc4+pGcR4akSyhO/iBAnSP6xptxHt+kGMK/aDFmRxxo13ZczdvQbs/aEdA7UD9EsIwknzm3ByAsWLkGUHPZ0096EkGmQsMwo5eqJFEYylFpoY2fJCqCbDWFDjpe8H8edBexs2W/HaWgfnNJlemqzOySZRyXa+Sq2Ec2MWOvcCG2guFTAGMfPeXvzTF4PIJTEsDIH2TmlzxKA5vmcVS79DyCT2YcFe3hm+U3oSom5qDupIbK6eRtMZYi9Mpsx9S4YwmDTLESaX/ZbzS6LUAvho7tNfFqOWi/f5/po7ab51MA1P8UUsmhZAxTjiIMEmyNQWrezBF65hWSTwvS1p+CPn5sGTTrjabDj9Et9HdxgVt3pw469CGENToyxONi7/cVy0NRv0KaGJUx3NLu/gOR088JPuNinvH9vKudLSqEMD7eRy7qbmzcl1hfNtrIwfTaR6eOppzx4Sucd0qP4M3+EMmhhxHu9jv3LoyzKZL0IW69KWEmIT5VzsP0dmgoKOMSTyNb8utsjLZ9qJVYwS+kkU7efRfPMo8zLgFgdIsA9rRDeLOJ/YF032xTkh/nDnTvOWncwKzZBsHKsY50+IPkweH9+L8Vy3iKmLjA2VQIhxzZJ1y0pce8gsiz9TC/uz5aiZfh458Ir/iocaCkZVm/hTRt1iGOtCMpEu9qWLjNE5ji8qaBJWynN1imSd5TvCPlvJKDTSJHYvg2p00ARyCTU+ZXwfDPLC8Vkfw0b3NhAN+tHlU8DArZb7MceTa1cH19fsUoZAJqMoSaY6/9cEThFqfzuJuZn308kgmHgoYbjdijOdZrRPoy/HEppbMhR5OueSmDEKk+kXPy0+HmAh1F1JSVzv+b4m1rb0YraBa1s256WHgQV6u7hWsRdjaLqbJguTvOwqKQQUAqMicFUzIFzS6FTeQ6LgDA7un4bSm2ZhWm4W9H56AAsdFTPRFGYCmYx92LGzBYePnMaC8WUwlDpp3sIM1OuKE6isVCJ9FWKSshkSO7J4sWyxy5F8TPJXJOY0NiZhQ6kVJdLaHW1N45/4/yzTQj8QZg76KB2UnUxzRY5HWbLYuWhOpNmPiRur5JHHhFAIsf6QRoSJVkXTtCQWS61gZlUpjoDALUMiBGlLIyWGrVGU1pCwJUEqUViilKAGKEXr9FHqS9vrNDqEyyYmRNogJYSDZxgx6gYSsBJhSjY+KY9/haEZFCkyCdx8F4kDEtWaRJYZxAfBx42sk/X1dUVQQsIpk7tmhDub5DGSiYhSojbAckTLYSDBpxUsH/wXFsI2kRLTiQ/SrI4mZO6TdhyneZCTvg4TyRQJZadpLJIPJD6DLWRSyDycMtCBmqZc6SR2Q2R2hspjvhCjIA32Sl00w6EmKIPmY9okZd91vSTs2f/ufBJkkyjFJi52dsBJ5mJytZ9+MyTMWJ5s3KTsoKMmxUtt0Clu35NLhXSKMwmDxLaLWqdzrKOW0ss0OsOGpP88e8RNJq2HzOC4ApoAkXjm/9QYkag4QQ0HtQXllMzbhHAUikC6yvcjMkhihD/zSIjoSFAGSEj3n6bmhaZr2dRkiO08KWAqLM3oYV5QMuqg74q8YiyUhzaY4eMzLWxnLc05BL8gcRAMtWr4SJQE7cApAzUWNA8Skw/6kAhTM5SYV8OdBNXgaTJqrcRhLJlU5rWKmkUKIkEva0RvG23FWU46O0BlljymtcFNwqWPhNGkCUJQxtsg8yPKMmMknDw9LJvMUelk8c9ghULYUOARpvlm20kyGtWMkkTtRRrbJfNRFqNwjxl9x23Y38q5UUEGkQxliB1LjrnWbP6IsoxuSuI72a6ybAZjIMErFkbSODmbSNa1CAlMSybL4OGdempewmSAgiQ+z52zYR9NWBrbPJhMKXF4gAQiyxlHZrGQODGYOc+bCGDKJB8qOBZGlqPNT0Ido0bQwznSwQhPMwR79jsshCy/St+FeRfsvS2CEhkNjqdZQON17R/fmTDfJSs1iBnsNYcfg2T+ZPxNNHEsGU8mluukn0xFH5nvANuVT4ztnLthvq8SGcxJplOCQZncZpw+wHx80dOoSS6roDkbzX2ojkQV217O8czhvNYEDhpwfOfpt+Oj71VDE7+TEK0q4w3BUz7YRC1pOLJcRr/q57o/nRPPyu/i35RLgM/QNKzthIM+QyTAqVEYTz8eedf6qBHrJnYTKKl3sZ1U8tC9RuqkGeVpCkIayCcsJTNOZlHbV1ijhBQfaOG0YAAKFzViFs5jEVDwQ/NVE18vXiYK55N0RcZXRwFAB7Fu6iTwE/w8v4RrBLH2cN53nKBfxmAIFVwT0kVjyyyS9Cw7zHewj98zqb3Q9XCsPDr002RyamKNMFFSkDeVplLEsJCLnYm4G9yMJEhNbCep+vHU5GWQWJdx1xh+tkVCiQc6aJrF/o8nk5XF+3p5D4itjlpadz/Xbc6tHGoyRGsi4x6Ud49z2OchU8Z1JYfho5NJ9toI8fRw3Wln78vJRGURtwjb30cNak8n4aEGI7ucpnPkxnQyv4iVzJGeNjJLnGw18r5KkVzjQIbW06PXhBkrWZbgL0EOPKyj5QRNr/gGlFBzni2SIMWAJIdBfSoELkDgKmVAZNnlAkp7VH9XA86dbEBH1T00E7kes6aUkSAUBoSLhxwi6N2DlsNr0Xn0cex+diNa6SNSWlgNG43L9UUVcOQeRf5G+ngcbsO4mlI68lJbQc4gHPKgi4t5BuPB62kTQbaA9rUUaYa64Ociylg73Ay4oMreSpWyrG065tMVlNJZvQBZa5u58Leit6ycDIcNek8Ivt4e+iRUkjhMJwHLhZfmPNp/smhy9dbLAs3PePhdfpfrWj/i/ZU+q8RxJyZhEoOn91GtbmAUJTkRnQMgNv1hbnzeJjISzhAm/3/23gO+rvM883xuv+i9kAB7772IIimKalalJNtyke3EiZ3Yk51kMtmdZGaSmTj729nNZjaTmY2z2Uw2xZJsj5u6JcuiKLGJvfdeQAAE0S9ub/t/z8WFAApUsWVbEu8hgYt7zne+8n7tees3G4CNKYNJXM2E5yoSNgNpy4nOM8HMSAwk2ebNBmSgtR3p/nl2nLk8b8bUAaG9A1iMD+2DOTmJjXgLLMrdAMUxPHcPisBjaFZ6YU7a2HAXYXoThDlweoz3bHjYZeXkL/vbS2UHkDaeJeLNtek9WoY/x2R2SHw5R142jMmkfWexzh+izHu7sLuHuQDdY4o/BJRsmFi0p7YLoEAD+5hr1KFpMCbXwF6Szd2AoB+gNe1epJkzcPSEibI8TDtkzBt8twMiM0jlUweC6gMYC4fqJtpkEma+qY98zkJ3M1SYCFCoA9BkEdEmLpp5GKdGo2GowfHdGcek6kSCe3IzzDzS+ylIQatpo5VldQpjUtV7kbw4V6cRbRW8O4fpYe++j3s4IFcgjQ4AlLMcvpfGpr4tLDXOIyKZmZYZUfhInETCfpy2AZKazNmXYAG5OUUZXC7QWZg6tANOsRbX+EnQDpOqrPWdNYgfo52huCz5RTjcsfccQJv6lKGNMmbCGSPM8TTzvpO2GgiaCINkUm0wqRL4B3QeBiiOIdIVkucg5mimVrMqGhhymXnJNYiLVmUMQN0i+RjI9QCQMpgndVOJAOY45bWYMlldeGaCkW7oY75B3ZiuTUHT1AhXYUvbiAtJbirmVysavxNEtFoGIG8mPx+ZJGCaTRaTwBG9HDoaX5yG+aBYZSeHtYxx38chnvsJzMByh8lYTvsknKin3NWl9XNxOLdgCLTBGSPG2FnhRivTohCkoO8UjDfRGIz2RWbraA2w/047AIAwZh0tfMHRvBHQiVIYzQh5MOai9LVnMo6+MAvGK9v46yRKXft2IkTdFUfTgZkSeSaukJaADzZoigDVFuXKyZ70Zs5kBHMx9iNtzPu2rBof7tPK9QNa02RrKvlSlo3pITkA77kBl1GY4/PP4v9U0a/xhCeewpy2jEcwIDbUYphFAUgTjIkmSjO+pgizunqYjWNdOLc/gwnirb342RABjr6IncefikhMwkyyEcbHDcOZGRwPSUyGOjghvTWMLxPMVz1jzMC5RaYzs6CrtKUUsyzzx8nCuHgxRcOiicEAOKcdMWjvVJLfNk5sjJnAoPdoiY4fIlIfZo3zbg1rFpqoctaIs7x3/GXqTyS7Kfjg1DNfHQ6GPMMclthjJqwwxQsA8BnGaajVpdrpUdaILgI94PhtAgZoYNHUjHlLG0MLoxI65IfZgaFH89zAmLa9yi5HMAczkgXgWwS9MRPRmFAXZ0AYLREY9DIfr6AxmUtUvgDz1eZXFGaijXW7izlqa5etr1nbxp08WdFgeq4eM3O7hG5hjakfS59etgMfaVurmbrBeEJLW3CNQnamiAXs6EK6YYxrNY5yNTYYoHXscFD9Z/gbrZ2tbbZmuGlfPwzcqZ3cX4q5KVquGgZM1BpVuAoUKFBgVArkZv2ojz7+N12ua2o5dUCHd3Zjy3yrKgj54Q4PYP9JyNBEDHvUMA6Mk+SvXqPZk/2qj76mY21tOnYtCc+ApqJmNtF4GjVWr+nIS0/rcGeHumz3yXQoFNqjn/xwj1ovXpM/GASWptTXeUnpjlfVeu6Y9p1Ephtj4fKAJmxbxucEhbZcVTOxwZ6mxtSrOr/1aUICXlEHK2yoowMTsa3aP2caEvY6NSCGSrOz20nrpnUxLYz5ljj3smaGxcJMUPO3zgr5+Pfne24hm7lpv0KM/gxgt5hIVIZ7bCMLERHp6lEks342PrO9Nokr21gSW/rLZwEc0LqMHd3Mqm3y2GZlTJ4Bg8vnMGEC1ZYDNkzwTpaDz9lMATB9gMg40sGyUsx46DIHZLGptgLEzm4FWQH852LeZRuunSligBbFVk6zZQUNu7CGVh8Acd9r+I4Q8nPMRJPqDksw9Ce1wI79zHnCXBK9aP6ynBTZJMxOBZ10BsiQEGICdQH/F41HQo+oFOsV53LoguZiAMlkCvO09kuANWy+HadVNmQb8pixO1oia1OaundhSx4y1QRAqwwH2pxPAVJaQFLfZV5AcliGBN18nVPQrhNG4NoJzFhwLB43AzMyU1GwgccBrb1Q0YWfA77MDngzrGKagfMwVee24IewIKaZRAczIGBMVH8b74LsEXQrAGgwO29jLKMRtBcwMcWAYqsnj9VLm/u60JTQZ+WYTDjAzR44F4m4YrzfhySUljlhrYPO+HEe5RgvgE4KcGf1qoIJKANYJow5IB97y8FWmLfFkPq2Uu8E2qp6zM9sDBke7Ae49V+CVMXkj2bNA0A2mg9dlsj4Hz5M02afTp5Iw5M4MZvrRhBmrgzgZZe96kJ7296BlLY7oRX4oVidbCy91ee5vxkSDoMWNm0rPh5lhL81B2TLJXKqREd+UkoENugEkjL8ZXRzfugb06AljOMl0lVVHXSibSFAuTAZ7WxhvCAgsTGSAuCaBtHGnH1aBta+HtMY9gB0zbdpOO2tfdZM6NyB+d1l1kpNhSmmiqXWAP4nYHjO7/KoZILUMI86844B3AGk4719VIl5Cj53nO2L0I6ZWZ2JtbuvAgpDVoDznw/qwntRtAdmgmQhAztxNjdNlfngmIO7aWSs3iyxDm0tJ2FCNABDue8F+hHmaeIMYxLsfi5fS+IsENAocxwtG9LxEOZHeSamhDWkarzNWaJD7bETu4mUhi9UmnWiA1+rHsBxEYIKZ+6YKpDLaGI0DDFmOysxX4SJHUf9LVpZBvPIfiJ6HSZdMWPBBBRZGPNSTK8mMIdE9LqLrBftTk6DdbQMeT/KXD6II/7RQzhhryYwwwbMetEsmJY4acwJjUrB1JTDCDHFnHqwXekCASNOP+PBr8nWLXyWyC8MCI8y1jtsjWAuJnjfxoCzRlB3u2LUpwcGK8OCVQlTWYygwKlK7nHuN/uXXdZex+SOqtqwzMC8RDH5SzFfqzCXMrNnF0x0FGbh4m7mEWagFdjI5ddfy9jyTjJH+9C2OXOYwVLMPPJBoxqielkUuiTfbRw4FCFZlgMlY9AUq02JaIFVzK0KGyuk64Y5CuFLll/bvKZWYm0Mw0y2Yvo1kwhcxaR3xro1onAVKFCgwKgUMNRz0135E8IP/uC/4wR4VC/Zqk10nHSI6FL3rNDUZtAPK6bH30eUqxd18MUXtG0LjADJOv72j3TiyGPqeehrunXWLM2569Mqqa3Wq9/8L/r2X+zWm7U1KoVxcVdP1dg7Pi3/mAaVXzihKXpGLz73f6p3S4NWfmqVxk3v1Kt/98968+UeXdRf6nTveZxvf0+3L5iuabc+og2/H9Pm//LXev6v92pPfZ28PRFFgp/QH3xlg+bNc+nynqe18W//X2071IvU5x84G+SKQleQDO34qQ69cII8W7BHv6BU569rw+2z0Jqghcmt6Tddf49oMLuY46/BZt0DgPMCHsoBtyZxNz6uD2l5xx7OHSAU7hg2snI2KZdJr2HqOgzAsRn7MZ/wOxtkzlzEifEP6OpgczJxo4/nPp6nAVAmlTVwH2eTdDZ/wE2McqOEIQ0AbLt3V2g7dvRvJONa9Nu9TuhITMAx7UBaR8jTva1srhP7tAAJ/fxxthtykXf3kRKd2Vykvi/2aP1YTGMCSBjZZEdcJE9T1pXNlTpP/pWrBjSPzR5s4YyFwdx4BZoAzqK0od3GCAyZj/p5EXmbhBishWYCMxckuP3PAlZSRVo9GSkfJkF+pN4hIjFtfMalhnUJzVmVQDvg1qk30fb0caL2fPwSmE7gBDZpzGMIs3oJMDyNkKDlbNIm4TdgbP4pPZeR0uP4PxazGTtTwOpkZ1O0GQUJ4xqGmEnq5QPkdmyr1E/+Oaj9OBWvR1q9EACMnlCX+8xkAmCB5NdH5kEM8lsBEm88RZjUXiTzSNJNq2X+ESbNv3iM0LwHspr+GLH+kQUQkNUwZO6izgZujKnp6qKiC/FTwBbGBN1Z3o8hHT7x4wodOY5d+S1hzb8LkIz5WFljsXoxk2k9DfiG4fEWoxkjKtNr/1iqTadjeuRP4lq2Eik148McsVuwsT+HrfzYWszZ0OKYT62BXgeUGd0wfQoAtoSD8eVTMGVmv17m0ZWTRdrImQTHYHtXcE5DZT1pLD0Aq+3NMp05ggSfU5+XAL6rMQEz34ohoEc6D1Jdc97vImxxB+OscRFSWwCZG7MxyyYE2Dv9LEzIDNMa9Gs55jJNSLQzZGJ+aUdPcLbEJrQcn+zXLROz1D9NCFsQIxqo85zH0dIU0Xjs40tw8o+3c+7Hk4QY5myKpfcm5IP252H0L59Em/ipkbS3sp0L+sTCmBzRr8WAx5gtYAgGwmdLOCUcB+WikBY1JxzNn2mzzE61t4tIbHxpquZ8G4ChiXc8jGf/WJu8nC7+Kjb/RHWahtakAtoLx+FN26ALc3H8jISKiBp18mkcp8sT6sVfpJo54OsN6Mx+vw6cTnPmT0yNhGTt3cf8I7xtx2O9umsidYAuiMpHjB07+yQGWD2xkUhl5zmXZClVsPWHpJWM/bpmtD4A2bn4mMycQ33RMvUDzm3uXD2bUTOhXGvQVvroO7rYXsZUCQYFjVAIc0gD1Um0HFkYkoNPlesgADwyJarJC2DsUQmZH2M9/hVrH01o03eL9JMXMW9swGeB58bA+mB0L3I45fZvcabPVpitOzmUdF1Ei5lLAeiZYeJHB+dfCiY5Qh3itrbZgae7yrWJ80E2VUb02FIi5uG47cN8sgTBQninTyfj0GZuVNUwXUECLphT+Wsvu9kTY6pk7Jx9AwYF7egspByTzEzRusc6nj63NdRtYxxvphZMmnoYW+5q1tCwnTKPPxQa0dpPcNgqZmJmYgfLrgR5YgUIN0pfM6590DnNHDXG1FLE0ZB0IQAy7Vx9kWkfuYsAJMB64K/CQR4zz7lTmHeExvaj5TkOXbb+XYl2X47oEYIjTEHjy9IDkw1TvxdGoyeuiUSGm8l8ta7PYjYXRZN9FYnKeII2WLAEO9xzaL5ZNQpXgQIFCoygwE3JgORXBV/ReNUtX6eH5hMBh6DtrhpU+ixazjrokImIMf6AypqmaP7ji7TAzJsS/SCEMhXhzKmsX+WNMzVpiU+rPudTXTvRtHgvGRyLxHGu5s1sQtpdqVTTEi3+/S+ziSLZik1WY9N4oq5wwFnDCi19bIkW4aTp8lXiGEmeGZyEazlPZPn9Sv+LSjV1RRQmRGG6Ht+PiauJfjMOh7de9bjqVTPxU1o3nzCUAL66xhLs40tUXrmUTXIReWKOweZRDII2bF24oIBtRtDC7Jb7cJQ82gkwI1Z81dicdNckYI6Eng3tIofyHd8E+JwW0UxOjUaIqpQjQQvqyB42bxxHSxqimj4JBoZY+fZukpj+ihAFBgam3JNQgNCQMyYDggDBjpTf6QQ2u11ubSIaUAn16NpM+Fxz0v3MgObPwiGTzdhMu1L92Hm/wSF8+wDUdw2olqhceQbExzka1zhs79y5jKZ/iegwbMJ+JK38d8auFWNN9bKZpzA9OL0N5oSoXZMwdygDdNkeP+oFwI+ZBLu3RPu2MlYJS1rZCAMxDkAyBvCOM+j9hzk08DShdV/Hx+Ma4AKb7wiAqKUfiSycjQdkE00BqA8BiuDo5mHKVkaBxMjBDIQoYADzA/1ZrUDz5GezNoBgTE4YSX4fndO9r1S1pQCwMYRvbYJpBvRcpbJFaDt2vo4EF2Dmh0m8Sv2u3cW5KMvCWoqpXBXlGjNjJjoBSusiFO7+N6DT8QxhcS2sLweaYQrjO1ymfSVEVcJvYNZEzDIwqzuIWcY06kk3OmZGeSyUoxHADOl4J8yQWkp0aAuBC2CqxmIaU4zU9fKmYj0NU1BL6NP6O4k0VYO/A3br117HGffVStWFcG4vx579IAehdcd0x4NRLaOfx2DCZ+FvDch3YFJyAoTZjCYB/tCx0zde1iS+9itjYBpmb9Frfm19rUKN0YwuYI/fzmGEJ8gXWITPEeZs+HiYc7wXprDlMMEUcMid9SjaCdY0/H9z0nfytXK93ZzVQNvPwfi1v1GknSbqJUzwSfyXdvsILDAHkI3E/CjRis62limEOV74Iof6MdaMXTWTqnOnYXq+ENWKRZii2HkthKqeBKhcH+QQPw6/27HJrxQ2+SUwwUkCA7RiRlpBnxt7k6bdlzF92wPtF9EXxtSBpXM41OpoTYfRbmTuTRzHuR5HSrXdTBgBprFLCAlwwq67m8M8OSwyiITdmGTTmIRhQLqArnG0N3tfw7xnFr4HRGcrx1fpc/MDepEzbLa9ZmHPqYtNGEzPzobimo7AoZZDLdcvAFy/AkO9EYYM5qaKSvmY91fOUe9JRLZjivvwE7t6wqPTu7Oa8JtosyzsNXXgf+6i3nEif/VwxskxTjI/+BxmarTaS3lvYmY3bjkHQcKU+1mjXcyv1YRTLu6HSflJUBfavNp1jINCbSYf56yJ3dCY80mazXkfwYSt5cZU2Sjft6uCdrM2oZ08+5yfKFOYOk6CaUGb5CetaSkCZu65hoM9mZtbod/uH1XK3YGunXHl4dTbi0e82riVwykJPz7h1iiBDNDOGj0p38J7p2CIOpnHsQtB7d2CyR1zPoAQ5RqmfZ0ERLhjLkIN5kIlUQNcBEGYt5C5y/ke24+U0f8wtudhsnAaD190qS2a1EQiMli0rtMA+QGEDWWgetOqWFc4F39nYBCK8OG5u7ZIWzkbZydzL9PC2ozK+vQR0/LQ2Zj+NW+vULyMQwzxf7IBwzGW0lmirW1HE4KVQhFhtiePY43HtMoYt94LNleKdWynhxyJkIamt47+mDOVyG0/COpN9uDaEJEJYe6PkMfeqwgLvhjR0jloatCEmw9KGo3VRTRvh6HJeLRQpmmxXG1NNQ2Z+bcNHChXEwfQegghbSZ0ZsnqzOVcCwu/CxQoUGCQAuyqN9+VYzGk2fd/WYtXrEPNzkmmBmBYVDLofB1NAYtNJlmOg/JnNGHZZyESKw3/jXmx5dnMm9KsOKkEwL9qoZZ/drFW2LOhhZS8UDFn4jA201Zp4fTVWjT0bk5d3/SVdYPEH3yJPDMYOCdjAZU3rdKKz6/WynyeIDVzLrdDq6LhWo2b+xiHLfGeI+LJf1K9W5zaDeXrymKqhS64oP3IkcT6x8yFzOBt8e0DmkCo0EnNttnynGcl2MDPfMTLOXEwKQCAE4S0rAV8T/YTGnVtTB6k3pEYm/GbXkx/iHEPkC6nXwJFnH68kpDK0/AASnOA3A5OY54NIEMC7ITfPQtIAGwtvp0ySvDd2Ox3AKG7PKbl9wxoyS1IJtkkrZ/MZt5LxJrq1RGtnwagH4+DcSWV479jAgC4O3+SjY8IMcunu1UKqLM2DY09awqS2zj20q3E7r/g55AwpLkzm2A+2CTfftmYgZHCWXjFfUj53fgxIM3b0ZfllHEYDySN7tIEPk4DKkcrlNgTUKoXBm0zdWW+FJUN6LavcsbERBgSTNWSGLk3bogRcjWuGoCsaWysXRZauIJQwfc+RFz9KebQmtu0LZJO7VIODRxHFCxCBV/ei1nRtLhq+/wKwdxgFKl596E1ukx/XKD/YJSKJhLS87F+zYA2tZjK2CFtVkbjTMIW/5pXQUBjHxqC9gMJfAFSWve7A6rD7ryPKE0t27PqgXGcOk6qWxnT7YRAbpiNhNOxtYc60PmtC5v6ekDyXeaUjPbmJCZeJYCbZsAHXGnTuqg2IP0NIq2uZzW108iX3dOvSk5ZfO4gztlHCDUKzb3VUX3iD/p02yKiriGdtpPujRk29FI5nfDJhPycNA1Aynea8VYVrM+Rxs9dM6CysmJVAwQvH4eZchOFDwa2zMBXd1jTOIF5MmLdNO1u312mCz34wGCLPm8izB95DpmDWNvgblw9AO2jRdqN2WDZ+ITunECZaBBi3QQ1QNI/fQrv4ZA+fR1jH1u2TAJfEjTFpl2yKxOHiSJq0B1r8ItB+2a0j7txdl82oIp/g6kb9vZ9AwGY34BjphUsDeu2rwMI6a9iADw+z6pHGr6B8zbqob0vp3R+q+EMG/MunrQ2rCR+HDGYpDAH/e0/gJ8QJ2U3b7im1cyNCvN7Yuwb42UMSz3M4VoY2A4ER0cQBIQ4cM6LZmnW9Ig2fJmTtQHHJ2EMLqJlMIf8TCaiNZ/BgZwIW6V9ad39KNq2cZzGTkS7tj0wclQjEYtq4uKY7uJE7DLA+QARtc6dp05L+rUW7ZA5PJsWLz//7DMJs32N8LPH8AsLPhjXXdzLJANI1jEXI5pUPfO7fF5Ud3AmxgrGYfRwQAcJ33wJ6X3tg5RFejPHiuNv0NJMdC00BZW0MYBvwdyHw/rMLJzXB2jH6wigkIm1VQLofcxVInxhBeQwsTaQ0oD84gUhPUxZM6eUahumVgdhnOyZMaL+es5j+dM+3XsLDA7z0cylGAaOaWHsHGZdF01zi2/QndSfOX+aOc9uIu+EiO75ElGj0OLUsW6lmH9Z5vvidYxTNERBNIupK6wRl21XTaJVC+sTXzFhBoxoOMXey4GY+LiU0Lc2dvKXMzzRclXhY3TvVz2qwqfnQm8pTAXj3BXXVNbYLyyCuYYxTmMCdhTGagLCinGlcS2/H1M2JlV/W5H2IgyqQWvciPavBq4+AJM79SH2eRiIENGq9h9Jaz4R/Bo542b5HSE00iXa2cLYP0j7oItvbEj3f2NAd6/gXZhQAlrC1THO0Go1Eu3sfhifiploOUwDZXZ1CJTqYMgeTuGgnuHMneOs9/iaVU42luetYZ1vZ+GzQIECBdgXb2YiGIOQBrmlsU3IOW5fTw0WF3t+/e3rvwNAMzAGo18s6Oz+LLNve2ygcdTLVuF3yNMcY3MM0KhvF27eiAJGVzYLD6fzNt/ZrcfXMAEwezDtgT0yQFi/JKS18zgHgE63fdEDKPVjP2TBU5c83imUZY4TroEMD+Y4YFIH/BfV8vzznZoHuLP9yMCQvWvPQ0j9Ow6DuIpgAj7dp7mE4G1i03ak3JTiQ6TpA0QPbcRkEBiLOc8DhK8d3Pj8mGE41UcqefBZgIdF53ks5pjWIEgdodUwntQHQ92BQ/T2v/Sr+N8NaDwgvJQCh+311uLBi/HEg0rMN9Z9Hf8n7lo6N5ur2TebOZQ1Kl2FGdYtvXp8kYGK3KZq79kp8UGYIA9tgIUmclhUt/9WzHE4NQdar4FqXsgibZy5AaaMGJ526roXpwKmIOFUU5r2cCcBqnLfrVyGuMIwT20m4edE82Vf5uA7wIpJmp2yoa+ZX9iJzWThVNjoEwCcLuFwP5QQzmXmlmYPb+eGTJ/Pu5aY+pqvh/XNoocA9xDeDdNkUYIMqFs+zsW7Jtms59yWe6YS3X/wgZe0Zj9uY2LuIzj1026LzQoOd+zxU+OQWDdG9eVb6bN8ZpTps7FEGQaYnfvk7ybs8IJ7uuTwaeRh1ihG0+GXRevxALLGN0T0BXPEsAst04W9pXr5214tQqtSV2M+L0TZIprY9v8QUOSrIc1ZS4QnWmNRgoaytPYxbtNTMFsbh7OxdfawixY7UfiKMS2pXNan8fP6HeZuGFWGUnuszWiC8+PWwhCnAfu1lPvocmhtZVFd6wOGo+OjY1GwEMvgSB/XrcwX9LRyk8/baE8p9m6KkLDjlyf1+fmcu8Q9o42BQB/ERrHojJ98GW7UPLM3dGs6Y4L/vE86+soLUREVEcigX+tmhLQ6T3/KNrrY2LV6ZbE7SmPSd8sEDsobxlBY/a3vcLmAy0I6vhHJPmHYp90N3THXIQL1yPnHPCuZAW0nR4RLk1OG9ZpTd8aBBRHwcihkya0x3clTa3vxon7dw0GK5rBtdcqlhzYM//xcQT7l9F3N6h7dh6DJ6OGB4e86Wqon/iSgzG0ICdZGOMQPbQsPbbw6+VierrSmLO9Ts9HRbtpFQQagbZ0yzaGNS+eyycebPWjYutD0mG5h3uP9zCuk+TBF9r7R1hzA8/PPeYWUKTQ64+6I64urLXtHj+J8mubG6JyNMp845PRBzrLJMg4DzMEh5tgKJ29HQweDVre+R3evzq0JVp5dxqiapsvxZ+J7FnoW0ccWLHfN1zrEucFD64MJFEwTZO2qINDBmq/iD2XvkJWXMWdBK7yUl2xmzfhkVCjBHHo5dGGM2dpn89G2dhu/JvgIlsHgEirZnOltbcuPWxUnNW5Fnx5ljbElxsaM39YU3svThtuFq0CBAgWGUYBl52a+WIlsNSpcNw8FrLvZdMzJsowN0XbTPIAyItimEmBzCtomy3cbHg545m8/5h7sWblNavDZ0OZJYj+x4APOpss7PLcrS+ZhTAd6rpAAW/5G8mjA8bIC513bqOxy8s+/kLvlSMK9gAOfic/YADO2i4UxRTiDzT/i8wDSvUVj2JDt/cF3hj6s4piAhImm8xKb/f8yhdC/SN2d6EH2bLSLTIgQrSCmPGbiYcmcqcH9PH3MOZnYC0j+DVi8dVn5w9tg2pcAtLAqO/SzBHYZCIfmYIgR9w1Aerlvdtt2GUOTxO/iKnbVfa1oKTi8bwxS1WrMUIzJMabALtPmvG36QrMAUokS+QAAQABJREFUwCHff066wXqU0a/5ett71ncemJrr6+Nknv9FOguLXYxPiV32vtMmvlptffa+01C+D97LAk6MqXROE7eXuJx6Wpn20oiL92GkbFw5+Q577oT3xGn/9E8qtHMvmjNO+V7/SbRKmM4ce6lMW/Fr6a+O6M6VWdU10Dak7glMzzYinX4ESfgc7NlHMB/DyrUISXZ4odHJrnyx+fYZbbzGGNsc4RqNdc3T0EmQ/0XbTYtTBvjK09oeWS4jxgg0C2C/ki/PoU8+j2Gf9p4DFhlzdg1PP9o7+f7Il50v03mbNpdYmfmHTo65ceDkxX2jSxC6oFgZcTnzD3PG5MlSDnXESXt2TEuaibJFW3M1G5HcAfY+8jEm2S5LY1naZ36cGJ1srtmYcLHuGJC26W7XiPQ2zpkTLiT7/czpzdGwFqOxmYqJ4jUiqB16ExMigr9+Gi3i+sVu6p9r04gm0EATtlh/Dr/vtJvChsYlD3MMHZaYOOX3dVEZzLga8aOpxezPF2NgkMZpxyjzz8a+ra0WwjdXjqUcmd7W2GLaapkMrZ9OqmG/eNkY05Lr1hqHVvai1XMwueVhpQRYu2iic9++O+umfVpykM6I59yztjs/tl4xj82XI3+9jS72wPKxccs65CTl+xDdeGwMjzG8dtlzy+OG7XNSFX4VKHBzU+AmZ0CcNYV1hZUit27c3KPhY9h6k0Tlf4Z6m3v56GB5ydpQ099hKDjhX4cSvv0P57m9z+7jxsY5TuSZN98I6gQn7W7EbwF4r03/H+F610a1ZDmhR0EfeYH223IbVg/byCwyUn8n9s/fw6ETifzMlUi3yTKBVM6e5y8DD+b8eHaPX/t34zf9a4T2xDETKyesntk4h6XNvzP0aWWS7h0v0txQ2Zd/8Ub52P18mus+HWaCe24O/evHRGbLq5ivvBDQDnMs3VusV7+FKQgmc9MJN9sAyqDZbwOSTpbvUIYjGh2l3Otuvf0red6ozaObtNFOwNm7kTJf0I3ysOdZCg6dCugF7Pf1hk8t7ZjmIeE+sZcoVZwi/fC9Ec0hJGkZTEkHvi67f+xR3acGNAaHYIuYSkiAEeMjX6Z1BP/fsY7vVK+hfEb74x3oNTz5e83fGd/vkZjvmKfVa3gFRvt7FLrYnPDCqfXB4O37O3yAVuOvtQJnanZPq9bw+TeU5Sj5DD0b9sdQfd6JZjxz4/zdc8mn4/+jXN9CM3F4RUZTx3KmTisM6hXMEX8PM06CCDTgyOScQ8U711/vSkdbt5h/A21+bcfHY88/+nXEGSX49PwTPhT3cbAmfhPjYKqs3SQf9XrHPrA33qmtw3N8r+kG33nHtYu8bvjcnpHHexxiztweXs383+9K33zCwmeBAg4FbODl8YnduNGM+viS66ZmQOx8Dq8XqTJ2ofk45B/frr45W2Z+Mx762IMdjvWxG5sGp8/x8WDqM+U/+EnvaArwik1lsc9OFHGwmfQIp6O7uJeMoiPhcK4MNvxmGmIMiG1+71QLY6C8ZscUIE9Mqe68PavmiThoow2gaUOXkw8ZuRD3JZH01q7Acfk2zkTgXXP0trTvVM5QRr+iPxy6Jekn7KiJ+6T6e9J6BGluFqd7lwtfghSHOeBQbad0GyP1YW7LB0JCGulCLDthTUJfIQpQJ+Mni8mN9fv8+/o1eUZEq+ZCBSK0mdohXUT0toVJPbqeiLo1pMUOycIff+zp9IEQ+8aZGLD0Mu5cQebV7JRWrc3iV2TcP6ZxvwTiWvkWsYwjxBVYnNFjszkrBBOxWMSl0oak7rsjotVLeUwIYQtbmwt5feP23OiJM/+wTcziq5LMBNX0GSKUmXqQgyozaVvLeEazvdgt2VpTuAoUKFDgZ6eA7euGSzxMWLfZKN6Es2oYfPnZCfnRezO3fIZ6u9XV0UY4Qwx1nY3kl7CbfPSI9dGusYF3DPb76Wvr54FQH+EY2wHkjuyStv0C+xxJ/ZJPsKww3IZv2GbXzfmHztkKw++/K6F5b969pOLT1UqU5Xd4oWaWc/ixXCSKkM5+PjIXUXxWPQjuGUYc0+zY4XpuNCKd/Ax79JFp1s9aUf/Udi2dOFJCa+Y7dtZPF9GlbHzZ5UYyPf82xgbLWaINOuVuF35/gBRY/GnoC+2z0Lf7lz0Iqzs08R5pHEzGUNE2L6hPkuhNnfwM3f952kzo6BX3jjRNteyc+ce61cXPB1LOz1PHwrsFCnzUKeBgE84t6u7gvCsmFZvczTavbkoGJL9hv/LcU0Qzes1xRP9FSMI/6vPjI19/NmeTMph0wU6hb79yUW++/oLOnz5K05jqv+jZTvnOyb7XE5Jy7WTj91w+SZ20Tn78OZx3ukEbzGnSriGzg3weudsf3t9WTy4D19dfFm1m6O7QH9en+ph9N3pYv9vPW62nY3OMR84mfrDNloZ+HzKBsXdvFjr9Irs9T0fTSKGyfC/z7wOtzlD5Ng6og30fdtm8yDPr1z0aluo9/Dns5VHn3+CYc3IqjKv3QNBCkgIFbkwBs8DwYIUTHgjpzMljjiZkSJp049c+Vk9uSgYkvysf2rP1Y9WZhca8OwVM2nDyyL53T1hIUaBAgQIFChQoUKBAgQIFCvwyKJCXGv4yyvqQlHGTMiA5Uc+SVXcQPabJ0YCYfLFwfRwpYBoQTsqNx4h/v0Vjxk1U0/ipjmbk49jaQpsKFChQoECBAgUKFChQ4MNOgZwGZCDUr4N7d6BZfa9hED7s7Xrv9bspGZD8mR/3bPiC5i9bg3kOzq0wIPn77518hZQfdgqYE7rX68cHpEtX2y7r1tsf0G33fsqZ7GaeVejzD3sPFupXoECBAgUKFChQoMDHiwK54DJedbRfccywMhwMd7PhkZuSAckPY3+gSEXFJUQisCg7BQ1Ini4fp0+b5D6c0O20e/MF8QWC9HkpTujmyYkhc6HfP07dXWhLgQIFChQoUKBAgQIffgqAP7xEwQoWFef8P25Ch72bmgEx6bhzSjlgFFn4EBY1XJrzE4EpAaCOcP78AIf1iHIsXyvufeQ/8n2r/wfjGWig3a7Bj6EaOUzaYAVvVE/nXXvdAfYfXJ2GKvG+/jBHXTul3sLQ5jy3rb+N+cjaD/X8pfEflGVjzK7hdHX6zCphNHPSOEkGyWc339+YyL1d+F2gwAdIAWcY5lbB/NjNrzWjzh9nHI8c67l0b3eg/gBr+fHKyhy+aVGe3rm9oUC/j1cnF1pzM1PA5rbhEgeDOhP9Rqjq40ulm5oBcbrV6XMDym91vkU6cVswdQeoMkDeF1vw3geLC98ED2c0uAhbY4D4RoedjZ4jdbZzTDy5sDcZAsA7kZVGT/y+7roxWfJAg+E0sSCgNlHSKWPWbnQZ3WiT1SmTcibXB1WnG5X47vdz7cj1Lr/pZ/tnfTqsy989m583hVO0xf0mwtNbQ01pzmpwIhlxArMd9ZG/nMg2KZ7lbxQ+CxT4VVHAxqudcM20zoerzwKQWbKGoi+NqBrpjEFhKciNdWNIiNSUtihmN148RmRx03+Bdh5obkupc7EQGP0cOcpNT5wCAQoU+DhQgMXQ1lbDJA4muPkWxwIDcv04ZiRkknHFutuUClbIHyyR3/WLgIEA+kSfejr6lXSVyV9WpVL/e5VwMVqzcWWiA7rWG1HGX6XislIVAWJ//iurVKhNPQMRRZPUxxADNMm6ixVAVVheicmazZlRCnJx7nJioBd/i6hcJfUKFhermBN8CxcUMIkmh8h1tUMlYzqckJ5ZldZmoJEU7/Wov8/NfQN1WQVKMyqpysgH+fMY5H3Tkbysn5xR8V6GRr5T30va912Zj9gLeVpYtW92elj7Ix71hd0KcfidywMzUpxWaXFWRQHIcz190oz1uEfdAy5F4qQHSPtK0qooHclk/8JGRL7vrq/Xz1og+VmWb2vnz5qfvZfPM5/HdXV1xdyKQO8+6O0swYG0yspZK6D3TXd90P150xGw0OACBT6cFCgwICP6xRgAr6JdbTr34l/p2tzf0NT5yzQhGHUk5iOS/hxfiMskTzasaPtPtfX739fZki9p+uoHdfuMrIKA0TSbUX7NfXsx9tAnd/ycBi7+VC99b6c6m39d6+9er3lNCTarG7/59ryuu0MYuGwyou49T+inr/xY21rKVVUGgEiHdSm8XGvvX697P7VGdYjl4JVG4DLTKPjSbbpy+Hv64T+8ruB9f6m58+do1STTmPwcdbquih/JryYRDnsVvlikl75TrAMHif0dTMtbGtPDfxbSkmqP2reW6sm/KlJ0bFaXziV05+9GdMtjYU0GzHG+nBA2v38qglwyvJWjvv2m00a9Bp85qhjS8/UDBVujlvkhv2kEsLlkpLmZL2t/DJHDyRLt216k/3urT/PHpOSb36UH1iS1aBqHHnIqd06ClyOZB/AcPVymlzcGtfmcR9VlKY1Z1aNP3pnQmBoY7F+0TCI/jqn6jUb8++pSxkJuDTNifCA5kg15Dl+rh40zO2fEc7lIJzaX6IndXhVRpHtKSA8+ENLSmTmBxAdUi/dFhl9NYlrqjJfBdelXU4lCqQUKFCjwC6BAgQEZTtSsWy7vZUWie3T4+Wd0pm+dKhpma8J4Q5DDE76fv/OblxtzBFtJbeMhO8yuMpHLajuwS5vHPKCyufgm2P33ssdZonREqYFTurD1Ne1f+pCWrclX0PKnHVTZjZT9fW32tvO5fSqZdo9WNzSq+sBWbfybH6t4w1/q8SUzNXVChSrI2DQgIzdAtuf+XTp9aJOee+p72nKiW5OXxTQunKPTRxXQWj85F6TNU9f5zv38o8EUQx95IJa/YXkErgV0bEuRXt0tNa8d0CcfkYqxt3PROZXtxdr+Y4+uJdO6/X/rUxXEdfN3UX1S1ahD4EedskaUn8982KdTVxK5kU4jM1X3oTKd2Fmqgz1IqSf2a93qmCY0ktdgxfOflt7GZdublTq1t1gnlZR/fJ/uWJ7WuEa0YXA++bLz7wwVa3nZQ37yaYae/YL+cOqQL9fKyP/989SBPAwL2uFrRo/Q+WIdeaVCx0NZpZv6tHhBQktm8rdxgT/rZWUMvjvaGBlqx/D830ebhvfNqPkPzzf/93vN39RwzTHNnOPRoyeD+tFJtxqnSykKzbO3Q1laOwNEnpsQ1cr5HiUZ+8/uc6t4GeabpvV7t5EyjE75PPOf17fL7jvtph0eDxrltFtXXq/UiaNBnfHGVTGZcb8kozG1730dtPysHI8/o0SPV1e2VGrvKb+ueGKataxfty68gdYnX8l8nQa/5+ts+drYSkfdatteoQPHg7oYQcNp9pjcD44Z0JyFES2CrmbmlqlPaPxcrx7p9en/eYYgGtUufcLZP3g42jVINz7emcLD+3zwndGyy9d7tGfv557TP8Mrlf97eD2GZZjvT2cdY75d2ValA3uKdCUYU/nUPq2F/k11rEtsVWSR6/98nsPysYf2fNRrWLtHbeew59e/P2r66xMVvhcoUKDAe6JAgQEZTibAd6r7tEItW3S0Wzq1/bhuuW2ZQlOaVGpqCVvo3ueVdfnly3QpGe/X1YExKi/zKBhkQ+S+p3K+Zt77ZVUGJ6hpjMux+c05cb/D6mnVMOd5b6X8Nau05DO1ml4/XnWo59m6WHU9aCfaNQB46onVqbZK8tHLzsI+hHKsIaMtzwAEt1fFTfM0bVoQM4oWHSBl8cTlmrNkhiZWhpVK5RioEWSw7CggC6hOJ4Iq5WvQB6Nyg71yxLsf1i+QxwcIgZUDeNrPWxV1mb8GP9c3L5txQ588rUlvuxWJui8V6chrPm30hPSNBXFNGw+DAeLNJLy6/KMyHXwirYbfD2nhirgqeYWYbE5/ZSnXetV+RuutoRpBf28gq2TIo57zRWrtc+n8br9ajrscjYrX+mZ4BpY+SF8NEALwaJHaQy6d3eJTy0mqO48fnluXOpf9wbs2fjy02X7eysoeAEQTuXoOvvEL/fAAhp06DFWQ4mhcmjoM66L3XAenXajzMmFMhs4VqaXXpY4zPp3c5lJyQpa5MCiAfc85jp7Qnafd4BgxYUP+8lK+A7iG3TNbPGfcWee/h8vJwwYkY8aYRmuXc9FFXhvHfNrj/G0bq0R9HN2HY/BV58NeMHDfENd4zKpmTwrqtV5p1qyMSqt5f5T6Za2PGuOaMcOnq6ewGdqX0fhpGQWKc+kty7fG0PDCuA+d3ja36F/zIRnRrsHXbBwne3y6crpU7f0undnkVftV1tL5xiCNzPsdv5HWhDaW38CFIkxjfbrQ4tbF15kj1DbTnNNCvmMe+TrRnx4amLE6Q2O7PH7GU9Sjc7uKdOjFgC6GqeME8oySDmZkp591gkWmpjqucWiJXFUJNUxxyXvVrxrKL5uGCVs9GRktYOTeRkOjGxPX/HRu2OzrxtT7pbXTkPf5y2tjAQYrf5lfofkOOb5v+ZvDPr0wrymYrtbTuXXsIhq3C5fYT+byzlvZ5BrpjO3B/Ic9s7HtlDHK2LSiXNSJ7cmh5Yj1erAeznPqPGKMQvfh/TmYtPBRoECBAj8HBQoMyBDxDAQMqHX/aZ179YiK5k1Q1eEXdOjsQpVOqdHyigDA8B0WdxbWEQuWpYVRcGdC6ru0SS3nzumY62tIBUs1DvvpZDYof+NdWvP43aRkgwcxGGgwyOs4eg6r11tgwtTQVg4reKBZJRPH6d7ftIS8i9O3w5gkrqn7wvM6eblGF/0bdO8yFm82xCTAxG2A2LkGP63M/Hdu5Vtg8ajTySQACC0NzzPknRr8/jbYbfXhJ1t5q2bd1ih/IKyuP3zKoVWurI/ebyNTOuVWxyW/4kgdi6tTqgA82WUgJdGHORXS0TDEcehnvwAF3pKUqisBWqgtrM8cKvcHdfhoQLsxuXro0agay10Kknc65VEE7cdGkEfPvUj2FsVVxcZp7+F64/AuloHl4eRjhQ+7hsaE3aPCkQ6Prhwo1qEny3WmQopOCOnWL/fo9qVs0NTZAO/QO6QPXQnoGsBn+z9W6Ex5ViULe7Tori7dsSRXngVEMKbLaGEVcINgw91e9fcg1XbKJD8y9WKbXj4GhooyjHF5Xxf5jtY2Jw+r7/DMLK3V+5pPoR7oh6bInlsdfEX4IzSkVUId6IaR1w3KyNPC+jPe51HLrhId+lG5DlGGZ2JY837zKrTIqgL7NxRSIxjQkQW8+zcLahHp9aqvi/4tTqmSMVIE4MxV1aW+Fp8GsPdnSOQuHnhLkioqhbZBm1/vUgYJeq74FMFfwFORVFVFDogacTP4Gw20FilMpyXI1+jjOIiXJhGGwGBRj/dyuaBBBIa1rxP/pGAcBiSrqjreBGAbDUd0FmVkCaAQYp709zCQ6mKajHlpCZIJV4JxQr3y9B9RNveTvNPJOIuSh3PxusuXxockpZpy6DIkTOGpjYcWtBP7SrTl78t1ZQp+EvO6teqzMd0KA+IwWCQbjUnKZf7Wb+Q2SmE6Fmr16djzZTqyCan77IQqF/XoUUzHJo7JjQGr96h1t6ysn5jDPS2YWDKJ/ZieVVNn6794V0CtJ4r1wz8v0t4F/frj3w5ryRzWVxjf9DHM1V4q1z+8XK7qMZ365Cp8w2hnDL+bXsZ6m2JaNDklzsyVO2IdmCvKqYdTJt/7ffjtudXLGBi5f1CnQVq6i1L48KVUGsiNKVvH+q+ntR9aM0ZrWEMsKMaItg6Wa029/hqRzh46aV3qv8p87Wds2xjhMiGVvyyj8vq0kMM5JMs94TeE6mddat2NVvj75Tpdh2Bmfo/WPxbR4hlkSHrrS1ubnDEHQ9XP3Oln7th64FyksblTXJabO4N3nQ/rB7vinT514J+UCaZUW20MDDeNRvacT+c5a0Kcr87FPZc/pSB+TE5/Xj/e8+kKnwUKFCjwvihQYEAcctnKk2b9O6Iz7Qm19qzR3Wsu682ijdq65ZQqS2Zp8V3jkSTmFsG3Uxggn0rmJG6sxI6hATuamXT4BvbqwCt/p+88WaI5f/hFxVPBQTADaE8nlLQVFb8Tix7FHe4B/LnnbJqsmG4P/h4sePbMxDpJJwqV5W2biEXPojZoLey0b0+6V/H2l/XG9/5Mm/v/tWbcF1M86QN8kgEmX2nEPQ4Q5RWLwOW29xzExn102rmF3e5ZC51f9seNL2trhnZTB5MOuYoJd1tRIwSjzuJta/pH7TK7bKNtpCegH3+jRju8A3rkt3t1+0Jj4CAjBL92oFS7/6ZCT17Jt9BoldLsx7v0lUfimlDP5mZ9GXUpfjCo7pMAiaq4StnUbaNOIsrLdgCy9gTVfg26T2VTDpIDIJFucQCL9WvWJNTDusHZ5PluaXJjIpfWpP+nn6/Q639fpDcU1lf+PKIFC5OqYPw5e6VVM19V+jWTcOvwE1Xa8YxfuypC+s1/GdWCOQnH18TKGEpqnWdfqESGsXJmR6le/E+l2mv3nSuJSVlEn/2jfs0BXJZxb8S7g6lu9GHtMyYHkg9d+TaOiBZmdaIO6YxXx14v1/N/VaLjQyWlNO2eAT3wO+ZLA19uEufh+VkZRsvBEqwso11OO8eY5dmVnWV69k/LtE0D+p2/DmvK5LRqkSgHEd6b1H3o5aFavp8/mLkpry7sKdXTf1qk3g1d+q3PxjW9Gek4ZZtJzpFvV+mFZ4owf+OGc7k1+dOdum3NgO6YQ5vecZUGfMW82vOjKvyLeO9fdehzdwOUSm0MZhTt8Ovg39bqtTc8OuQ0xIiT1vQvAXTvjGnheJgWbuXpM1iB6z5srcmqgzF7ZrNX/tlRVUFXP8xNHIbCxqj1lwE8y90+bZ1pOY/0ejPEnpBWJQyJy5ggQ3U2fgfHuaXPXdQX0N51qESv/NsqPTeMFpob1rK1PfrqfRnVVSJMoWzrw7SN43+q1hsveHVxeq+++BtRzZiYUgmZ5jUP79Iwp2gbc5afMTO7/6JaTx9DE7GmR49/PaoGQGc5TJozTvNVHeXTyQNUHA/5tPO7VXr6aEy3fKpPn72D/iMQRwv+HIfZAy4GI7rvoZgaZsB8MG+zpv2aGVPpIc6kegnH826k9yz+5ujf1+3Rmf3GIYZVRQFB6G30M/BtDJOtR+bgb8EtXEdLtf+NIv01tHj7laNy7QM9+vVP92nZBPS6qIc695Xq5T+p1I+H03rBgG6B1r95bxaGL0frHHC3cQwd6NjhY8XabfVx1qR8Z9ok434y5dNhmKrn/q5Yp4feSmjB58J66KshTWfgFVFZG/X2aoaABUe+U6VXfuhT/NZe1t2oJsKolPsoOz81rHFWASqV6PdA0yp9+7kimLR8Apemfb5Tt69m7sweNrZ5x9F2UP+WzRV6/rsIUu7s0dc/n1QZwiVn7yPbdMylVp4/83+Vsh7k86SBK/t037p+PX5nxlkX3tlP0ypZuAoUKFDg3Sgw2mr1bu98vJ4PLmbGQPQf36dW1PfxZXdp8qpuzJhc2vrECV2bPUs9alIdzt8e21mHFlpYDULWxrvO69TrT2jP+X6kjH5ATZkqxk/QnPvGKLTzdW178piulo6R/7X/rNC2as25905NXjBOyTee1Mlzl5Qc/0lNnr9K8xsv6NSPf6BzbVH1sSN6AX2J2tu1fNlCza64ora9z2jL6ZD605hclbpV4T+rq0i+1LxBK1aNV2Nms3b88BVRpK42blLy2XbF94zXos+tVmm0VVde3KirPlBwOqRs2SI1zEEDMxtTq9PP6sixIzrcVYOpwCStfuQ2TZ3EDme7S/7Kt9n5zn2PX+nOM7qw47vadTai/khSXuyHYuE29ZMG/PaRu6y5vqBb7ceLtOPZMqEMU+kjZvoASGC3Tye9OvKTUh06hGnTum79CRLyEqJVtR9Eev7NUp3F72LXQiSIVfxcKtHOZ0vUhkTvUhuSVXepdkYCakEyV8aG6on4FAbQXe4BXuwBPF4Nan9FVLd/Ia4pTWl1IdW1zbsVgBECuBnAy4HyrMpn92jmjITmjDOzDrdOvFilTX+PFH1lWF/7dAifBSR7Jm0GMFgYZGNmrW10mQbavDr1YoXeeIa+WjSg3/t6SDOmArhMwwNItI3YYX75aiAo1e3TtV3lOtgKODuZVvGjvfqTNXyS/vLmUsZ9mbY8iRnMgxEtBGiWGagaMVZGDoMcYAGMAuwvbC7X3t2Yu2ASYQADC0gHDLvhIhqWoJGZnlFjJUAGbdPV3eXaeiKo09ficj3QpX9/OwxPCb4re0u0FzO2N7+LZP6zEU2pTgOOqQB5peM+HaW/ThwPqBc6GmhL+MNaugL/hKVpTMeg3dOV2od5XOcMmI+vDWjJPDQDmLN5zPzNYXqoP7TLgbCRbXmnb047AVgumKY9MIe7fhJU69iUJk2hniXkzxjobinSru+U6uQAoOxfhvUltAoGwnpo68btjD8KragZ0NyGrKoRfphJUZ60tgz5kWT3dwRYXyq0bzdS3UkxrZhgeUNHbEwuQZs9LxZrzxtJzYFB27CYOdrm18VXyvRTQNaeWkx8SqOajX8B1RmCiKO2i04dCLnVBShzoXHqfbFGr6OyuRLGJ6I0pcal9BdmQmMIWmGwzcwH+6651e1mbCHJ7nymVgcZq30A6OLamMYu6NMtZsZFu7LMrSR9tfdp/JaOo7H9epf+dDZaHPK5AsO5b2OR9m9L6cDifi2nz0uxM4ojVT/54yq9+oJbRXcN6KtfGNC0ifhUWVSu4eOYduVpNmq7uMkyq56zRXrzWxXafiyl5V8Jadn6mKaNRZsJnR1TSPukYaONA+trr/VFW0Bv/DP+Hbt8qrw1rNomxtxg4TbWEqwDboJMlADs/VbPSA5060JAA1dYU2YmVT8Z/xkWTxdCoxgajc6LZD45odT+Eu04U61T+HSVQIOSaTASaE0nY5aVoF4hyk6WJ7QYYckDs9xovRn/oGQbB1E0V6/+zz41EDxgPMxHfCCgA8+VsPeQ1+906RuMO7pJLZug9WvFOuxN6+Cifi0tRvtrk9kYHj5PvoC29CwaisGR4oF5cuF3E6yPqmYW/TlDTqSzKGOsF0Zy98Wgth5PaPKvdeuL+AAZo3v+xXKd2l2m19GCpO5n7OGfY0vPAJoSW5c2/xBBz60D+uy/CONziGaTOWtmhcPXJY8fLdOVoHY8VaZTA3F94g9JO4m1Coakewfr0T7WYXq9tpExwZ5UEfHrMtreTQRRiMBIR87hI1QW1RI0t8Z4Wv+5oVMfNNz7o1Kd60pp8h906V4EQyn64OLLldq5pURH0EgeXhTSvAaYStrCa4WrQIECBX4OChQYECMei1IWNXf3sVbFfJNVvmCaiusH1FS1QzP0lFrbZ6mlZ73Ka90qdWOexOJm/2znil07q7YTr2v/1o26lKxXUeWAzr1+WJ1apIFpn1FFLxFjagGyA1ElQp3qwgwjEkfjADpMRg7q+A/f0OFbl2rD2FWaU48ZVfysLmx5RW9epV4ly7XwkVucFdKFmCkVi+jid/9Ze6d8WretHCNf5Em9+T+k9nVLNWX+BKR1OE668S1Bmh5MhjD7uKqeYDUbFHVGfNV3+qfafrhb3WTdcNt43c8mn/sXUu/FTfrpy2M15f5GrbAV+R0vr9K9F9R5apv2vPy32uZdqapAqQKXOtTVckzsqxpDzlDoo3FRUaurB5+Mq5d8OrQ5qOOv+gRrqKUwA+XGgABG421BHYIxea6Fzes3BjRzQRZzmjSMHxLF5cW6zKa4/5Jb06emBM5QpItN+5BbrYCuiibMbgBG/TActqen8NM4ewQzL0ZTE5twGptwcAIMLffOBHT8jWK9jPNpZnZKZfYcxuHo6dx0bfr1ftVMYENHwpjsDOCvQLloYOY1pgDOMDxHgmoxKTGmFEXVBANAI2PR1VxJQFBrUAeewgG2PqZJ4xkXYf4+6NIlEK0LM7EqbP2bMK0x4GQ6uUivHxBfolf3ZHUR4P6VW0KaC+NVDDip7gblHA7qb75drNJ5MU1hQ8fixAGgRs/rLxtWBrzT1OPygSLtewHH/D1ewBpmIQCg8Fk/DAaIgLasGNerGYAKH0Asgo3/Sejx/Teymv5gXKtw5J+7mDkF81efgHkAZD9FHRrWRFQDuK/LYD4B43QSf5itr/h1ZL9bzSsAfZic7DiBtqkipSkzMqoI+3XiJWh3hnzug2DxgC7sDziSXg/mGQG0VhPGSEXQLmng8/oG3eC79a8XAiawZT9/2q/Dm+mjox5Fp8ZUh/9PAFWRG3+AAUDvd39YrP5bIvra1JDm0CZhBtQXCujg86XaiFS8Yl5EEwFrtcxpyJKrBPn7AX6Rq2iEdgR15Pt+nYfq/hWYzozDsRlgGAEEnt1Woo0veTWwqlcPLUXLhVbMjUakpIc67QzqxImAqmFapiOT8NNGYzzzgHlE0yjPNKYJGhYCjYZDfl1g7MYQX587R9nMi8kxADeMRbX5nJEui0Y3CjM6wNzo6rP0LnUxXFrPk77dozmPwywCrH2gzwBtTgH+dv1zmTYPhPW5O0KavYj+ojL19OPAiXLtPIiG6Ar3m5lz1CFCmUdfZyyja11fx7rXV6Qze0zizTjG1Kh2DBG30IjZZczajS575ItginQeQLsJc6GZA4QPJ//OYh1r4yH5+Srjqq5hTsOomeR7xPIIbXxmdoW55nE0mkeeDegsc3o260aVMSAwV5a+DDPO6pUpRdGGth1GEFGblh+zwdIsvlfb8MO6ltb8W6OaTPsc0yeQcZKxH+qkgIBfrWfc6sccsA2TrauHYdoXxmljErMs1ibStVwAgDN3Fy1nHE2BKaM/zek/C/juxJ+iamVCE6YlVO/FZMkYg78zkD6gL95JemjtZX2r6/Sr/0SZdu8N6mRbSLOapHI0aSnGWusxhDJ/SftYFbyrma9ovrp2BXXZZgUBVG5hzVgyzfh++vsaa8bLpXplNxq4u+J6eCVrBmulaWzKLxYrfrxYT/ygSPWLWYMwRywnzwSCmgPfYi1iDM2AdtHuIp1qt/EIE4VJVTVBOZrYR60v3dAgxNx5Eq1hbFlYa2aQPz4iKcwcexnbx3cW65W9RRrHs7HMmyrKzcDE9F+BTrtgwOnW4vUpmL00Qh0eWjejubL5+NK3S3R+Qo9+96F+Z41Jw4DUXCnS1aPF+vFJxtjVAU2vQQtijLMNnsJVoECBAj8zBQoMCAumKzPA2RfHdLqtWHXzp7H5NSpAONrmadM1Bx+KHx3drx07rqpudaNK6wBIDhAAMSW6dX7bd7Xt+SfVd+vf6LceXKZxY67q1LZntfPFq+o4Pkt3fGKqZpRdVd//3q7GR/+z7ltWrUksYBl3XPGHHtPV08fQFnhZuHEeD07V0l/7j6oav1DBv39GF2c+og13zsesgLM33OM0du1XtO5iiW5ZvFoz7pis0iu16j/3LZ1iE3elG1TecJfu/p/KFHBf0PbLGzT2ga/pU8u8qoIxybiWadq/G6vpL/0nfevQMq1dc6vuXFGHRich79zVmjRQpV+fWqFFG9apDpuPYKrDVv/RB5YrrKs7n9C+n76h3ZV/qse+/oCWjGtQ4OJWQOWf6b89ZQYyN3h39Bx/tXdN0o29dceRYu3Y7dF5pJHjbktr74uYjuDcXwqqzvay4bR6VDw9pcWzkmycgCZE0rEY+ABj5vrJSQU4x8PszlPYadfPCGvDvyXy1N80atMLmMQ82KN7PxlXPSAsiFPw1f1l2vvnNdoYGdDKzw3orruTbOoAjo5ivfBfy3XkLODk9m7MEIi+Mymp3j3l2kT617riWjglo4axAFz8ITqRWl7okxrXkR6D/l3fQ6OFdDUKw9JvA3VBt766IeFoOVztfrUDSo/SpqlrsyrDEWHzt0kPWLH0F7qTWvaZbj18d0KNMD0ptDKX0MQ8D/NR8nCPvnZnROswa0CZQKQ4Nua6pCYiVS9HCn/mCKAAGrjGMmx4fn3v22ZtphpJwhG3EdL1+/+xVFeKo3rof+0igltS4BC1vlKj5/4PNEczo5o5GTt46B5tCeo80bw2t+PITN0+dU9cS6ZCe5BIBBBfhS3QBIB3JU73J/d5NA8b91SGev+4XE+9ydkqRM757H8La9V0mKntnLXz94C/Ab8OtCY183ApDI9L/nWAwwqfdv8I80gYpCT239coz7u8V1/9jIHCnF+PDdLr22X3rgciLhjNBIzb6e1Bvb7DrbIG6L08qUOdmHYB0AMA9wzScFcnzOqqhPz0Z5kfEBZn1mAsb+Mp2ExJtK/tNEzjNO7TH85lH6Tpw1H6xB6f3oQRaHowrb4DKXUhuTYGwA4RvUBY513f8aviDsxG/lVEMzBdEv47mVJMa1YR3nkbkuzTOPtO4B6aJpdJs+mf69vntI35kY2iscM8pY11qrbOp/S6Tt2zPKHqi0SJ+ocqvfhaufbMh5EbH9NEdBfZAZ+6AakhnDaaqwnE8UCnvgQNXMcq9epfVGrzdrQ267vlKWMuRUl/hXXq1oRmwfRXBz1op3LcUBln4dSMY609isgHEySWayUYx1c3lekCXOGSDYSzzgS0CfCaQZMWQYBwIhPTg5/v1j1rk6plDJm53WhLmZHS2hs6gKYS5/BjMPDrWe87T2Mq9SZt5NnAeZzaJ/XrtttCevQugDeAdohGxmlSpz6CTOxBYHEM4cOEB1LqfROtKUxjFdo7A91mPjiWCFde1ul5f1uqrd8MKIy0fimR6aYwVjduZn59KqRPrw1rGpptY/wFTaIA7XbGY32xAe0e3XVvSI8jXTr8T/X6/nNlOnwupaqZvEM9e4ojqp+Y1Pip0JKKx+grM4tqPxTQoReCGvN4r8ZPZ41qZ/C1eVTDHJ/r4X00vskEmjfaUoH20BhYnUBTg9aVRZxznfzM16B+8kSJ3iyL6Z6vhXXHhphKImgP/7FRWxlj7ZPotykwsaxtEZj+c0TTe2Y3WrvHe3T/+oiW23xNkhn/G5thhJayQMGUnz8Ik9qMaXDc1qVSHWURmLwGxlMBvfYk/WlkYF06jkjrvkf69CC+OBUIGIKYprm7XZrD3PFNQqMIs2tzxzRVQc6mCdbxIj5x185wn7GTbUioeXVcvzkrrJYf1Oonr0IX7o2fAsMKAjIhnJiLNh+bbkuoirOZSn35PN2qQjBYOR66tNkYJD3JC1eBAgUK/PwUuMkZEFYSVmkXh+cljjyv0+FxmhasV7Pjvcj5C3NnaNzC1Rq/ex9hVF/Worn3q7FhrKN+Vbpfmc4XdeHcIe1uW6t7ls7Hxr+ERbBJ4+d/SXVsBkl/GY6a53XAVOHG6FCWm93Q/C5s73J2skwYqZqzBLKysVNqrCY2TdYC7Ky3HsWk6tJSFtQxmhG4qHTPFp0pWqLpMCrj0KD0squaH4mp2g3ws+U4+ecc1QfLQ5Jm5ZkKu7SmRlNXLNGE136qU2cma9/SZZpfEpXv3FZU2oDcyhWqZkVmH3Hye/vwotKU6/Ic1Yljr+rg+cWa/VsPa2Z5hcoAhJ4JMEm3rNUCGBDDCh/6dZoKZkHT3hgOnKeC+u//xq35fxTRnWsxjQLQYKRDVCrAIZTNeAGhC/t197SQ1kHPQJFJwawLs+pF8nZyK9LDnqjmY1ZSheTQTBbsaX8HwBdn1BlsvPUAfQRnjtQthRag+yLf745rDMCnCqARRqK955vlenpnSrd9dkB3An7H41AMv+KACbHJhsNs4DCwY6p5/5wPSSZ+JJRz/lRK/jUxxxeiuSKjzo2Y/TxRrpeertGzjdf0eA1mU51oAL4bdEzkLvwgAfiN6fP/ul+1ALdLz9Ro15M4sW+vVKrymh5bjQT1QFDb/iumQ2gH71ue0sR5aF0oy2kZvwzUGcBKEcnnIsxZAp8XuzJmK+Skyo0Bo5El9NLGK5hcbfn3pXoTUPHpr4e1YjVO0wAlS2N5AUeYXwlNRNpZUUy70JS8/s1i9cLQLb8dExXAOiPbSevMGt4x4Jyi7BM4/2awh796FcbqKZ8uz+3Vl+6I6pYFEBAp97kjaJZaMc0AhHsDHu0GBLWiFWl9nVIXR/TY7wxQblo9mHBs+UaVXsfE50cTkrpnZVwrJsOYGPjgn1HA+YQARgP7yV/Wck8f2gXGw4+eyuiOPw7LdQDp7ovM/Un0M2lNmZEspy0wmF9dQR44/hYDnCwfc6rvwQ8gBNgRYZNLqI+FhHXQmJUDc5O9FtSr/4x/BXRa/4WMer5brBOXAV4TYKSY754szDQR0XYxfpeixSEYFeGzc1mYwNfoRTJ1nXapilC55nNgoAr3s1wdKMaKsl8GYgWYzRwpUt8pJMyzYJYf7tW6OYBVAip4+hnbMKGvoP07cMSrlTOUY87RwrXCPHk+0a9VnyDIAgxlNc4Z7lrMWxan9JNdAR096NZU8PBkQGhwEQBzGiwz87EIkOlE7mMctV326dwOq8SAmmfCNGNSc+2oV1vR4kEGXTqV1MoNYT36R72O+d+Z79Sp8vkibd9WoVhJF5qfjMbyzpBPCDnlxk0OoLM66thegkS8aKteWq894dKn/qBf98MU+9sxC/pOjX76RoVegOmrHdepO+bitwA9zcfLxVhLtxVp45PQuyKutZ8D9yJBd3fBlJOiYmhgQD+el43Pas2cYl0669X+Jyr5oUj6bO7aa3p4ThJNFLWxAcQYcKEN7DuMtmhcXEs/1601c5Oa0eBGWwNIR5NRV12sU6d8aibPWbPTWob5oUUf439ubrBueUJBtBFefH/QKjWyZqDZSfsA8at79egiWkthxWhVzLE/AxNy5VJA5zZbz8fUBK1LGDQtP0VL+R8IzkAeD3wD0zSYfRRB5mvvzAPYfVUWJTW5wQUjgMZ3Iw7k/xSAUY1p9aqkxk6jLdTJcrUlcWi+YOp8FU1YFqFL1/B16UdJLb4vrMf+kP7EHPHMjxCSfR9zru2UWX1N9y5waTyanrp1Sf3WcvJjbpSYAM72OBiv7i40izASFooxiNbKNK5GUhvv5t/XY4KZNvzjsAFlWND7XMZgj0E7WZ3Ql1aQDiJanvaO+RtdRCN9cRe5zM/RxU9gCGPycpPEMihcBQoUKPCzUODmZkBYkFyeiELhFh3atgXb/7GEyr2i9v1sHxj8egKdmKdcxhSH8xnaD+pix22aPsGNGpstjB0te/WSokQp6Woap4bmAMASm1GApSdQhTaCRQoHbVOnpw3927aHE3mWVdJhOIzpYKPJOivZW11nUhxv83Q1LL1Ly49t1fYdBzS7oV4TqmK6vPe8KpetQENCYMZEC+/a+7a82lrI32x6GSdPblB/K8/MKrjFZwIgU6ei5gc5IHCH9h7dot2vT1XD+ikA2ZDihPWduLQR0xF7NZenk/GIX/aQlbe3AwfJhCITGtQ4sVxFtDGLt2622CtPMaZYvGPr84f9snCWPqRvFzA52LPdrcV/HNH8VfQPNtlX2wCphMxtALiX0ycZNmsXkukKgKJtTOb8ac7c3vOE/yTK1fPYPM0GwK7AxKbBNvQ4Ur/OoK70sOlhG2+SXDPjckYC6v4w5g6nIVAx4KsYaakLiXEUs5JLSD1VFda4adh3Y/vvBRSa+UCczbj3KgwIjG1dERGIOBzuPKYOx8gjubJfDwOgVyzCFh+QW4Y0u2ZFTIlwQBv/iVCobPRRfDiy3Wgq6BnfygH9xm0RTcNUrNnKx9ejfHUUEz+kx3s9ugiQT8SyiqctBCljYTJmEfi1NNtmjlTbLtu4w5gn9FyDJaHK9dWYAPF++34c4d8MKGZzCxqZ9NcNwHaN6dfqWTBZRAOydmsJmgU0JnVs9CkAro17y6+X+pU1YB4ByAuCfgcIb3OZOgTrkNgixa9jgJqzvm3+BmYiSGL7OgH3pG9CchmEJl1nkSqTZPKSuMZizlFMvaOAiub7evXbt8A8ko+7p0jHGaSt00O6b21Uty4l7ST6GtOyGoBG+NdiOv889L3i0To0Te39xdq0JaAU5VsfGqiiQ+Ub268F89GmTLC5yNzFfOrNFwCOnTAf/yGqaUhZD201U7uUmpbjfEyY14CNJ9YQL5F1avGZMBIbI+zB1CXWgYSb0LWbe2OagxP6wwDFOtKYCZgXAUUYU5Vtz2OaNyuuO9cARPGUPwEjEZ6B9HsWGgmq5aEeBhAtYwtZbH4MVHUoLK2BNVsvYvz2WZmXYDw5O+Mc44R4GLmL9K5qpOv4CS1oxF8If6X+1oyaLLyu+QxhRmbhom0g+GHGsfzUANpAYz4tLHM/6XtPpTXpdnyVpsOUYzTvsrHAWPMbYITbTMC4GtNj52DYaXtVMB42t4y4bgB/4gJ292i2jk6M6Q6k//MYY6U9MDaY/h2l/q6lIX3plrDmzoG2+NcEYc5KkLjHMME7ALN0BZObRLNfl5Dgb9kdcCIlWdvtvBB3KUEhiBS3ZpJf3WG0F0pqHlL2dfTljAVJ1TSiWWGul9wX0aVQmU6jCenGPDBlNliMNS8+K93n8Pn4AQSbGUdDklBZGhNNBncEBqEB8GvMpgtauPD12QkjffwK7S/p00N/ggksGq1+1pmjT6OpOlalnaUhtNhRzKcgByQYIDpVz2WXSkvimjuTeWprAQOe0uWjQ30AbAsAkISGRq/iKuhui64l4HLDDLQcxbzrsFszH+VMFGhnZE4zHtxEFauGCR9O69h5fM7QqJ2cG9NdMI3zmCMlBOI404UjOf3svRVtDWtLI5HTzCfD1qQQ4Zi7mQ1N5fhsQRMfg6c3iebBKoFp30w0rfXMF2Rk9LdTTSKjeZxocIKxrkBQ4sGcbwAz0tPMe++KAX2ZdWkmGuZx0D9IGUVoha62evUy60yL9ecM+q/G2o82cTDqhc0dM9UMo7Hdd8iv11pimvsIgSnmu2gn1YUuHgR/CUxWz51hzZqWxF8NwYcNX6rKfypPHjYfMUd0+EZo6iHsdBRt2O5daKJuj+jhO8Oaydi1/Y0pVrgKFChQ4OekQH67+Tmz+Wi+zhIjb+oaNuYntf2lYlXeO0llNaWEP8SLwRb7eK2aJ85RFQavu3ce0859Z7R4fJPGjC8bjHjFQgTQZ9tlQXJ0HOzHpm0wRoBNDtWw+W7YxTbEImyrsEW1YkW0PwefOCugMRPOdzaSUhiaSUu0avZmbfvxazqHCrsEkfD5yxM1c30N5jE4gBuTMLQIGvjJlZL/7WhBTHxpjvMeGBFjSIhz5CmbotnLZhLq8kW9gtRvUsMDSl3hfJLJ47H5LZInlhzMK1ebwSpZQ3P1M2lpKAR44MBGoxHSVov2lYNllmzwvcFP+zZUTSezX/Evp0K5Oprm4/yeAAcBIlOfg28BIKIBe+tTV3BaJExjAyYh5fgL+ABOuHFYN9PPSO6Q7l4mulUH7U5zSFkH9J39uz1aB5CdAhAwgbXZ8mfasN3GaTQBA1LChm6gy4jhRuoeb7ONPa3bOFQraJv6AFFZAJfXMD2puyuhWvwzgjCzxqyCnhXu46wDKjBhbgJTK7QEUb+SvAMbiqQvqqkLcehEOptks0/DrBQjaa6BWakELUVw2E2jpUnC3Fwlj2BdBNNCnGwx84kDGu28idJGQBemFF4k9729gAaAgpk4mdOxAFTVxOfH5UKD/IcDGkOU33mRMQbCmATILKYtriuME8wtEgA1Y0yMXzW7fL8BH5wATMtzESZt0VpCnMKUeQCgKWPMQgC8XuqHGchkmK9i3nVzL0odTlOHeZhM1JEH/AFQcXBMQf8wDEgXkna3B40OUnl3Env6w7QZ85ImgHIxIMhCKnuIRFSHCUYD77j7AmrfS960W7UwQnMjmreQttHJFoo1UJ5WHcxRsdfPYXSATujpBiC7aFcSgG2v2WRwIXAwAYM567uZ70n8FQ69RtSpkxlNJMLUAgISeLuK1IG5VQv2+vMmYWaH1N6AoMPj026L1mDhsbtxkr24B/tzxsy+toRWPg4zuzihmeNIwgsu/JP6W/xELkNKTUzdVfjCzJ6OFmOfX+daAPP3YLo0LkFUIdYcxgzkYInB/wNTsHNwBtMA92VoG5wxgIlMGwyCGjH/ol25M0gIJAAjaOpPZ+pSN5+BMGP4ANGXDdAfxsn8UaTaaKaQXdvIcML8OuMrhoasmf5BPB7DFNHStzBa1qD9ayoy5sNZJR0n+0gfNHMlEV6g7QAFOjIYY5ogbNcxwCiaN5RASp/z6iwH0C35DGFYFyY0FibGi7Tc2nCG0ifVRjSXcTxjHO2njxwzIjSNNePwbdpt/kusxrTD2peJ0T6a7CiZCT/mMY2T9R15mWlZB6ZgsyaENX9lVg2AUDNhMk6gagIaAyIxaR9lEO7VBEZeMrqwD0ZxKyZyXtqIf8W0CZj17GU9QeOZwtemvMJCU+PwjSnVhdfx5/meR/smxvVrX7S2IKQg/GtkSkwVaFE6v1min7YTdhktyezJNjiw9sEk7eJ+NGBoCMejOSqBoTBNt20dEdam2CXyWA9j10wbjFZI6q3fnO0GOnq68AM7RT8gMbgLf6cg4w55WA5cQ+s0P9fwATp9KIgmfZDWOGYvfyCshTBgjThlu2GwwtC7BeZ55RLmKwyDl7ytn9KYZrXTSZdZGeeMJYIeeQitW4j501vC+jSVNcPmK3UaWjOYe72YAXZfoMIwgM1EAvO7A4qw1ti6FKA/bV2aTn/GoT9NVcVYxnVzSu6z+BMxrixaozXUGaP0qwe6/P/sfQeAXNV57jd9dmZ7772p7mrVe0EIREeAabbBDsbYxnmJ/ZK4xnl5SZy8FCdx4hjHsY3pmGaJIkCogIQk1Hvfri3aXqa39/13Zlaj1QoQlkDlXGln7tx76nfOPff/z986OJ/baBdzjGvq1j4P5n2R0lJuPpRmhTGRLCZpM9eT5kaWfQ3L5Hpni7yb2URtQ0EC+IqU8xSZxePHyRhx7nioxtVZ4cDCa8joUoUtjc+qzGXJow6FgELgD0PgKmVAwsuHnjrT7u56LoiUccx+CLfdtQCTq3M1Ilyjmrmjo3fuR8fhNRhufZZGihvROaMKRbnJ3FXlvbxy7taeQN6mepykAXtZXSF398ykKdzcpXXhVBvF09kuLpJUc+CS5SOFo6dthYfWxk6+6c1cAGWnSkfiRVPPolhY9rhCPiu939B2ZO5CzDy4CSf2rGTMicWIr56HHGM8ErkdGpIXhKh0yYIo33zZSV75k7dMgKuu3+sk4eLBwICdUmYL4um9RuTzOZMWobzLgf1PvI797/FllXMn5qaXI0NifXA+hdguHdscLlNeajzXfvMlJlur1iTEJSZDd7gVbUeb0J2WC1sa45rwraAjBSwvnBAN9PXSP76YLrXFWtSjgrRFkCB8+/eS0Kp1YwF3CdO5tWUigezjjvowvVWVVZDoJkMhO9vaQVyFhxTpRf17VKXgPccx7gZfG0A1X9Dp3AXkENK1Jv9IEHm5a+fgTngKjWQlaFv0EM8q7i4pk7uk3NmM405eiGoDQb7QA2RAiotpmEkVJNbMApmM9bklMBolJbXcDRUvSjKfhImlzzUmZD4yK6JnLVjLe9VHwtxNAmyYV7K5+2mk9EaSsolML1IEpqfahXSN3dKCGLpIHARIMWSRkTAwv5f5hzKpJUKVL5EwSNlyyLeRKk29bFNTA6UnJbJzS+kBd6GTuPN75yR6WdNSRj6kDhIfxmO05+gkXUdsC0vCjJcQjWIzAe5e9lO3OzCJ+tq0s5H5F2L9vgHeY2lxNPaXwGlaueFLGoMyQJ/+zW1sAyUqE0uoLkfd8AYHs5BTEdfGehLQckg+LfgZsRFJlKifhO8QOzIoYT14XuP1AKVXItn0kEvI4tiFGFsji0TZnePP7JfgJgeLhIvtaKER8t7GAOo+z91f7qTbiZGP3n2cgxynUkqQ6OHIbBEiVtrF0Sdz1d9MRxZsScNmKw7SMLyHY1W6aBCLqPZVkCIls8/cVR5ooHHzbuJNSeaCB7kbzfKsNLgNcY51cTbksO9ZhdJ+aVHYCHs+Z0f9STs27aOrbDLCua2MrTgAAEAASURBVNwNHmSci90vxOPQce4uz+F4cSc4jkT23EpK0OThjz3YP1GbGyID1XSYxDadGhTSnoVaO2FVId7rI1HXRAbQY3ZpsSoyMwxwU5LSTCKzjauJnXOWJmga1jqudb2U9LVQYmMmsT2BeGQw6J5GGIe7SuNvE05soUMHoVy7GbdiiQ/FjIGRzDET3IJkiqSPfMQIjcxj+dNOWQcZ30EyliRULZwvyRw7HRnxgiyqGlKSJHNg5GDf9DL3OmRd5lXOkyAlIz4+f0LoSwdDLNdL4thDgl+MlOK4UaAXlSEarO+lbU8/VXaW3+lGDp8PEyO+h6juJAx7LtUE47lLz1WTbTFj6w5uUkwbxPI5g1haR9ypwuPkGmAks11Ig/uKF7mZwecxSOJdFpAQJTinuBY0ssV2SgMT2BbZ1AgRPy8lgq1kTk5xla0p8KGskGsS78nBVmrPcoD96KIhdh9V9BIX0pUwu0Ohh8Y4SxpJSBjhpLTwxGYbTnI9EayTr/WhiFLApCjW3LgIklmU+SRzy8KBZ0q+UziHO7lZQs7FP5tzjRsKZPER4vrhoedIFzcWBBPteZUMkke+KWnq5PPQcoL2XGyXZudFaW0fb2nrGBumrUuyjkkbed1LpsYlawA3ElIoNdJTUiH7akHaoPU30QkHMTm8hQ4K6IxhuIzqbNfTZfpMugfnsyMSIXlG5S9I5tFN+yAZn/RCqsexrEjTtHpYFcecaTmfJBbJkfdt6OFGDwYojaWtUwEdbCRwnQpy4slUVYdCQCHwhyNwlTIgYeBCgWbU72rGlrdaqBfLiOQJ9GLFWwF6ComuSjp7JfWwacSZ/wyJziex7fgC6LPzMZPuNSxZk5GWuRu5vmfoEjCPO8sPYkp+DlW3W9HXfwSv/BpYdjcZjTgbl3Anuk8egqO5Hg3GchpQ1qIu30OCXhZdqr94HXy5WDXvGprMODUPlolLUFO9Fe+vZnwS41zc8s0s0v5cAbmyBvnW9TnI6DB/0Ofgi9NNNQ0hbvhSNdjoRYQet1r3kIA8iobhJXwhFtOtKV9uXOr1GYuQV9yDCSkrsXb1LtT+4MuIl/C79JalLa9UBfA6HVRv8XK5Jh6eIRpEuuAhAWI0EZu0KhpBz0TOWy/T1Sx3sZK+iWsmFSJX18kAd+2aly2Ld4htcrFNZHDkTXKJHKJ2pSdBN3zcil/9GXXQ/xddl9JTi/jYd3IH3Etxf38TjTotvF5KcTv13GVXLEzYkTjlOyl/+hCy6I5RXGvq9yXigy12/McDdiz+s07csYDeckj4Ol3cYaT6ziCJsEKqcSXQIFVHpkTH7bNhvlS7WgQU6lOT2I+TF3s3/3hJXoqiNifElnbwoo9MkbOFzICodWRTVYDlC6cYVqVhWrZPdtQjdIh2MsCX80kSrE4SKiVUUUmk84RhqpVpE5t91dJLEyQT/7q549fyAZVqqOpXXUPJQQqNWZmILZZmhtNH28TdRN9BGo3ypb/aRe9bdQ6M4+5oisxlJhcCQYqOHuFs0vdoH8lASb2R5oS4w+4hcTBERsJGIiKF6ovkP8JH5G0vrlW1pkbzkGBz72bQRdqUbKJMpGaCqEdQzYoEZAMxwh56/yHG7iIWI6oazCxt8rEcCkfIGDONlE3iU8M70mBhTsUlaLMQjfR/PGESCSzu7MtzJUyDHLF9Exz1VFVpIvPw838M4fZ/Y9A9EnF6EmIOEnDeJqrStHpho3Qtp5gkMuuUuC06PsY9dGm66ZFUvMnGxd02iBXfascUeiyTyOUWGgtptmLEVMfd7Hefs2Bfvw+3/m+qcdGNq1e2rUmkDlMC1UQWZmIBpTZ5rI/Em4WPaOW1fGY5304xnsGafRlYE256uPW8L4M6iSo1heMinoBYnBjkxvZN5qCMf5BOMvqIm5sGyokkmoUJ5y0SoiSGW6jysoXMyXQPyqkWk8U16CSlogOCC+2hLLwmZQp+ITJkzZTirK8nvb+IO90kPtN5XcY1OuFzZjDuTi05SM5R907GY3gxBT+niuP8ZV1YUUcvhJwXQjpq2y3aPBa2Q+Ypr3NOdB7iPN5BF+V5lApOFgnY2GOntZ/PEKsPd1qYGJnnUo52iXOcRKsYcbft4hWq6OUV8x4ZureeIeNIpmbxbQweSiz9Mtad3GxopqSLY1FDgtzK5907zLE+RdswrgWGQtloIFEuD4ccnH+ikibR0Xv53cy1Z1KkZnIamvcwYXezuXZEswgjOkgp4vbdxBEu3MxgkiV8qLS+s0hpt2xIeSnZXf0r9uXeAKbO4OYDyw+PpVTMI/Ijj96p7pjKRhJH17YkvChY7zdj/nXdWFFjoE1HuEwti0z0MDAIkVHytnBONDHmSjU3HiRyOxsRxZJLHMtk/ZEskl8kwm463ti21YQNOR7Mn0xVK0rf7JxXokLFNxfHL7IuSXrJy3tdRyxk7Mm0UfJbKePJZznA691cvzd8PQ2rOWJFX2bA1e/1oY7PjomSWhMZY1kbtYNfIqF0kznqoLTwGCU2N1HyklXEBnO8BYqRgw2WKOhl1/Wj4Jp+bj6yj5uS8cST6XjsQD+uWUQXxzVkHPmcCI8quKtDIaAQ+OQIXJUMSFRN6MDrLzIKcive2tnOF0ECDMO345Zrp6MslzuLXIwMpiEaQK5m7Ic3aYtBr1bE+dSrP6P//gb4lj9Iv+fFqFx4K/VRKWL/9WtY9+senEhLgd07iFB8PlKvvx1xBZnQtxxEMV7CG+89jmcOJKH2xjjklDnw3nMk4Nc4uSg+hQ5fN33YP4IFkxIZh0ACBtpIaJZg6pQSEpG12F9AL1b0WiRSBoO1Aw0738Kmp5/Dzt1N3Gn8FyRlJ9Ld7rWoK5iAzPRipDX8FltebYa9mSpXN+tQkhddbGX33EJvX9WY8ujX0f6SDXNzElFKFSHZxwoF6I545++wfc96bDt0DHvYZ8va/+ROfw1qZ9WQWJ9G0Xo2xi//PExp2XD88+PY+iLjVnChTjL1oa9jH1/C3BF+4yeMnH0TEuPux7QyeieR3evYxf6Tz9lPnpP1izqGky+jo/Sis4OvkK71dLHYwt152QXlYaJKRlcT9Ymp+/zB09whzB/GEnoNomdmEl7sA1+ueupgW/nyFCbAyJ33FKpHWehppvWIGc46Sgvotle83DQdMHBsKL6nGkqOvK7kjUUCrY8SlqadPKfr2lKqBqXwzR2ibYAhQxg86opT7D+f9VlI+AYCJmynC8zt7xiQXeVGOv372mUnlsyiOZU7oCz0EO+3zPfQKJdELl/O+no7Dm+Lx7ojrGPBEGNDBJCZS1elTdwZpNf9XXTv2kwF8iQb1Vq4g41G+v6nGsPze4N0jzqMedwhTOWufwcZzgJ65dq9i9KepcM0YiWRq+3qW+mq04bfb2V5i+mz/xqq5lAaFCQecohKjdAgZxzsu55b4SbuDIcOGWk0TyImj26Cc0hEU5KymczMEaqcFNAlbxrbaqGaj576WfGMgF3GPff+pjg0kulOpBQvnYyfU4jyDXZseDeAouvooWgx9drJyOkoHTRSv1xkPSdpi3KKBFIJpTM2EkAB2uRs3EJihrvjFelU6ZIxJxYnufPbwQBxObSrMRO7E3vi+aySqJw9jDnFzE8mVMy4Rs9fjehiEZ0H2fZ3EkkUhrD+9zbsX892sGzN5oFqZc1OSgpI/LxNhwF78gYZj4OEFu1x1m9l8NA/78Ej+ZQEUCUkmc4IUqlmJMSXbEwI0S5qYSeJ9aG3bZyvlH49HS/mEpoaiJFj7STDLMf+V7mzvNuN5kkDWDxDvDDR2Js77l8qcpEkFsJObE5oL9NhwVtU+dnTTQaAKlhTyOxRmKqNHYs985ApS+9wAe7sd9KWqYVzb7aFGw7cwafTLjTR09a2Z2nHwBpuuc9DlSriTmbMR/WuU3QrHRRdfWGmqDfvp0TtwCv0fPU2PVhR9ejOO2gzwTnDDf+RuSKPh55MSRyJSJGemmvcyN5hhX4LnTzkUeVwIpkZjps1yUJvWYwQTveyTS4aJHMe5zAekucE9fW58/8CDdOXUGVmNte8JDJyGiF81oRk34QJoBQjlX0qo2Sms57lBYYZeJYudKlO13EggfZMNGhPoucn2lhVWOjI4DXag2ygOlWuDU7ONZoNaLv7RkrNhAmRY99KOrU4PoAp4z20peDcE6zWmJFD/btBSrbiKGmVja7BJjoneD4Rb57yY8pXKRHi5oWBQSsDNH4fohSnk+M9jliYiaFISRspdd31YiL2naANw6NkiIgHtT9P48e1TdSMBum5rp/qoNW03Spm3UKLR8c2+q1hzXUsTtYdYm2iW99sRiD37zTiWAE9gI3nGiPMJt8LXOXQ0UDpEA3TbWlkypqoCkiJXYubmyucs8kUsZhZiT+NHqTY3kxK2Y7spRSLnr3S6BI5RWze6H1r01Ya7B9zY/pdDtw2nzFbOC9CfFCsKWZG2bLxXcZ17B6q0HE8s+l623s4nmtPHN7q9mFRJT3Z5VBjMkBvd2vpwvswGYHvdeObYlxP1cMEbs7EPjuamhhbbiBDIYy1gxKT1hMyPlw3xQ6LD5GJ9jOyZsVODcFFpMVG9sdISW1gCmPWvGfFB1TrbMmn7dUkZpBEkkm+1aEQUAh8YgTCb69PnP0yzSiUA4/E7Drkzf8iipdR5SPooapFOuxW7gJH7osujZ1KtoUzliFx1m24Qa7T5U/QnEoPMFQxojQhMX8aXw55DC41CW39Tvpulx0aM1+SBQw2WIwUvjkCVddj6T/mopo73w4vvWxVpiOHOuFxk+5AetUKBEURXh/HnSQaccuurLbAkTgxZyJr5h9hVnUcPdkU09CP9iN8mwbpdjIuYQI9Wn2NBKCZgoth+qrPINFBd76mHBTNfgA35c7DNIr5Q2YyScVpyKQIW3Tz5XWi7R/SzCXOkIz8axehIDedO3lBGh3LzhF3vlJZV+n1mJN3MxYu5zXqSLj9Kdx9TyPrIr9tSC2ajYn2fHpKqUEP9b89IpUxWlE+5SYsuI4xTiiVCdpyNSNbUcMaeQPy9DM9SNTpScRmzhzCt2gz4RXdYCFE+W6SHbcmqiQ01uuQQC9kcygxSqCv/hR6ojLyRaYRnCQMtZcWyxEGhNoSmqoB36V8ydJ9qEg5OIYuD1VTTvCErkfT+SJLYHq+7zjO3D2lXrgQqzkl1EVmuXEiUeBuZgLVYGYUMR7CK4l4tZOqEZtlrBmx+CADvnG2ia7z9pfI1OQMo46qShOqXLjhz2i/wQjLW36bzhgLvjADQi87x8ig5N3PF30VdxpJiImLzHTaQCz/igHx/x2H1U+YqJNOBoKEYYjedBqyKfH5thPX0PC+LE124f0onj+EZeyj/1d0AfwUjZ23cOeQhLyfEoKDpIwX/fEwptN7z7iS8LwSIl2GWj60bzmPOULpHhTSyHXZ3nj87nFGnK4PYheNxIe5k9/TRjUf5gowQF6QxvMnMujfn6oUlfPIXAyRsH8yAS+SAd+TQyNxtsHTY8TWQdpuPOjGfO6+j6M6j8wzH70+lU5x4qtN8XhsYzJ+p2PAtR3CgHB8eyl9yvQwAB5Vg6jaMvf+QQz/MB4Hn0+lob4deWRsjAdJeFoDyP3jXqwgvhJ3ws5dbtKa2vjHdCfcTz5QZu7oVtw6iD++kVOC0g2RkolRtqOdLkTfoiGwTlwH+zCvitQqd8Yb18bTu48dL7NfBbdSajRID0QHuUPMNno1+ob4ZznoUtWNKWV8TotdWPJDBsjjnJFIzfIM8zFFH3X0G1az07QBmkLJUQE9KtkpURO7FDEGTyKDkUYpq2QQT1oDRxm4bR9Vvrpp2PzwMCbQdiGHE1doKa3MMzoX/hHSczefAe6WXk9Ckd683nwlg4Qh2TtWe3gj517JMP7kYTdtkPicsM8+h6g+0TvXbAZ2pWrM2y/QjSuZbXkutjxNc6JrhvHdW+jinIScnZsSUrnsKMsRDfgnzJdMIHH8IAxJqJvRqSlN1JxqWOk9jPP41m/o8N6zcXjtN+k4tIU2C1SV8h9npPZiznF6sltCm5EikTpKOawmuqSHa4p88l6IBPJkjp2Z1PDq55PxsjkOuzO5KUB1wIFjVIOqGsQDdw9jMscvO45SwenDWMZ1YzZ36zXJI4sSNb92qt/VU50TeU5Mo+pmoagkUg3Jzudq4R9RmvMren97luunjowmCX9ROepvoxSMzgYe/GMa9tNNbC6fU52D85hxL2oqPeipNmPjujTYTlHFkI4I6reTGSWTeftfOMlc0nse7UgkcKVgJeNn4JrTS6na+6+yGXfRLmUc3QZTvZCzTjs0Wz15v/A4C2syLzJHglQN7aaKV5Cd0+U7aUdlwq2Z9Aq3MhXPtzBmEbEZPkUPfHxeT3FN6n4vCYkUDe5kENWlVOmbfOsA3zl0RPJCAl7/LePZMPhhGtVdnR1GHDa6sOLPuGZQqlieR9U3rnt+xtXKoCvh5Q8bYGfEdFmX9myinRHH00uvas3VTtzyg2HMnci1jROlie613/ipHe9x4pTewfW7N8QYJbTb5HPh0zhNPjsMQFhGJw0Ts2g/xmftKCXIrax/J8sTsLa9RPUtehmbWO7ELMYwsXI8BEMR4WjSUP4U2yE2j8IoPk9yn++EIao7yoQNP4E8VYdCQCHwByFwVTIgJBE10IqmLULtjAX0MMToyqQaNSNh7hSGJSRCaNoYz2E+sqrChGAUaS0t5cxBEuZeEkN6Sz7K5uajNFJuuHR+cjULMUAXcioZ0KwShUK0av/5wTUt9RoK3aU+KZj161mmGDnKzqcsdEKselNqabAoHjmlXVo2vvhSkFE0D5lFbIOWmdn5htVxO1F2OlFQR+PVKahiOdqLV+oQzy80qg2/hAbR3tSO1u2DyL0ug9GQrXwZ8IUj7aCyf0LFQtRVxPZZGk18ZCtN+sS2eWW3OJ5G8YuK+VvLGflkG6UN/BVuk+AUbrcU/5kebKa8eE302lI0dwCFQnnJId3jvyBtc3Zw57P+fe46jh/ALBJdOZkMAEYvSCe54+YjvvE0SE0iQyKG1fLCClDVydnKHU8Wk0BPUUIw6ek9RQxl+7iTlkfpg5nMH+lBbSdSz5exh0T/cDF37vJJbZK41d6bZAAtJI7HTXfhVqritXJH9shewc2DGgbsKqw1Ip2GvSG6JT1BPfcCMaKkWkIZ7U/EY45ulxldVJ84IX0yUrVmDl1mznNiXCrHjXV7yWTZM+nh59pBvrTJOlPlqW+vHnQKQ5VD6k7PG6S6kYeea8IUiujVp5STMOLPIRoD14t72z0kyoiVnsbXZXMoGZrvYkwbEn4RfYTwLBBAxz6ClOyl0zvOlCXcISehP0Rj/L00uE5mkLaJdJebXUuVngZix340lJKonqBDMaU+45cH4WA09D3cGe7rDqGTjKIYik9fTOlOjRfjc8P63tqzQGX3LNqkTL+WBrIMi91Bt5yde2iLQdGVzujEIsY/KKNxuujEF1LCMesBE5IOsz4Gh2tkX70kiPJryAguplpZMuvhNY35GKtLMs15JJW5kMT2cpnQ5hIHjUQ1pWsMXuZhUMsPLFQHIsO76AY+CyQI9zVwjtDOZS4lAP4ORmVuYh3MaiCxI+iLGpjR46IjAY4/L6RPGGakaZkL4fIFZzF6b/0ggfEwKB0oHcKUxZwn48ULH+8yoaQN8lwcDAhjJvr++95IwNbH6aGMbljnk0HIo+RFY5ilwHMcITMZELo9nUwpoNtKg3p6GWo6El6z/CTgZlw/hNlTZReddbK+IAn6+AKqIc2hHQM3VXY10qkDxah6ErdpVDObvpA74EwvajQ0xMEQx6efwVkDtMdLySWjyJ1pebYEg8BJEyU2RgzQAUEB7TlEFUnU9exZZEyvG4SLUsYgd6YHOY+PcM0xJDAS+MIBzVi4NIFlEgSZ++c8NJAYs6fGoT23/SS86ynt6SJjING+ExjTZA7tcWaPp50XOa4A1+Z8rht5Z6wb7BtVpg6SEejbpMfRykHULaF9xjiJEcQ+kuEomxnErFMGRoynrUcD57AMtqzNSYyfsXwQC2ZxTaH0LkhVLc0pARn1CqpAiQrdwAEa/58g4yHUcJYTU8j0z17MDQ3abcjYydolh9hb+Oh+uoce1JqS3VhCNcT0eD4XUpe8BPg3yDb095B85pimUMoYx/VJw5rEtp/rSj8lV04yDKL2JWpLIW7UZJD5nXk7n8lmPpss/wC9/aVl0iPdtZzz46iiRKlPP8dggGO+cDrVUyeQaWedAUp5j1DS3M06uzkBDWTqa+cO0T6D0o0E2oowjbxPRO0tjvGEKhkQ0cO5YKFNVA/XmaNi2ELpVA3XpSlc54qoe+ehPUr/ML2lzfJhLr14+Vv47BAbuk3RVDa1jS5Z37lWpRQQT0prhlhe0wHiwmetagltMAlFkFK9/sOMocR4IQE+R/2UIvZxAddTwpsq0ldiKc+ieDDzcX3vY7tQTKk3pVnhJ0sQV4dCQCHwhyJwVTIgUdA0wk9ITy7OskaHhFI+4+ACyUTi+WhEKsL7QoCLKg6XUC2fnJ1FhAsDob0cpODwfalDzqIqYFoeKVu7GibUJUXsoe22aPljr4bLCLcrfF1jZLSXbbi06L0oMxBiYEWXi9HRqXoT0h/AkQEPWi3zsDzVyh05IQi0dxQLi/Q5gsvpWsU48vSvcF/C/ZKrWtf4HW5CpE/MoPEip7N99mcaPEQ1sssaRovtl53CkzacohHsEXrRuZF2E2aqw1AOhfptiXjhr21oTRnA577vxFwaXtpIbHlIFLdus6KRqlb0DICqKfRQxZeUp96G7q3URWcE5WlTucOXI8wciTMyq87tNnTuNMBECcvkOnrKETUEAY1/OqoGZCzsx91zwzhGMZaXpiTRVJykwSRKDdwdpidoMr8B1Nzbg4l3Mw3vyW0tMZskriejBJiUJca+NjIh0x/pRh0LjKaX+rmJSQJPyN/wIemFSEykV6GF3+vEfF6Opg+XLzvtTM/M0XZG857zm8SBOY+75bczwvgtp+uRM7Er0BhV6aj0Q/rIPgjjFJ9Hw+v/1QnCEr4n33JoaWgoK4+a1nFeYx1BqoIkzffh/tlaqtP3JAsJCxE4ylTWk+mb9AXaQvFHZDqEsZNySXDyS+tqtOhwaWd/jsylSEINJxrcuhhB+digDlU3cNee6kmyCSAbBOPu6EPVbeE2SGkjbY8pWq6JQbxgEJUISPECj/bXbcUAgzQ2krCqI0Fmo+Gv1nfe1NLJNxsiHtEGSOA3rknB2sfplY2ufa/9AplTUtHpwjBE2hxT9ZmnkoBSOjD+x9TKYdR+7nR7pR2i3hKZBlrFonYWJLFprh3CdXRGcG3M2HBlCfdH6DgBl1HsD3EH/emf0MlC7gAe+nsnKmlcb6c6k5vMaT29YTUd0aGI3sCmTmPQOT6P2prNDxO909V9sRs1bETsvIzOY0n3UV3TOspEMn9Syl24/keUbstFXtOeG/kWYpQPYLS8kbFmMum/dtCNbG87mVhiOpsST1sSy+SzI8+VrN9BblxMvr4PE5fyOvsdbZfkF6ZKk1jJD7kRKdRP1bnqfDKut4avR2/JnDARc03aGClI6jEQs6ZDJhzYpcf4z7so1ebawjbI8GlEN90GH1yXjMf+g4Exx1E174d0ZFAYxtpFdSfBuvkoUEypY900H1XnmJf549iOcjIXol2nNTFSpzyv0obwRTadgIkky0uiPY2bBgu+xzggcpvpI1k0pkbWDHknRee8fMu6FEcmc/ojXWOuS7KOBclNmuIpYbm/VwKvh8dJoIkWzvORg9cEVwOZv9qv9mAyGy7jpx1aJ3jG9ssmQYDS1o0vE5dngpjMDY27/8SNAkqWrMRziJLeY/R2dvJkiAwvg7lSCiOOWQTvkU6FS1WfCgGFwCdAgEvGVXzISsK/sCtdWcnGWs14WdJ8FEzaqhRej8dOKvWMuvOReUalH/3zw9ql3QvXKR6FvO17see1v8frB7hT1xaP0hUrMOv2GkoxZAueK/pZK/kY7R1dv/w+Rx9Gd3WsrJ/1tShDJbvMsnsrHoXcVIcB9YkT6CVF1FxAHX4HdZr383TaCieKCqnnTCPwACUZ7Yzm/HsGyTpEV67jb+3DDTOpBsNdtVYaQO9dyYCOy3sxl/EZyhifwmzkS5S2AIc3WOl5LIDKP3Vgei4ZgogEJDrzhOAx81r0t2AUgfiMIZJr0esGSl1kB3p0nuh9KWPkYCKD7HzywkemlwKYyCgK6+dIf97jzPLE0NNCdZ3R9cuF0de0PvCiUXS2w80Y+ZR72t/IlciJFEIcxRg7tjy5G80TTkkc2I6xsJMH/rz6Fk0v3yQSwd1sPz2b9VMfK4NqK/bEcN1Sr3jykXpHty3cptOfZ7Q1Uj6/wvk4L32MS+GhvUIadfBNtCuQxzh6iCG72WdCF+0invlpPPbwuS+gytn11zowjbYcYhsh5X+sQ6hxIdg4aUT1KvY4o42xN8joCaE8KrlWpxCD1OyigTbtFage00JychbjbeRzJzyNO/vuU5S0rE3GO+ut2DrE+Au1DMo5ia6liVmUEZCqPvY8jm3XWOdsj+z4n6u9Z+HE9Px/en5wLFxUE3NRspqeRZyosqMxjdG6WICBc3GsMT8nfsScwmgt2Gm0GPk+Kz3nmo7Esqk+AW2NerxDKd93KP1IlvEVRk8GgEx5iMS0FoSvzItpyx3II5GdRpssdztt4MiYvL3egu1Um72TWEuwRSvr1l4LHHfxGy0qnNGxlL5L50m/j1yTS9r8YwNl3Yyq1UXzaFkENy2z/DrzkHT6j7EujbXWnVlS+FcUJwOfi9FrnaSQN7qe7pR9lKqKlAY1dMc9n7jwOU0mLo76eLSuS8Jr6xkbKXUIf0QboFlV3JAiHrFzcKy61TWFgELg4yFwdTMggpG2QspH7FL58cC79FNFJDRcjQ32DGROvgsL8sVLSiIyJ4xDSXYCTO5w3I8rsfcfNT5Rnkt272S3b4DxPwbqmYu7h4mZfInypSuRfgvov/9L8/TY3JKIja+FcJwGoR4SHd3bzehbMIwSL2NgUA95pz0eew3Ute8PIf4bA7itmL7PNiRjI9XVevgSD7lDGKZHtdJvUaWFu4yZlH5IG854KUde0jG05MjMHNnFYxNjx0vLz3xj5RkLgyjjdbHSj1XnGddG9XGkLx/SB2lzbHulvJF8ZxQe+TGqjmiS0XnOF7toOef8ZgUypl5R86D6xoneAMppl2GnGuUIxXqOtsWWObqd0XvadX44qHbXR2cFVIzSPKNJcL9w+ZJCj2NbEnD8A6rGUEpmWMzdfdq5lZPIyqUdSjrnuuDJZnz8Q9rM1LFzUDKfq52SWLAda8wkj7YzTluHChpK3zGNtgLNiXjnBaqzURXJSVWo7vepekU1whV30/h4Eu0v6AhgJMiqVMzjfOdxONc5PiPtlT7Knxzn7Fv49sh9GYveQ1SrpKvWFDJ39CMRLiSmgLHm2UfWwYaIGlnsEVOkhq9IZ9yUbux+hZHRdYz3QrXIVHqDkxc7BQtaG8Xzny6e6l4VblxHVatDhykNo2Qunukc9GbVvdUIB9Wj7qSUaw53+bNpb+LnQI9UzZPYsRxpA6/Hjm/sda2/rH/M+7Edijn/OON5LhxjihkZF7k2Vplax/iQSg+NiR7U0V6knRLrQ3tSYOugeioZyGGJ70S1W8vyAXy+yoGpVMNLt4uq5wgqsVWqc4WAQuATIKAYkKthPeEqbEwrQcncEhRpFESEMXFRv0VbiD/BzLmMssiLZmSYo28wrf28KpQQD4kv4KPXp4TKAOYzsFY21Shkh89Pu4VcGnJbuKN9Yi2Djx2nFIPMhKg/JVE1aDrdNSYwevXg00nYsT6EjpN+qkTRgJqemUrpa3XvGgt2MUDZUdosJNOYt+6LAzQw9aGcthYjKgxaC878GHmZx1we61rM7TNevLHXz3X+UeWNzne+6UfnH/17rPLGuhbN92H3omlGf3/cPB833ejyz/odmWh+seeiDvvsWbQ3ov1CIoPxidFy7CD9IXX6qD5moCOLGgsdCdANqkh76HdAY37EcKS32Yz3n6U91+30wnbDICoYA0TcJItKlrYx/gkrP99s50zP5w1UUSwZTxsiGhy30EPS9uPSfqq+0UDHWuTGjIW0p6AEMc8aJvyEsRvrOMflsZJ+rGvnVR674eVY2Kq9mEHje4aIog0BxyIqfRhV43mVzbwfnV7GU4+GfqqFTvFhPF3V6rhNr60t0cyCNZ0zlE02oK6djgg+oBepY2LbxB192t7EFdMBxaIBTK0IIJtqbj4S2WNhHS0utktjXTuf+7Fpo+cfVaak+zhpouWdlT6ambZshgza3VG60UpcXttPZx4H6eiBuOjoXixlHKUeS+jNrIDSIor+JAjpWLjE1qPOFQLnjUDknXHe+a6ADIoBuQIG8WN1gZOcyyf1yvknBLlM+qtuNT3zSR+BQF7ENEDMXtaLm5dwp5VqDWYR3Wvbd0SLRqEpi7x4aB7fXFomYqcVRckS1QZ0AQdCc5y4Tm4TWMav1FyekrTC9G/R3oLlhHcCRfWGf6LTzPxXHfwfa6Je5omEuOF8MtJwe8L9jF1AQlTmiLjMjfC6f3gHOXcSJg9hxrgh1LE0k6iuiJqNRljJxKLu+43UlV/GC5zLRjI/oobCZp034faHN/bcJchK5M9x0x7Ig0dviEkXfba4E63ZDPDWJfusENME2rosrR7SGDuJ0WMg0J8G1oKJeDuz2j248Yf0dkb1ID1dLYuakEDI2yNHFOvJdJdcTXuxETyjWHMOmaiLqOWLzThSwhV4EgEpWOzEvIddoC+AM3Eh40bHjjDynSnr9whmVyAUqksKgc8CgauaAZEI5UYqqwbFb+ZVsbpob5vIPLs63jLCEBhpKSvjLH8GKrIb+FsCAsa+prXhJ3PADUBepqFhmGMI8xl8SnQkhqhWfcZLXRi6EUpDdhl5aOwdKUHJL1fMLFOSSbHyKUaswvyFU2sX1ccViIAwoSbOGdL+2hy50GOu2QpFbHM0w2hWEzunTBLdWuqOzOXYe5cU3MKsEyd57sLPSLR1l8+zoo2FpgIXfu6lB58m3rJ2idqQcKAyz6TyMesn1uJyliF2Rh2XD9ajGn5hfhIXu2wkjcIlur6PVju8MJWqUhQCYdokTJOMZan0EQiNmq8fkfqSvM1H78o4hNAUY3LRE9ZcmIxegTlY0TR+cfnE49WXn8H+PQzvJfo02nEFjGikJ+origCNDclouhjZffcH78HFaMltbe1kBGSCyN+ZY669wOXqyOXTaaL3oiXL90g6JpOU2sG8fKXzlCex1+WKVm7kXji1+ryCEZA5MzJHLnQ/I3PrXOVH5+vlMOeibY2F6HJo90h7P2IsRtJdrBOpP3bd+ZB6zo31h2S60m9Fxm90N8/1bI1Op34rBM4fAdGGoK1gXy+2vrsawUfuIP0aoWGj9MNZhUY8ajLdWM/xWckv8QtXDANiplsdq9VKv/fUiBUfgWMcwpyY6c4jJSUZDzxwLwb7e+Du2Ho6JRchdVxhCAgPwCfVSL+M99x9O5lNL7ydH7CT2ts6hmsIXxrp/ei5oDEOvBt7PfaanEfvfdh5tIJo2uhv9X1lIRCdG9KrizHWH1X+R92/VNCOtnM0Rue6fqm0O7Yd0bbKtdH9iE13sc6j9Uvdcn6uNkTTSTti00Svx16TNFfLEe2/9Hc0Bh+G59WCj+rnxUGAc0u2vuOoO/m5u25FXl4uLBYLNTXEgGzsjSthOkSFW+hcI5mXy50LuawZkBjTYrS3d6KxsQVOp/OcDIg2qvwIUlLy6NcfCv+UgANnrTrRlOr7SkJAGBHtXaO2ta6kYVV9UQgoBBQCCgGFwOWJAJkKoWVN9APe0ND0oX2QdAZusDudLgwODUVo3dFc84cWcUndvKwZEEFSiEo5/vTbP2D8BBM9WNALCP+NNSTaZobshtMWwGaPo2oEr4yVUCtRfSgEFAIKAYWAQkAhoBBQCCgELi4CLrebgTy956Rfw7VTpZyb5kK2NjU2YfacRWGzg4vbtItW+mXPgESROdl6MnqqvhUCCgGFgEJAIaAQUAgoBBQCCoFLFIHLngERaYcct6y4G5lZ2fD56GxfqdhcotNNNUshoBBQCCgEFAIKAYWAQuC8EaAGj9g4+3x+vPH6Kko/qPFDejeqCXTe5X3GGS5zBoTMR5j/wL1f/Apq6qbD6RjWBkhpVn3GM0tVrxBQCCgEFAIKAYWAQkAhcGEQIGGrpxG6i7bOfX198Hrc4Q33iCnChank0yvlMmdATgNloQesOJtd4wTP5QXrdGp1phBQCCgEFAIKAYWAQkAhoBC4PBAQSYe47hUjEKPRpDnBkj34y3XD/YphQMQtWYDxPOQveA43vJfHFFOtVAgoBK5sBPi6CP+PdJOKpJFAliMi3TEBkFhHZ97QBMDnrXIqhUREx2cWF/NrdBtjbkVONSceZ1+OufLRZUjijy4npsjzOg3Xr2U5b4zOqyKVWCGgEFAIfCoICBMisesk7t3lflwxDIi8xLQXWfT7ch8Z1X6FgELgCkRApwXG1NaraO9CAboGF56E9xA55+/TB3/oDNBxY8VwFiHNwFV+5jmd+EPPtHoZE0cndbLSM6qJ5mQdekkja+lIiliGRXKx3gCDYo3miKJl8FtvMH1IGdGELIsv0kCAgbWily7IN9tLbzEGQ7gPIepKswp1KAQUAgqByxgBviWuIBr3imFALuMZpZquEFAIXBUIkMTWBeDs64HL5YE/EoNIZ0qE3cwgqfoAhpEAu0UHU0yMKZ0wA75heKj32+9kkKoILyAbYAYTVU9Tk2AloW04F0MRxZYvroCPgTiHB+GzJMDMoFcW/Siyn2lCAT9c/afg9AbgE6JdmAyNGZGKJT3TmOxIoCvz+DgjCftRZUh9zOMZ7IbT5YZH4mpFypC8LCpyCANkhMFsR2KSFSY9b4xRVDT1x/9mHSEfQn7qSXe74A0xSG1Cqobx6bo/fmkqpUJAIaAQUAhceAQUA3LhMVUlKgQUAgqBUQiQuNZ5Sdw3Yetz/4k1TzyOl5vDSQoefBzfnuRAqX0YL5gexH1TzShNJwHvCwfOFOmA7vg7OLbpeXzlr1/FwEjJWZh229dw53c+j5k5acgQBoRE/Ah9P5JOTsR7ihHDnS3Y9tT/Q/OMb6J2yhTUJHl4L5KDTILeaIabjMPuX96NVe/swivtlShNo/TAcQJd7YBTiiqZgfgJ9+Ovv7AQN84rhY8Miz5K2bMMnYFMiceBhjf/BS//5qd44nAZivLZLvdxdLeBTFbkMGTBXDAXi5fdjPsfvgaTs5JhpGpBDIcSTXke3+Rg9GbA0QTHiZfw5C9ewvvOG3HLN76HWyYFYDNJINrzKE4lVQgoBBQCCoGLgoBiQC4KrKpQhYBCQCEQQUCIcqMF3oFutG57GRvXHkJT8QP4i+8sQprfi+ET+7D3zdXYmjIfvbNowxYkAa3lIeMR7MaJdzdi+8svocVvxQ0/eQzVDLiaQILf2XoI9ZtW4cVf9qBz3h+htmI8pueRvOe9s4jskB56Uye8wYM4uHk79uraUJBXDX0ig1pFBQ/yTVUlgyUOhUv+HLeWbkPS27/Da687YFj2I9z9lQrUmPeie+ez+Js1L+DZJCAjOQFTq1I0HkarUxgRimaECUmffDOWPZSAnL1vYeWq42gZ/33c8UA5avLJKPndCHa8jvc27MGq53RITrMg4d6FKEq1w0zGK8oTne8cCrEzJk8jGnevxMrnV2Lj28S2cj4Wu4TxEEZLcR/ni6lKrxBQCCgELgYCigG5GKiqMhUCCgGFQAQBkWMYDQNwDOzA5sd/jJ36v8W8z92Ee+4ahwQS/IP738I24068336acdBRWuHuakTLjl9j1eO/xq+absVtD9+Lhz+3EMVmA6wkpv39LThWFIfQf/0fvL5Xjx3zl8P++ekoTzHARBuN06Q2z/QWuFp2oW3X01i714kju97B1Al5qK4cjxy2M2wDT9WqoB9Gix35s+5AxfgM6Pq3Y88+J8xTbsb85VOxLG8uOiaWoaXrq3j8qTa8lJ8LS8YSVKboYWIhUqcYSUr708cvQX5xMgpTmrF/XxCGyTdi7vKZuH4CJSqM1xTsHY/qgleR9Ng/4ckf9yCxbByum16GCcl0JqIxC1phMf2IAEomR1iJsw/WzwYIE0JuCxaLDXEZVFOLM4GeK3loN7U0sXlFp1o7mFnaHz1GrkcvqG+FgEJAIaAQuGAIKAbkgkGpClIIKAQUAmMgQIJYp+uDP3AcHX202RhXgoy0bJjctE8IBmEqX4T5N7uRd7wNL1NyYCSxrDN4MXSqAdv/+yfYsSUT1//wZlyzeAbymCfoCWGYxLI+Lgs5M1fg9s734Xjx3/D8SycxZc445E5OQgptSk4T8STCLV50HG5F/er1CBSlAvUrcbhlBgr7K5CRZIaFpLeYe4joQfOy4nZovuZdHp/mcUXndcI9PIBhfSpCxQsxvWo2unZvxpGOZmxpC6Ao0QCLKaZOlheQPA4HnG6vFiDW53XA7RzG8JCPdiOUvFhrUF3dgevml2NDz368d8CF8VTVmpwG1ikt4T+6nDTQ+F7jEcgdkEWjhIhG62eJeJiWTI/JSObHWo7SaTfjCymDGOraicOdWmFa3/RG2tPQ1D9cnjAkUpYwa+IcwKipkml1EN/gBTeM1wBWHwoBhYBCQCFABBQDoqaBQkAhoBC4mAhQMhAMJZI4LkZ+EYntt3+P3dlezJ50DTJNcZpdgr5gIQpy/PgKZRdxJko3vPtJqG/Fzi3AnrK7cXdVBebmiBcs2aMXElqIZxqu2ymtmDENuQe7gOcOYv87H+CGknlIyYgjFU+Wgobuwlro/Duwt3kQxxwP49H7GvDcyyvx1rv7EZ8wAbNXVMBio9V7DFGvYz6x6xBCXeQD8lu8cMlvIwn1rPREJBcArb1u9HWyhgreoOaYNCt6RPNo5WilSBniYUsfUYfykTHxwuMO8loCkqyUopCBYLe01NTTgo/G+l4vGZZIuSFKckwmI+IoBQpzEeHaRHIT8AzDraWlxMPggjsxDVZLGvJpBB/OHoCXgWqFqdLKY58MxN9qYXr44HUNMr94FDPBaKbhutVEnNWhEFAIKAQUAhcDAcWAXAxUVZkKAYWAQiCCAGUK3LWPh91WhjnTS7D+3eew+l93Qz94iGpKK3Df4jKU5yZA7/fBRCYgSCo/1HgCjoPbQf4DKChCYkIy4gyUKoTFFOGSmVZHQtxYUID4FNphYB2G2k/ilM8PKk9RqkHCWzgGZhrc/QEaTgxjoG4xqmaXYfreQzi08jAaiw6g57Zi2Onml7R/hPKX4iMUv5zyEKlImDMwsEw9BgcdcPQA6bUm2FNE+iCJtKRjf7AZImEw0MjdJFIIg4/pD2PPse145Zf1aMJNWDHZhuI88kHi6IvlhUJdOL7uRax77W1s69XDak5CqOxGXLdgGlYsLtUYpgAT68lEBPqa0bXlt3h29Q7sa3bDnGWFIdUKz/5WBDNoeQ4P3RU3YduLv8U77x5Gjy2ZWHugn/AQvnDLHFQZjmPfq/+OV4+40dhfhkmz5+JzNLLPpDjKxL5/WNfG7rC6qhBQCCgEFAIfhoBiQD4MHXVPIaAQUAj8oQiQ+A4FSMjaC1Cw5Ot40JqHwndexJO/+jkwqR/mk0UonzANheNmYnJ+mAcI9Q/D39WFPqnbFkfvVLTqIBXMok4Tw5ofXjN0djIo8emYwnteRwdaAz4UMaFV0upo1B7qRv02GqAnF2LczVORlJKLWZWr0Zj1OlYey8HWY8tgr7Qj10Z1K1EXY74zj7B6k95MV7muZniPrcN7B+vxfmcypuVmYUKxHmZyL2Ej7zNzhltroM2HC607X8AG3Q50ZFKNClSLCu3H/p1DaFz8ffyfFfMxryYTqfESr8OAoJfpt/0e6zYeQEfKtbhpgZUYHsSqXz6BNzvayKRcj6XTi5CWHA9Xdz0N9Z/D2lfWoXXSYkyZRxW39iNo++BpbKFg6FA2cCNlGTp9PNLLZiB31x40bF6LzfE34FuL7Ui1kyHSW2HOzIXr9b3InpyCgsosWAmEMI/qUAgoBBQCCoELj4BiQC48pqpEhYBCQCEQgwApWQb+CzHeha5wHubEOWChitCBPevQv+8x/HIfk457BA99swQ5ialITaD0QmJiaGIF3hPpw1mEsEYd8xaX8FAKbGYbaNmBTtpZOCgV8PM2ZQ40LndB52lCQ6cBibQ9mTIhC7b+EErGV6C0lkne3I3NO/rpAjceeayXmkhhLkeyawfVpeipyzfYjt5TbWhz7MDJzb/B61vb0IWbUZKXi6JkvWa3ojUzmi32m/0IBjwYfv+neP792Bs8z70Li28eh5qJuUgwmBFws+8WPxmpThxe/XtsH1iIZfd+AZ9baIPPuwnBHd/G6797FX85lIJxZRlITY+Ds52erl7+v/jP7Q/iL/78HiyZNhFZxzbhuHEDWtrbcIA2HghSncqQh6r5ubC6GxF0urE5NAuzp5UiP91Mba8U5E6Zj/LNySi+fglq5k5CGg3lBXbFgowaM/VTIaAQUAhcAAQUA3IBQFRFKAQUAgqBD0eAZCwJYT9tFIIJM1G1fAZ+MukYXNt/hv95bT9e2PhzvP+cF00tD+CbK6oxnnYJouqkHZR0aCpQZ1QQJYulXNo0MBaHl/etiTnIobTERnFJiLYWGOqDY8srODqQgAxTCnJ6exkY0APTjOnIO3Ezxr+5AfUbXsHxqbeipKAYNpFMjMhAqOKlM8HVdRKdq36A/96UgOf0ffA5vDjl/yIe+qc7cdtNdcgg36I/N/dBCp6etcwJKH3geXx5eR0WlNFegzIQ6pnhwFtvYNU/PYK/2zMFmdf/A25cUINr8uvhaXoZuxroPWx8JXKLk2jAz2aF6nDzTXcixf4utv3mTaxvXoSMglPo7dmKLdtm4LpvfBkzMwqQ43JAn5WKvFs/h6rdbWhqYGZCESITGKDxR+7EiajtPICC7zyHt26bAltmNsqGWjC44x3sT1mIClsWUilFiiLMmtWhEFAIKAQUAhcYAcWAXGBAVXEKAYWAQuAMBKjWZDA6MTTUiT2UNpRXlCC3MBvxZDKCSY/izrKDSMt/EpuffRVvH0vHoiWZyCvNR1x1OSZiG/Z39dHA2kWjcPuIMbZWPu07dH56xeo+hJ7edryHeMy0pCKH3qDsokpFKcuQswWb33ge+1frcGTbVuxdlUTinwyBrQv1e/fhCG0jDHvew+GTi1A7wYhioz9CeIsIRRSQAjDHpyBr2r1YOrUYE3JIxOtoX0E1spLqQmTbzdB7hGn5sIOMDKO5mxOyaByfh5w8MiDCf4Ro13ItVc2c+/DU363Hq72rUZwfj+kZbvgad6OtywWnlapRcRIWXoxf7EimkUhqUTLP29DnolF5Twccp5rQqMvG7IoMJNtNMJFbCZqNMCclUppCI3MyHSPMBBklU0YtMsu7sCjrK9j8+7UYV5EPC4372450o2IR1bqKU2AkAxcYYcQ+rG/qnkJAIaAQUAh8EgQUA/JJUFN5FAIKAYXAx0RAiF+dnhKK4Q4ce3s7dOnJsBRnIJFuo0JZ01CbX4VcqkrlOp4kg7AfbVSjGkqdjKSCVswqfAaDx7fiSNsilA5nodhKYp+8QYgEuY7eoIKUqAweeB9tjQdYyzSUzKpFmo0MAivVe0/B2XsYa94fj8K7pmN+ZR5tOCgnEcN0enqqq5iO/pZNeO3NeqzdfAgLqkpQVkFVJ81FlLim5T96lzIlJsM+bhlmLJ2CJZW0ExFpBCUYAZ4E6FEq1huV3IkeIrUJ/0l7mSPghZ9erzSvVkEyN0Eb0sorMX7BbJQ+xwjtR/dhoH8uXPoU9s1K5mEQA3TZ6x6mKhljg2gSDLsNOtq75BOE9AwyNWTAAjSIdyZYQNt7rR4NHzIQmhtdaYOwHzII/BCWys8I7OkFE7DsS7VoXfkGdmxKR29aKrz6xZhbnsFgiBLJXfoV7Yn6VggoBBQCCoELjYBiQC40oqo8hYBCQCFwBgKkfkWdyueBuXEnPjhQAUdGBuZnUwLAdEKIJyelIjeHocVpyZHItGY/A/zZx2HyslKc+P3reG3zUliz83HXzEww5AZVnpg06EZv6zHs2rAex49mIm7pPNRNK0eczULpRxDeriZ0HzmE1qLb8eDty7CY3q9MDo/WlJCO3qgce9G+PxkNe36L1594B80LJ2OwfBLiGYOEHACMVOUyGoTbkTbScJxqXn7ag3i9GklPvoP3NGbmjM6O/JBo6FoZ9CSlueKljYfRZIbZrI9IQDxw0tC+/XgT+obamG8RTGIMTqP7QH4JEq3rUL+vER0n++EqTUFcQMdo8r1w9DrQikLkptEDV5IVYhzvazuChv0N6KjJplF5HOyMH+KjGlWQ6mk+ie8hHrj0ZNrY3hCv21OSUT6HNizbXsB7L/0njtXcgwmTbkaejmMRoGSF3IfiP0aGUp0oBBQCCoELjgDfiupQCCgEFAIKgYuLAAlaHQn71G7s+rfHsfrpVdg7PIT+oUE4hk9g14GdWL/bgKRbF6DWnog0vwf2ghLMfOQnuOH++5D09NPYtup5bO/twSnJMzSMnmPbsPuVn+AXG+mZ6oYf4JEHHsXCHB1sepE0tOHIzvew7o0WZFwzH6mJGTC7PbQrITMhzEuI8TXMxTCmX0NJSCrK8Rw+OHYM6+uHMcS4HD7XENvFYIRexsqwGOgiOBxE0OWivQmzf5wo4QEPJROMu+FwUZpCFSyDj2U4BjA0yL+hfn4fxq631mDlvz6N+vgS5N+zAGW5uUi2JMNcMB9VVVNR8cEz2LvnDWxnnu7BfuxZtxV79rpQfM9sTKD73eTkSiSVLsDcvCPofONf8PqOfdhxkob4Xd0YPNGMPtqr9JoptXEz/gcZJwnOqGMPgpYcWIruxKxpdUjavRdOpxclNVlUTaNaXNTd2MWdEKp0hYBCQCFwVSOgJCBX9fCrzisEFAIXHwGh+qlCZImHp3A5vni9B/7BHfiv2h+hMdlIVaN2NDfNwPwHv4RfPLAU5TmJmmqV3piA+MxZmH9/KbKTfopta76LR2/4D5jJQWQx/kdLUwsKKlbgmr9ahcXj6lAWn0i7kmES2K3Y/uJv8Ktv/zvWS+dWb8He4z/G33zpRsyttrEtPhgt/di/9gW8/c/fw2/2S5QM4Pg/fAFvbvgyvnTvn6LmxPewa+sqPL5VCuDxb0ux/Vd34a5H78bnvzgfpfFW2p+QFTlLAiL2HlRhohpZ4+p/xetP/wMei3q+2nYDvv0YbUByxQ2vqEN1gB51eWRg4tf+Fn9x+wxMyLfQZS9jfiTXYcmXvsSo7/+I5378EH7/eDayqJbV6ZiB2++/G/9y1yLkp9nJaCWgaMp1uOuvumH8/t/jqUfX4CkD3R2XkOmIc6N9Xz/L/zn+/We08bj/O/jy/DQUpTDAYVBsRLJRd+81mHYqC35bNRYXmZFgZtgU4qukHzIu6lAIKAQUAhcPAcWAXDxsVckKAYWAQoA0utgjWGC1l2Dq0kwUldIbVn8nfH9eiQFRcSIRH+COfFFlLSaUpDIquAQxFyJY7CTMSMwtw4Rl9yKxeCKSWrwkkMOqRAE/XetmV6FqxkwUJVAdyedmHA/aS9AYPa14Lm78m3wspNoTxFA9tRgZidHlntHRg1YkZVPF674f4y+0iCGsNEBDdxtVmIpsyGKMDOTPR85NJroM5iCSafEFU3hP3OUyrYhRzmI+IoMtBDwDG8YX1GHSbX+P7y5n9HKRtdMLVVBUuUQCIwfT6HVBzTg9rWomaksTyQDQ5S9VrfR6O9JLZmDuPX+O9JoWdHlphE5gfPHVqKwjliWaAABAAElEQVQsR3VhMptAHJnWEp+Lshm349a/LsSkbkpZxP5DT7e7NGCP8zMOCpmhYALbTQYjzij1i04Z1cgkUnyfFynjpjJwYQ3SLGHVMrmtDoWAQkAhoBC4uAhE30gXtxZVukJAIaAQuIoRCAbjEBdnQw2jBQZpgI3E8bjlq0vO2GkPMn5HgO6hSKOfvs6kQS8jexdQHalwOqpIyMfuzmtG3iSyAyTQA2QI6G+LKGehdMYNKJ9FBkYjpuW6lMvyNfUiCQyYhLyJS1Ew+VoS4zIw8iHMkJyKJ6wvoEY7l3uRQ/stzBSJ+hEuInoz+i11kkEi45NTdyPyprFIFq1VES1Gyokc4fZJAuk7VceIjfA1YbfDqSicegOKp/FCJI+OGYIsPyDMg1xm4QGqicUlj8OUmyagTsqNJtfqlZojmen9Kxws0QKzyQOPtwP73mqBvfQalNTl895HefOKNFp9KQQUAgoBhcAfjIBiQP5gCFUBCgGFgELgoxDg7jqJZ9o389AoYxLbMXk0OjlKKMdcl1OhyOmNSpKThxjjiFLc0Vsk0FkR+YTTtLd2K7Z8MiRMw2JHpZGEkk6iipzriC3nXGmEUfGeo72j8oz0fXS5UgYNyWOTR9PGJpVzMg9MOkZfYjIzr6iGuWnjEtB10cZlF3b6SzEtLQuTEwmslK0OhYBCQCGgEPhUELhqGZDwDpt643wqs0xVohBQCJyNwFnLz1kXPkYeJhERw1iHXI7e0gj26I+YxLFpopej5Y2RPCxMGOtGNPOo74+TVGMgPiRh7K2PSnsGt3K6LSGRDpEh6trwMzz3zI/x3+vKAGMNvvbUnyGvNg96kepogR9jKzudX50pBBQCCoGLiUDYsYe2UF/Mai6psq9KBkRPXWKjycSNxatrsC+pmacaoxBQCCgEPjUEuNbTniZt/FIsfqAU5bfHwWDIQNXkMmQn2+khjOITvXoffGrDoSpSCCgETiPAfQ+/nx4GwyLy09ev8LOrjAEJaf7gHUNDOHbkIP3Zi+8XdSgEFAIKAYXAlY8AjdsZM8ScXomyDDE4D2DowHbs2BOge2LFfFz54696qBC4NBHQUfpaVlmFlJS0iP3bpdnOC92qq4oBCdFw0mQxoburE9/62hc1TzPWuDjqGZ9Dbn+h0VblKQQUAgoBhcBnhABtSrjL6KfRvl+LB0JJON8HRnr1imqdfUYNU9UqBBQCVyECeq49bpeLf078xy+fwcw5868qKcjVxYBwgmv2nPSi0tHRjq9/5x8xvmYGfF6J/Kt2wK7C5191WSGgEFAIKAQUAgoBhcCniwCdkhiMJvScasNzv/pXeNwu1n910aFXFQMiQysmhiLukiM7twjFZeOoiuVWDIiGiPpQCCgEFAIKAYWAQkAhoBC4qAiQATGaGJvIZkdicqpW1dW2D35VMSAjk4kDL0eAfht9Pga+4t8ZHgiinMpIhrFOot5SYjjWj5VvrLLkWrQ8Ob9QZUpZ6lAIKAQUAgoBhYBCQCGgELh0ENC2w+kuna7Gx/avfuk09SK15OpkQKJgSiReg1ETg0moLlEEFjsRzUVvDA8QTR7+lnQ0ZhxhVWUSRfJJgnPmC+c++5M10/uKVv/IzXCZI8G+zrvMkYI+w5MoTkSHKm8Rnu8zbI+qWiGgEFAIKAQUAgoBhcBnj4BGEwltN0JLfvZt+rRbcFUzIDoGrwr6vfBquncCvR56oxF6jSE4x1AwYm+IrtI8muG6ENnMQ7e+Ykx0vnxCOBYJg4H5GBiLdvBafvkQ/kPK5J9IZs633HO0/FO+HMbJy/heOuo5iofLy7MfnzJsqjqFgEJAIaAQUAgoBBQCVzgCVykDIhQ+afyWt7Gvcwfe2XsKtngbg//SL/zya1E2sQQZfhoIjR58MhuG7t04eXQb3t7TRe9ZHniGk2HNq8ace5ei2GyBUfw4fxRHqzEYlLzo/TCd2o6dW97D2l3tMJoN5D3IkATzUDBlHmqvm4ECXjP6ol5bRjfoEv1NiYfeuQ8th3dix0EjbJNvR115IjLiAxHvM5dou1WzFAIKAYWAQkAhoBBQCCgELjoCVykDEt6LD+ltsCTaYbf04MjzT+EE4T6VXw5klCIthYFy9eIrPuYgAzLYvA/H1/wdVr4j12di7rI5yE+1wTCS8KP3+XVGuoJ0d6N57y707nsbBwZCcBWWooT1GSgncDUexvG1jRiw9qO6cBZ91qcgI5HSGrqOvBQPRlehhEMAEPU1aSNVrhzH0Xviabz0SjGZqGWoyEtGZiKZM/5Xh0JAIaAQUAgoBBQCCgGFwNWLwFXKgIQHPJi3EBPnT0FKYR7e3L8aOnIgDYe7UJw1hNrZdphEBDLCWJDMDg6htZPMymEgs7AOpzJuxKLbl2F6TR5d+TKSbjCqR3WuCSWFmRDwtqO/9V1s+O/vYOWhCVj6vR/g1uVkNAKMU0ImZ/joW9jy/MN46kersPbmX+CB6+dh3kQ7jCTsLy0WJMxsGEKDcHmsomsFi1n6yOumZDJ31RhXEo/UFCNMRmFOzoWLuq4QUAgoBBQCCgGFgEJAIXC1IHBVMyBCEWt2GMY4GLOXoMByGH2H30NTqh1tdUu5c29FnBhQ66ka5R9CoHcDWk514ah7Aopy9XDk5DCQFVW3aBcioQx1Z1DYtN3QuIUYwptlGSx6dB3Yg72//yscGp6GaV95BHOnTkMpiXMjDSWkPbbyRZh658+RlP5LPP/av2Nbhg+JWTdiUmoQFoOOkpDI9JTyo+fRGTuWzYj0M3o/+s28WvazbkQSRNXIzuhT+F7YY5hk1CPk7Yanax12t86GNbUItZW0/ZDribNRPL8GX53OVHHJsFlFtey0PUvY/iXamNN1apCxhDOqlbaccYFtj7ZvVBHqp0JAIaAQUAgoBBQCCgGFwKWNwNXNgGhjI8SuGTpzOaZMpXRi/6t4d68FWXsW4tqJNhSlBOALkQHxBSiZ2IJuhxX+6hnIGN6PRJOJJVBMwp1/k5mesWLGOkQD9wAlGrRqJ2MhBuokykNuGK1H0du1A7vedJPJWYhlk6pRnWWDye9BiES1EOY6E6UGhWUoralE9oansXndJqRmVGL80gqYbRYarJPdEYKcDA2t38PEuEagsy8B1iuevGLaojdZNK9dOlGT0m6Ejd6FUTCy0cIWhMhEaWWyvZJOypHiKbrQGJUwYyCFMi8jCQeCZpjRie4TL+LtZ59CfekEzJlrhdnkhZ9YhSypsNszkaQnA+d3w+cP1xluFm1pWK5BLNNHGAvep/2MmNDoBTOTYCa1Mn+QbdFzjPhL/sSrVpAJgyN5w6WqT4WAQkAhoBBQCCgEFAIKgUsfAcWAaGNEUjcYh+Rx5chyNsL8UicOHGnD3GIzDGkWGk4zVkigA82HHQhljsO4XNLl7+wjEUyVKIMLnqF+tBxpwKBXCH9S+MYE2NJLUZQTD93ACTSebEUfVZT0RisK8uvR39+MBqQhKacc6TR+t+l88ETIbW2zn/FJqMsEc04+pSBUbdrbi6GTR9Hf40bHUQcGh1wwpWQhLikTxp4TGKYXL2/IRKLejqSiaqQnsUwauIeoziXHQP0H6OntR5/XAAMrCFjzkZthRLKxD43NQ3D7fCwvF3ZbPAw9xzHgtSGuoBQpCUH4mg+g26Vn/8kY6Sxk1NKRV56L1KQhDJ7cjwOb1mPb+la4jR+g3j6IjEAWkkvyYOjcC0dXJwb0abBmjEce+xFvITo6YSgG0HW0Hp3dg/DRFbKODEfInIW8/FxkZxjgcjSi/WgHBp2MDGrPRkJaEexDu9Hn8GHYz7YlZCK7NBeJVnrXGhEHaV1VHwoBhYBCQCGgEFAIKAQUApc4AooB0QaIhDGNp4NFlUhrb8G4wE7s2bcRA7Ps8KGUcoJO+Jy7sPN9IxIeyqWNiBsn1gF+qhTpDQ64+g9gy0+/jheORUY7dTkWPvAtPLgsDvrWjdj4Xz/CK4d4r/Cr+Pbtw+hrr8cp2FGRlAYD1bzOoqFFSmFhXjIZiZYUZGEA7oHjaGs/gI2P/QwbaYOCqbdjat0iZG7+R+zd34qTWtV1WPz9v8XS6RWoSCNhz4I9A+04seGn2Lp2LdbUa4mAnK/jwXuzMTnjKF747pPYLZdn3Yf5VeOR8NoP8Hp3HZZ+/09RW+RC248fxtNNkXwif7B8GY/+7CHMSR9Cd8d2rH1iK7rJuLjW/DVWrQEOLf8r3PC1m2Hb9TQO//xZvJK0FBPu+lt8eaENSbYQJSHDcPZsxa6Vv8QvXt52WlKT/hAe/MadWLwgkwbsW7Ht1/+EZ3d0AcW3YO7S+1DZdB92EvM9/gxkz/4y7nv0HkwsSEWiSEg0uUi0jepbIaAQUAgoBBQCCgGFgELgUkZAMSAjxCsZkMBElBX1IjT3HezZ9BZ2NU1BdnkFigMO+I4eRUteCZZw970EjagXhoWqSkFfIhILl+Ca769C1guPYEvLNMTPvAOfW5AHexxjikycj3G3fh+h8hAmrliMSsc72N64nnPCpNUsKkVnHpqSEfWMyIDospCUTA9YaMGAazE8Rbfgnh9XoGbVG3jhV1vR4gkh/87/xFe/mwPd0Tew64Uf0bbkWWyz3Y7EJdOR1t2E428/RgbjTpR97W9xR3E33K5dWPPTp3Hs4D0wLP8a7vt1NcqfeAbr1z6N/vRvIfNP38CDg40Yn9UEV1szdjZNxHXf/UssyG/A8OG1+OVPX8X+A/egNLMK+RN1uPefvXjrJ4+hbdl/Yfr0Wswfb4Ul3g7DtctgjRtCywsmGLVOkk1grBTHyTYcXPXPOKz7Ir7xD/+AyZVO9Jx8Bxt+sQYbVlkx5FyC25YuxPU/jIPlqeex5ncr0baPkqS6l3Dr0gbM2vE/WLNrH3bsuQlZ1jQkZwojGFbNOhNH9UshoBBQCCgEFAIKAYWAQuBSREAxIJFRERo5GLAhs3YS4LkBtZt+hz27GzF10jRkWVxo3v8edAXfR2JKEeLcIupgDv4PieqTmUxCURmmXXst+lY3YH9HByUcVqQyQVxfI3xuM4Zyp6IsJxupTbQZ8VK1iBYUmrpVpP7YL2lLiHYltN6mbYmerEocvHHc7adNRVZqFtrpVSohZQbSZtyHWTWTUZqdyKTjYeifhoYnHseuHTMwjupk8aGtOLhlHV7bdgBlM0txNHUIXl8z9m47jCEcwGDpZEy/IRkpjM9hwU2oqLsN86YUIzGYh3h9P5yDDnz+31YgpYLMBlXRWnQNyMGbGBzww+22wZqThrS8dMTTFMaamI/U3FJkZ4sNiA86ezLsaWkw+3o1A312BnrXUQy0rMH6J4/C8icTUDxpInIyPEiJMyD52gY8/8JKvLjBitKpD6K2kFglG4jSOJRMvwML50xBVQ7tUU5lInFtL3r7AvB6qTonYKlDIaAQUAgoBBQCCgGFgELgskEg1m76smn0RWtoyAdjUinic2aipJAyikNH0dO+G22OZhzrKEBpSSaS0+PCRuARylcMtiUgoahRJZReh7yCdLh3r+MOfT0GfCH0NrZgmAR54oQ80BMtkJYEU3YxT7yURpARobG32GLHHmKMrvM7EXR0YGB4AL3IpH1GElIkCrubkds9DliKSpBWQgmNTcdAhUPQJSYgpbIWaWQKBtqG4Ghrg3+oCQPBVBRMzUNOQRLiEwqQmrYI1z3wKFY8PBOzCwK0ofAzEnwXrOMrkJZbgew4P5JZli6+DEnFVRg/JQGe4+/hg/XvY9fBNgjrpKdIQ0/j8qDfp7kfFlt7wcBHxspLd8R+GocHeC/AfofDfrCDgtdQG7ynDmEbmQpbkhUGoxcuJ1WodJnIHVeJgjIyZ44utA974XD6KF0aJgtXgfTiqSjO1FOiEoKfsVusBgMsJmIks1cwVYdCQCGgEFAIKAQUAgoBhcBlg4CSgEQo2HCMP/GuJKpTEzB+fjFOrlmHnZtO4GRBGhp81+DW0nRkp/jIVIQ5hpFPcRdliEMoma5nq06getMPsHd1McoL70CgyQJTVgFmTUmFKUhGJZ1xR4qPMoThL3Gk5QC6BkrhDKQwxgcNz0lua16wSGCHhqgu1bAZDQ0taCpdgHGFhUgx0DuUVErPV2wo/0twQoof2HidncEQ0zJgN9CTl4sqY3298LtOweU3IPeah7BkXh2m0J2vMAviPEpHCYve0EtmpoeMg4fyCTEOF89S4Tbog/1wnDqC5mNrsem5D7DnYBPIy6CH1VcLtyWEvzBKI4yYnItBOZtHRkm7LveZTBJLcnhpGO9w8KSHcUN4NWBgveyDuBZOTYE5PgtFnWYyGmRwtI5K7kg/gyat3VrF7IDmAUsrVApWh0JAIaAQUAgoBBQCCgGFwOWCgJKARIhkMdiOMgBxSQkom30dimtt2P7y23j/tVaYy6qRbEuAVdJpeYQIDg+zRoOTKBY+JJOik6pZM2Bufw+7312FXT1JsCWORyFd5xrozjfgr0RSQhUqqella92EXfUn0TTIgkQMIuVqZQdoqN2FjiM0Vm8GVaMmoKKmAkajgbE0WIl2RIj/SJ6QuLD1eNmGIHKy0hGXnE6bCynWiVOUiAz2UjWK1YSZD3F36w+7y5Xu0E2w5nKX5UZZBr1zP5q3voQnv7MPpuu/hz954v/hq19fjmqmsTK9cBZh5iL8rTVLXPlSokIvveF6Iu0cKTWeXrYyMpBPBbXBDiecw2R6xEUx+yDSlICP8UISU5CSrqPqmZQRaQ3vj2CjVSrXYxqg1aM+FAIKAYWAQkAhoBBQCCgELgcErm4GhNv1eiGmSTTr2jvQT/e3bqpUGeKyEF9+L6oqJqGKo2hMqcTU68qRmkljaNL/OpFAUGLQTzezfq+bvylN4BUJRGjImIH86psw2bIfW3/zPPpsdtgL82HmPSG0Az4jMibMxIyv/yVqEzdh47/+D7bu3okGtkPUlaQ9rvqN2LXq7/H8K++j67p/x6J5yzEtz8TI7CKd0GhxfjBx5NAzZHvv4XocXPlf2HtqBsoZmb10fClsubehOtuMvmf/Cds+eBv7evTwsq8G43601O/Hjo09lIAEYbJmwNnVB9cg5RsaQ0BtqcZjOLlrGw75aOhdmYfcsjykp6fQdxfx0BgCMg5kmsg6IGRIRk9fD/w9O2jjsQmb9/gxNGxgCBGmoeG5nuk1/iq5gHYjk6lUBXSufB776eL3pNEIr9OJhi0bcLiDafPInBlNiP//7X0HYFzlle43XTOaUe/FkmwV9yZ3jI0LtjEOJgZDSJZAQvIgYUmym92XXbKbspv2soG8FFLJS4AQQgIEHHoxYMAYG/cuy92WZPWu6fO+c0cjS7Zkyxiwhc9vS3Pn3r9+/8Wc7z+NbcQPxkqtj7l7n0z8FC2L2c4fdmj0Kx1rUQQUAUVAEVAEFAFFQBEYMghc0iZY5tqNqHy7Cus2bMSOitVwvZKEjjZqHLJLUZiajQI6d2cxn8ehpBKUJpvgbtyA7RVbsWX7u9i15V1ushvv5NFfoWEcCqePQyYTE5oi9MUYMQZjV67Ehu92YnymB1kpYuAknIHCctgPmzsDacXzMfXaIFzP/w3H3noUL7ZVMBt62BDuOyrXM0pVCK4Vd2MFycrogjR4LEz+xz7EmMlE5/TOPVtxbPNjWNNkg8dlRu3uLahcOwJFy5dgwrh8OnbbYU0pRenc+Rjz/I+x/YWHqT1pxvGkIBzm42gLJrMnJ1pf2Iod2/ajqqEDW94qgys0hY7tw5jHJAX2TDdH3IaK1/8Kc4UPHRWbGY8LCGxehTfsLQiUpyLLOoyaoWZUrX8a7/iSGa0qh+GME7H77bdRvXENdlXQiCrtryhNvxZ2RwbcmWMx/c6VCDzxKt550UHsJiK9pRZH3+lCXNkCTJ81DA7vXuxZtwbbN7yNvaEcuDc9gz2edJhbN2HzW69i9zEfutY/jlzXAphDJSjKZqJFEhEhZ1oUAUVAEVAEFAFFQBFQBC5uBC5pAoLO42g8yOR+9Sbkr1xm+F00H6pFnbsYBcyjkVEyFdP+VzHyHONQQOHW3noUtQeOoKYlFSU33IZS+i/4Ok5gX2USI1KNQTr5hZhCOT1JyCqbitGfH4YJIwqQ5WDUKPo8GEXqBBzMiF6McUvzUVycjc0b3sXm7ZtxiIqViOHUTl+IZddiwtLZKIxjJKgAzafCUf+KaCcWBHzH0HJ8Ow76rHDQmRu2AhSsXILLl05FThLD4NIcy+RMQP7sm3DV3Q6U7juOqjoSiFozfJ25KJ2diKx8P3Y/50bGtNuwbKYfYXM9Dh+tx8RRuUgfMQXFcwO4pX4DmuqqcKTKBUfcGMy8tYQaiyY0nahA1YnLUcSs8BOW/xMi+6tR1UYCZx+B8pI2HD4QQodvDubc6EDYW8nkgnSmbyUWuWNRvvIfmVxwFDZv3ou27etxnAkUwxM+gwWXT8O4UQ601K5FTWUECSW34qqRFsRZGT2ruROtBwli0nWYeSPts7h+f0sVfWgKUZjl6AZXPxQBRUARUAQUAUVAEVAELnYELmkCEilYjPHll2H4fHGMFlMemlDZnfS1oE85TX18mbMwaX4YE+gibmHUpXDRUszIXYgpknjCqC2/mV2cJkM2G02F6BRiok94+/4TqN18CGmTF8CekUK/D+ouxGwpVuQyHBBdBuKKF2FKwTxMkEzjsecRmiLRCcJmjsDsp78GDbxiz8SMKxLuRMLohci98nO4doqTCf5YR8IB01zJJuZJATphiEZAphlJQ8n8T6NoDn0zmDhR2sucrTTbMlsiGPk5+l7QgUOUB2JKZrI6SGhMJCkupA9bgsVfmI8gm3AmUTMzM53C2Q/MJFFcs422ZwVXfA45s2UOgpMNdmKVdVU5wxJzTJk5/1ptxNXGyFZ0PAdIvC7/BApm0gHdeM5OzMz8zjn5vcQkYQ4uu4lmasRNnps5L5vDivBkzpUOJoKUzNdso4M/x6Nlmmo/iIcWRUARUAQUAUVAEVAEhgIClzYBodBrddBHQwRvQxDmllFql0hUhjkP2YSdh+0i7orDecTM704K6BR4TxZDdI9+pdO0xXoEdb567KstwaR5TmTE0+9DiMnJBr2ueNfigN3KpHt9KshgHDPm5S7iNgmRidGxTHRkF3MjqzMejvhkeBKd8DB0blDCW8k8e9p0D0PCYbazLgeI6xlDHOaj87bFOw2CYNQ2Ft3dBx+bSUYsCZxbbMbSpKcIRoKVcAc3nLIAam+i8ybhcJKU9SZdQnJY2eiC9y3E3cpoV0Yxbp7Enavr217ayUBWyZ3SswiOdbJNz7T0QhFQBBQBRUARUAQUAUXgokbgkiYghgDL0LMSEcogILJVFHBPirgi+Iq7ebeMToH3ZBQqqcyHJAaRrno0H9yECkZ2CqMG1S0OmEZNR7qHKQSZL8MgICc7lYY9RYgARf6e730upI0I53R6N3MMX912bD2wBps3bcK2jR3ozMvFeud0jC1OQ1qirScqlyyg93ASXle6OZcicr4xNyO81VlaMvqV+Kf0FGnb50bPkx5FUJhz6m/ZxrhCOAZof7KnXlenrLfXE71UBBQBRUARUAQUAUXgQ0SgtwT2IQ47xIa6tAmIbJYhvMZMk/rfvdirJFGYRPvQp5CAhINdaD+yETu3n2ACvTRkT5qN8vllNGWiPRZ9QsyMBHVKqz5dnPkLhXHJ2RHqQLh2Dyo2dyHgWYqr6MAeimykb0YZhjEbeVaqlSZWA2lazjzCpfI0RsLe+15cKkjpOhUBRUARUAQUAUXgXBEQOUPSIWg5OwJKQM6OkVFD9BQBn498ojvJXu921iSkz/wMPl5On4YQzYcccbB7vZLrvHet87s2JwFl12HpML+hUTE6IyESEzK7LYT29vbz619bKwKKgCKgCCgCioAioAicFwJ2yoB9zMXPq7ePbmMlIGfZW/E9sNLRubmxDi88+UccO3QganYltlmxImZb9A+x0hvaZESxonaCjuq9asRqnscnz+1pimVjMkIxU4p1HqEzeyhE07D3d7DzmOfF2JSaIZK1OAezxBMrvzjpa1EEFAFFQBFQBBQBReB9QkAMZFz0q11+0x3IyivggbTIGmpzMRC8SkAGQqbXfRFeA34/1rz8HKZPzsTE8nJDEyJVYq+W4STd04Z3o3977rw/F9TDnEY0Pqix3p8ZX+heBC8LSZtoiH7xg19jLkMbz71imqEiFShj+3eh56njKwKKgCKgCCgCisDQQ0DkPzsjFlXsrcBDDzyMRctvNjQgKmOceS+VgJwZn56nkqE8EInDtddfj2XXXtUdDlYF2B6ALtIL+YfBxn8Y6usamA1+J5YsW4ZPfvp6nkxEHfOVgFykG6fTUgQUAUVAEVAEhgACEn3U5XLizTVv4403thsWF4ZsoQzkjLunBOSM8PR+SB8Q5qCQ6E0ivIovSLQMXgMh72LMdOq9aEj6aD+iw3bP4ZQPDmSMdaY6pzT5qH6Vfxgssmd0CpMcIrH9k+9CTtRO8/3deeMdNf7lVXL+/iKrvSkCioAioAhcjAgY8gXljBB/AgHJOm1IYBfjVC+qOSkBOYftkAC9IrTGfqJNo9K+xJ8yfDP660/anHrfaDY48iLjnVZi7fkgNu5p9fqpc1o/sRtG3dg4UQky1m+sylD8NPaKJKQHG1nnaXs4FFd2kc3ZeH+659T9GsnHR+EdusiQ1ukoAoqAIqAIXEQIqEzx3jZDCcg54GYIscw2LpnP+56cM5OHkbV7gM4kjwdNuCRjd+8SoRYl3B856V2J+cctbGg20n33ecAvPNWnU3WUn0jGcGZlP30QI2pWfxymd28RSoqScZwRgymhi8aAa+oWJHvXG2rXIgDLXvVA3/1d1tF3D4WYDLy6IStIc039LavPegZTZ2Book8sDNZgjoWBFrRNfIf4hmo0wrMhp88VAUVAEVAEhjACImHE/gzhZXzoU1cCMljIRUiLc8DccBh1e7dgd1WbQR4QZiZzTxIKxucjhc7OllOldskd0l6H9voa7KjqYq6OMBOG25gJ3IPcCYVIi7MhTk7o+50HBTpzJ5qOn8DRgzVoJxkxhGQmRDQ7k+FMzkFpfjycdt5HAL6OZtTsO476dh988p8DM6e7c0ajMNsFj23gqFwR9muLtKPx2BHsO9gGe85I5GQmIs01cJt+pzuUb1Jm5vb1ObEXrEVQJ9wGGTsTQbkoly5ki2vi3+g65CWTe/w0yEH3S2fUkfuy1nNdM9sgyF91Duw5bkdNm5nOeMx9k+BFQXYImcmifboo0dFJKQKKgCKgCCgCisAFQkAJyKCBpyDlcsFc+TT2Vb+MFd/f3N0yBZh+PX71ly9iYZIN8ZEgEweKVMYikhe1JeFjW3Hk6R/j2u/uj96X3+5P4icbv4x5LgecDNUWZpvuVt115JskMWzC4Y3P4p5P/wwvdT8xPoo/juk33Ypf31YEt8OCkNmLjoYdePF7/4FfvdSIqu66i+9Zjf/8eCISk71MXNh3hJ7uwn5EWvdh66qf48a738LsbzyFO5enYP4IsWkcoE1P46F/YSIuIb8JrZ1EXE7sey+Z321xjHDhpDM7tUO9H13UK+dEIyQGgS4TuhgJkFGhe8iVhIp2ubkuG99P3g92mNFFs1WpE1ug2R6BU9Yt7GWgIsRCNGZ+/trpxmP3JuFnb9oBZwBYVo0/3OHFVaniLzVQB3pfEVAEFAFFQBFQBC5FBJSADHrXaaLU0YFQ6QqMXTQdj01+F89+5x5s2NqI7d4qVO4AZk82weOgIMc+RVAV+cxCm6aq2nbs3LEfedlZOIapuP2zV+LaRWXITXIhQUyoTiMfMqmodBcKpqD48pW46/4kjPvjL/Hn1+rRvvB23HnLjbhyQgKS40k+eJwdiTiRkDkeS7/9HTiG/QarD5TBPP8G3DkvBfkJzBXSL/mQWQZhqluHda+uwa8f3C0Dw2olGRoykrYx5ff2SyCmEG6rt6FxfRLufdqFRq+YovE+1293EteuCLKmtWDc/FZckQ8Q7ovfNI3rMlPj1XQwHut/n4F1zFHZEIrAwU0NBsLoCnTi+q+0YtIkP+Kq7NjzWDqe227HcZpQebg+Xwf3v6QJixe2YfFEauyIRb9aDHlHBEM7mcukVtx8dwSFLybiwdeokRsRIMkh85DnWhQBRUARUAQUAUVAEeiFgBKQXmCc8ZLClomZ0MOJuUgtHoVyRyd2Fk9ETftbOLJ/G9Y/tR7zSqbC7WYWdD+lLhHOKH3ZWndhZ2UFnlibi7wMP45lj0PJlCmYMiWdJ8cB+CWiVg8BOSn4x5ymIyEH3BkpmLJgBhIDG7Bh2/N4w5SGnJwcjCugnwbNt4Ii5IVtsMd7kDc+E0lpYzDSMw7lN0zCeI7pNIU4Tre02FsglDWJdOnMRc7EiZh9TTWa9rwCnmFHC6VOMT+SJkY9qc9rY27GTal2cs7yTUrP3FlHuu+vjty90MVkCaN2YxLW/SkB7x6MoHlJB8YnhZHLOXe2WrDpF2l4Zl8YBVntyHFxXUJMuCZDGDcIXQwEWWhsrd2rknpy2f0pOMhPn7b8LsXASOp19ykf8iiKnVGl51e0vXyVGmxkVIx+9FSSJ9RcORKCyJ/SjpoXEvH4nxyopZnezDvqcfWYAApSwnCQH1gcYaSPb8dl7Yl4+Tk7frfJjzv+TyfGjPShML3bfMqYW+/e5VomGV2cif4fSPOhNMeBxqQgAk4TRhSHEZ8kz83GO2q0kLmy9F6XsZ7o7T735VYfrOQ7f6Rt7/ZST4sioAgoAoqAIqAIDC0ElICcy35JmsuQH0FvFzpo1+J3FaKkrBPx6XuxY89b2Hp0NLKS4pFrDdCyRWxX6JlRsxsnauuwPXsqrrC9ieFJDkMb0dUVQFycnfbyYsUikhnJBE2xgoZGxEJ/BP6IwMuegkEvLE4PsifOxajRJCDMZ3Hk8H4cn0gfEmpYzKIBoVQW8XUh1LgPdSiEp2gExmV2GYJogMKomf1ZrFbIEmQ06TfCkHFBmumEPMUomRaP+W37sOGHr1DAY1/iu2K1wxGzwQlRi0KyE6JAaeM9s3Qk4W0Z2lbMlkQ4NArbWWxWzp3ExLjBJxKajvY9IUqU0XvddS/QB8VqTpgz6bDh8CYPHvltHJo/1YB/vq4J5WlhZHKeXa02lDS5EHiAVTMCGENLOzHBon8+cWFoX/mJrY+fQh6CtDyKuQBJHcLds94wCSChosBPjxsK7sbWsl0oQPw5HZPUpyBv4MPvIanPsXqK1GEjK02jonEGeEMKPwLsIzaucY+diPmVM92PUUsakO63YtPrDjxa7MXUhY342EwT8jwm+Gh2BmopCua2IqHNisb99CO6rg3Xf6IDZSk0v5K5sUMZU+ZrzM0YQH4JOeW4rGCYbnG8ukMOHN7MRcd5UZILeBJkXWHwNe9/XezQKjgauHIsvke912GstcexPTpwSN5X4mhwtZ656IUioAgoAoqAIqAIDCUElICcy26JzEcpUAR0s5m+Hf50lM8dg7FwYMuD2/D7Z2tQ4knGsDIKSUIk6Nh9aNNRVHcmYsLVRUhfvQEuSptyYhwJd6HxyHG0ksgERLi0UNhPSEVaogNWfwsam5vR7KUgaqJpFUlNSmoW7HlzceXlc9Gy+Um8s20y8i7LxtJ0JzwU70JmCvit7Wh+uxKWgsuQN2ECBWkxBmMhGQh0sM+mBrT6uoVVM53n6QiQmuoEfdiN+YrwJ0uUo2dzqJM+JQ2orfcaJmX2xAxqd+xw29pQd7wNbZ10GnC64U5JA6dskCUhLSE/ydmJOjR3heGjasZMHxgujM7ITsTHWSlgGiPIKBemyPAiSYdoJnTMg0oKza8N9+H2ea2Y4gRSQxb4CISVaxp/TTM1Xaya5cd4Ef6lLaV/b6MVbfUWdFA4llvy20ozpPQsahVYycy+u1rNxNsMHwV0WbM7OYTERJo3HbKgs4vPSUJMYvKUHkRiHPenyYKGRu4j5xaysW5CmO8Ce+6GyyR76DOj/gjH9bNPfidl5XvDepnUNtBHxUQBvqewHyEIfFORRmfw5Gw+pIO4r4sme9wXY69Zx8S5+uhA/upqMw64vLjh9g4Uk1lZ+Z7wEcm2BU0HOCbnQT5iKD1kDCFcdk8QLk8IScRNSFHlgThqAm1IWdGMGQVh5NjYrsaCmtbud45mYZ7EEFI9nGv32E21FrR1kdxRc+Jx0TeF/yIZmJLoNh7js3YSMc5DSph/klLDSKSWiq97lNREH+lvRUARUAQUAUVAERhCCCgBOZ/N4om3ZfQwJDjikPurtXjt7e1ouzKVAn8uBbV2hAO7sHl3EzrShmHBnAzUvMNs6pTizNYudDUfwNM/uA/PbG1BM4Vc2LJQdu2X8dXri5FyZANefOCn+OO+VOxoGIWv/usi3LByMpKpLhk/dzz2Hq/Ao+sOIKOoBvNW5CPRY+OJcBsJSwNe356AhKlOjC+JCosiwEo0rMZ92/HcL7+JpyvjUUNna4t7DMbNmY/PfmEGxqWTwrBizHRKhFNbRwUqtv4N3/intTCNciN92X/i6gXDcEXmWqz68ct47HcvwnPLnZj/ic9jBaXzdBclbZsDLYf34N3ffRV/3RDC6v1dKBgxERi7BPfcPh1TRqbw1D0qfJ4P7O9bW5F0KQjjkAlNdRTMyRYi1FBIiZAcWPLaseg6XvMUn24xBhmw8GL/miQ8+5VErM6MoI6kwB3vRf64VvzLd9oxmmTA3mbHgVcS8ZOfu3CQDiWtrV244a5WLFoUQuWP0vDmUw6sHRZEusePBf9ah+UjSD7WJOO//92F8Kgwjqc340s3dOCWaxgcgLDKHlodZlRXePCXbyfiRWoZ6jxg5lU/4pPb8bV72jClLAgnCWsfqVyWIhqE9BDc6ZTYt5rQcMJKTY0QU97nsyCJ0omXErA/uQt2mmKNIfmgwsMgKFYbtRp7XFj1pTS83WnGNrIQ0WY4k7jVXjNyltTj8oVN+MRkMwmoFS3NZvo4kYQlB5BDQpZw2I0tzybgXx+Lg58MxZTTihUfb8HnPkbtH31vLC1OrP1TCv66Bsj7h2qsmBHA1DwSLbITb5MTL/06GU8+7EAFx4uPp++Krw13fqud2ey7kEJfHWNPuBItioAioAgoAoqAIjC0EFACcj77RekwGD8W2VlBLC9/G6899hTW7i1C/thhGM3wueHd67G3zo600YWYQ3v6VRTCKFLSPIahd92FmLryM9QS3Ien3rbiyMTp+PrUZKS4zHAU5CN7ymKMPF6LhTdRcC/Ph5tCo9kWh4Sx12ACBbUFD76Ct+zp2Lp4BWwp6Ug9egBtW9/EG/6RWJCYhUISgghNbGg0BUv9OlS++wL+8Kgbpd+6Df+QvBO7X3sd9z3lR/Ykzv+KJCTwBD0mvfJwHUF7PvKnzcEdP/LjqV+/gi0Mzzut1QVbURlm39yEip3P4I1NtTi2hGZmFJLNFhvqdm7AOy+sxrq0f8HVX07EFzLrcWTfu/jD7ffjmXGFNPfJxPjMU6Xk89mA99BWCIcsVcydcnxI8QQwPOzClhcz8cPdHZhxazumzPIil9GjbMQki74fQsjkGN53xIWXXkjAM28A7Yub8JVrI0hh5LP1L8bhO/emIKUshC/f1EnzpSCyyttw67/5sP53GXh9YyLu/6Udm9/0Ib20HVO/68XorW58/dceNDnZ3uzHyPF+rPixHyceS8U9f/dg05QgJjKY8ggyiqSWOOx6PQH/70EnDmS04ZPfC2IktVG733LiG//XjfUHOpGZFcBIalJ6K0EMdMRObFgASTkMifscycYxEhB/iL2K6ZMFrUE7Xt7A/ub7MGF2CPFUwYh5k8Vuw46XE/D337vxGz7/1Le6cN1MPyzUGG34WRpeYdCF/XNMmEpCYphDkYA0Bcxo4Ps2rtxLrY4QXz/yFrfiq/lBvHhrClZtsuPYZd3aEGJqqbWhZosNz60P4fpPU9PBf40snTbUVrrxJ/rlvHKsC7P/oxV35VvRfsCJH/5LPDZW+JFW1YkrkqiBYX3xf5It1aIIKAKKgCKgCCgCQwcBJSDntVc0CvFT45ASj7ELizDpsafxdkU9xp8Io4z5Dxo2b0RjZAFy0pgjJHgIFjnNpulNhA7jNlcayma64Wxai6qWQ2iIS0RmYSqcFEidoBlLVi79OApw2ezxGFOcAid9RsIU8sKuXBTl5GLSmH14ZeO72FZ9LYqz4hB/ohUN2/bCNXE+PFlJsFEyC3SLZqLZcKUX45qvz8SUGxdgtseDJN9hPPu3ozh0LIhOniaLSUysyGXQkYHMklGYZT+GrU/vxlGx1TfRwd45DKOmNWIUCUXFOgtNjigAsoHJ0oi6o1vx1hOvYtPskRiRY0Onh6GB25vhxU787JVKZA8fRgLiNOqLUN9ryNjQH8qnhN017JUSfBg+oQPLSuLwyKtuPET3+41uK65r86KM+CWPaEcBNQeZ4i9BU6T9r3nwxL+5sGdFC276RCPmXhZBaqIV7o5UHLk3Ea+ucmLJQh8yc6jdKPYjMcOG5lUp2OUwoZaEMMsZxARG05qbT1MqBhfIgQPBWqA6MYglk9swb3oQe0hWCuld0kXC08RphqhBqdnoxqZnHdhl78D1NzZgBce1H05CBaN20cvH8CEZCExjqfFBhmqmSRT7bauhMB/wI8Tv/nrm7djqooahC5MLghiRyJC91OqZaEpXsy0erz3oxt+fAubc2Yz5Szsxa7IXgb3x8K1Kxq4dNBPLDaCIvh4WMfU6wbXShOwQyfhCanfE/yUY70cGSd6s1Aj2Dk9EHm3EnMwtY7xr3P/GKisajvFiFAlZQQRpjMvQuNuJXU+68dYBP6Zc14gbl9MZPhyPNyucJDfUjpBhsYcP5T3RQRQBRUARUAQUAUXgg0FACch54GpEhqJHrC0tBbkLl2BB+dN4/q292D+BAvtkP9ZtOAb7qOEoLstlONcDxum0ITrxV5hO3WKhX3jZfEw9+Dje+OaTeGTZJNw8rxC5FRWo2r4XLZNvQFKcC/F++olI7W4zqdySAkxYWg78z06evldhZoINHbVevHOoEAtvyUBZtpO+GGQ74mdAYTKcMh3lH5+M0a3NqK8+iP3NtTjSAiTQdMtmhNylEHhKMTH8lTiYB6h5CTFSl5w0C5GJhOkoz/tBelxL+N+wcfzNh95dqG85iHe3BNDlWYUXDtrBA3kSEysKrluC3NQuJIYaOQolVhYDB+PqAvwyBqcfBBdVtrQZn3KSHDyQhM0U9sN7E/D8Q6n4b6551GeqcOe1nbim3IT2Kiee/mM8nkMn/nN5G1bMo1kUSUKnN4AMEplZi8PYU+XAdppkFZEUjAlZ4fU6cPSYmfc6cMPnT+CL1wcMwmZvsOMI/SKq6F1zza01uO1KnvQX0kzuiB2tbRTiSdmuonlWKVFydNnx3COc0y7O5852jHTGo3q3DVvXuvB6fQTLPtGGOcWMdkWSFKZbTr/Acs/SSDiGk9huqrLjEP10yjop/G93YM3jFoz8lB8pRQyqQPNAk0StanXgjYeTcN8TJsz9Sj3+6WvtyKNGI45tOunQ3sZ3p5XamZmZAYzL4JCcc+d6J6q3APVlfmTl0zyKJlZiPhb2Eoe2OByso5ZsATVDwyS3De/TmXzP3jiQo2P0ci+mZEc4hg0b36b24544eL5VjYm51NYcc+IV1ntuqwUli9oxb7wP07JpJsa1XkgSewHeWh1SEVAEFAFFQBH4yCCgBOS8tlIkbArh4QRGSBqN0WNzsP2Btdi6xousxAQ8WXElli1Pw6hChtrdxYEopxunv4aUKDb4VkTSyuknUYnLC/8Lbzz0EqaOvg511Sa0eN2Ye2UGkpLsJCvdp8bsgJwC4YJiZE6ejRvxE7z41PPYU+ChRZEDq03jcBWzrGeRKFD265FFhTiYTHU4svMp/GbxT/DH7jUnjJxhRHzqDwIOc7IDWWbPd7kyvvW6x9p1LehkxnbMmYG5d9yC68Yw0zvjvAaNI3gKtjY6obsoxbJwOhdFITczSEjulDaspGnU1QTNtoemP+lJ2PBnB3bfl4bH0+sxjKGM8444UUnH7NyVHSga0UXcxIiJhVB0dFhIGG3wur1RTOSBPI9YqekwoT43hDg6X0sx2rTQnOu4YBigA7nhy8/7dH73O7H7BO9P8yI7j+ZxJDih404cpNP683to63RXPh4wevHisrvacNfPWkGrLyQnhmGj5qJ7W4waJ3+RCJDoJDO6VxYrtLOvE5xbx/ZE1G204fURLbibGothDJ0bpERvJoEKHXXieDOjYlG/kl7AudBcjTkJ2b+FhNSK6jdJnpJJahhBK4PTlYhd1dUkNJURJF7O+1kkZ2L6xbmZ6CsSpjN5VVuQIaL9KCgNGqZfYobYRCf945xbEvHNoobNUxeHOposPgH+s/StbKwyFkSP+/Ed+MkfqnEHNUVp9JeKE6LEcQ0sTy5UrxQBRUARUAQUAUVgiCCgBORcN0q0APJHPikE8a8hxNrsLkxdvgj7/Jvw/b+/jIi3FPuLPo689DSkmQKo7hZYKTqxhbTnB6WoEAlDweh8zPvsJGx6ah3eeM4Fl58alazLMCvehkQ6ClPR0FNE8PKbUlFUMAqfuqsEe1/aiEd/14YR8/4Bk6jlcLmcjBAUJSDG7HgMbW3egi3r38UjT9fAfe8v8GBxFQ6sfhmPPxA0cn7IXIz5yJqMkaI3jHs9I/NCbssfWTeldyFDRkO5QY1BJNRCkTUHHcEMRtdKQl5SAF6edEejhsk6GKlLYs5e8CLkj2vgVCSPipnStSeeGiF+tyS2YQHNhB7MTsQ3f+zE4Xr652xnRLNtFI5bg8ilxJ9EUyFuS5TkmawGATlWxe90IM/igwQRvhstCG6Jw/5DIaRcQQJTIn4XjLxFDKqoKdlF4R9J7ZiYz+hZjI4VZt6RILUTDTSHyxjJiFCMjmVhRK7wCQuaq8Jwz2vHZ25uwQxqHDxmEhoK7QUZISQQX1GtnbZXMYwFbi40NS2A7Flh1LXbcaLGgb+tFaIRws1f9SMng3gIP5J5028ofJRrauCNq/00UeM70h2FysRQvV3VcdjOaglLfEjNCdD5nBG9umzYs9mOioYgphR6MY79kC4Zjvw+OqZX0/djN9G6Mi+EtBxOh8QqQGJ1rMGK1tmdmDHZR+d27gMji3mr2dDehU/+oBlzhodIYkm+4wLILyRZ479WYsYomg8tioAioAgoAoqAIjB0EegWLYbuAj7cmVPyof2IxcakfwwxaqtrRiflv3ZeO3i6nzV5CX0jxqCkpRpbN5kx99pS5NCvI46SncNhYzRcRhVqbGN0LD9szJURzX9A+/zcEoyYvhxjTXvwwk9/ibfqGHVpZBnSaA5jp7Ql8n1PEXkzYKH9fSFKr1qKkWn12LrBB7cnB0uY3NDltBr5OowmHC9CU6rmnW9jy5OP4febE1F05XRccdU4TBiVhYQm+hIwTK7NWA9zdzC/h8igkv9D5me1ODjHRMTze3tbG/0gfLBTcrcfrWU0paPY57LR1l/MuJhfJKkEqdmTUECn87VPPEVfmFrs7WB7i4/C/n7s3HoMlXs6jJPrnrV82BciuJIghChI17zjweodJhxtZbJIIYI8aA/yZL2Lpk+ZzJcxozSARJItWhcZQq+F2cS9/jCzexMznsIbAj8Ff1srzaaabdjMuoFcLzUJYaSyjZ/RpZp22GmCFUJOMc20CihgC+mRd6DWit3vsBLD/47wkIBQMeRlFK4T6+2oaw5icjlNlQo5T5KBxiPULGy1wsTIUpkjmzB9ZgvmXNGBiZwfI9cSX9FunR1IOwV5J/Ny4HgctTsJeOl4EB3l7Zg2nKFxuZ6g+HFIPxTwI5y7v51EitGzkqg5EbImvkuWFhKiYzasY6X0EuIjz/gnSHOzg4f5MyqI7Gw6iRNnTsto52034yhxOCFtGMkqRZzTuS7zUZKtWrYeQc1IMUkyCUgLI3TV7SfLICFKKGrBhGlNmDO3HdOn+gxix1hvRp+DWO7ZAdEaioAioAgoAoqAInDBEFANyDlAH7HZYW6vRcvRg3TCPYATRw6jZW8FAlkeOBKykZs0AWXDd2JBKbBu5HhcNTMNuQltOLrnAHZXHEUt8x201u/HkV3Mjp5HYa2YuTUYItfsyIGnYCrmLpmAV79zCGVZThQXM/yShY7nIsj1mSOFNkkKyGN4a9lMTB+xFhtCEzG2tBgTE6iFoGQscnZPI34hb0DEnoK8RC/D5O7E1o4q7DvYgWCSD63V+7D3AE/b24/j2L4GdLCpuboShw4l4Hgq/ThsjIaVkQD7nl04tDMR2xLiYNtfgSM88a+jkU7D4QpU5mUhntGxCsc3Yf4Vr2P3I/fh+cmpaG4vxezURq6hEht3l6BomBvDZWpc0IAn9jL3D6hI7grJwRIgYTjwdDJ+S6F6xTWdSJvMZHkUsqmfoKM9I0Px+f6jdAR30/GaJ+9lpdSQ8HTfTZ+Z5kaaT3Vya5iYMERzpKMb3KikgL2Z8c1WLvAijxnG4zlOQ4cZBw8xvC5NjCakMgKVm2MLW/WSsLRaKZDT7GmsD0k0PWIaDdRQY3KEBKS1w4vLS3nyn0Py2ATmC+FYeXQeP8zQvlscaMihNoRtwIhTbc0kLfQDSc0PUYNDgtNLU9YbQortJJQ0o6KWB9Q6vPMnC+560IfyGV54qEExiLCog+TFIQM1kWTZXCa00kSqjRoM5BEXVmpm1Koju4gPTceyckkSkkkkSFxCPkbA4jzji5hvhFoZCWEshbfgo0lXLcmVqGkSaa6YyBBrQZ8FB3faUXuAWebHBpFBnw7yXXqVkHQx3DAabKjc6EBNAVDoZlOalwWZv+QYzdacKaKBoskZ1yr9a1EEFAFFQBFQBBSBoYeAEpDB7hkl5nC8G5Z9q7CjdjWWf+vNaMuvrOGJ7Szc/uOf4875HkaocqF4zjy8HmYmch555xxeg9/+zz/ja3+NDXQYv/jmy/jFAzfgvudvx5ysRKQxtI87MxmTbpqPSTtaMYcC/ZQ0CsQUDqOiXKxt7FPuxtOhORuji5yYmTEarsxcalgk23isDj9Fyucc0i8fj4K6Y6h76EF8b9mDfECbH9CTWMoPP4cXNszG2DZmw353G9bKvZ/dhVffuROdX/skbp2Sg9J8ko7f/AYPrOGPPJ9TjtE7LBgeWIU/bt6MV+74Jh764jRMGjcSMz+1kgTk+3jgG1/GM1LXKLNx1+PjMG1KkuHEPqgj+1jT9/lThFZJg1F91IG3nkxnFvt6pOS1YFYyc1nwoZXhhA8cduHh7zmwl3kuvjCqC2NzqMnIYjhjCddL06mauTRfoi99Z0cc/vyTRDy5mjjnt+DqxTRz4ul9hJqr1kY7dr5mQ1VhB0ZSVVHEKpLZPELzp7oaOw5PC2ESTY/sNPeSTe5ilK0Th20IWEiIKKwzcBVMzEmSOdqPdJoiYQ37GxaPw7PbkZ5EwsGxDzBy192fD+Orb7di6vgA4mm+1a9Uzv5TGBo4nWswKnysFVeUMspUOgkEn/FvtMgFiYqZ9eyJJA3rSTh2muEtZm4Tlx1bd8fjofvEj6cDGWkhOEhUQkxuGKyyoZFak/iSIEmJBC2w0DRLNDP0a6Hjek2ldC8meMSGzxqaXXjwl/F4uTqAy26jDwjJHCFDMsle9miyjdUc6/F4VE4PYWQxSZrXhjYGB/jujWZM/34Hln6qE+kSJpnL7Zm7DKFFEVAEFAFFQBFQBIYEAkpABr1NPMH2dtEBfB6KZk3Hn8ffasj3tJin0MZM5YU2nkxTwCuYhjm3laE0nIaMeAfDqI7DrNt/jz/eSDMTClkiIEZosmJxeJDvdsAVpH8BBbVgix+dFS3IWlyOdCY3dNIon4qL/ov0wWHNDN1beM1duC2cCU8aZ9KPNGb4XzBXydi5GXj0L8vgo5Qdpt+JhafoFotEuWJfFr2CsQAADd5JREFUTicc9E2wdHl54s7OKdZFnOnIocBr5fH8sKs/j/+asJLhWymwytjx8YzMxYZ+LzqZMtyaVICcJArlpgTkjVuE255lyF9fBH4SIJ6v04neiZwJucyMzQmyjwtXmEHbZEcbhfdN2y3UWVjx9JNp8B5MxBvUDsj+yPKb6TDt/FEdHpzSiXHDCDTDyaaObcU/rrCj828JeOhX8dj7CpfPk/wXfe2Yf3cX/nuOFyOZa0PyGIp/TGfAhoMH2eG8IJPoUaDnfXHWDh+3ofWACYcTglhcSE0DzZ9Eig7z1fEeN9MEy40nf2XH/vUdNN1qwXUME/zZm+xIgQs//Fsafs906q8yrK25iWuh0/vKRzoxnFoRxxlwZfewMQ+NnRndUzK8uPPmLpQUUevD+0JJjCLbQm1GhAkErcNbcdmEOGxhmN9Vf8qBb6eY6gXRSnOw8HT29o4Lax5kvo4t9Emhs/zlCdQK8WXdtToZthomHdzehfKbWjGW2dc97iBKxhDDo248w6SCRzcF4OyMIH4RHc/XWvHCX9LhrfLgFU8rbprvx7yrWvDT6kR86fEk/OnXblS8TuxoDga/HxO+3YGpMxjeOPYedk9dPxQBRUARUAQUAUVgaCGgBGSw+0UBzdxFAsJ8GhnjpmPhGIpuItnxviG70SwqyGhVgcQ8FCQPw3BqIwIkF/64ApTNKMJoVpLqsSJtIgZjoFBvb2Xkq2NY9zKFrOuyUFCQYIS5NbhArMGpn2QgJjojJBZPpHAqkbgYaYtyXt8SnWA4kIq0vAz6Fcio0fn2mEAZE+m+aTyN/hLdixGGl316OMbMUhIw1jWqxxYS7Y4LYbQrrjVA0uFKyMGoOfnGeqWnWJUQQ/eGqemhjHvhCseOcAJxdI6fcGMj/pkRocQ1PEDTOBGg6QZCv4swssd0YNrVbRSu6Q9N0uDn+lw5XZjxsSZ8Ns2JjTStamcYXauTyQNvacLccj9mjSS3Ygf0xTdO+hPpD3L5N5pQOowhb6nBCLAfUTeY05jX4vIWfJ2jSbZ6utEYxMSdTZOof2eY4mbmDKGZl51YRUgSIx4fxsxtQZC+Ke3lDgY3oCalndGsIgGMn9CJxYu9yOB/xWYhkgNga1hXkXhkUOty9/8OYdbUIJi6hqZTvTYotisWEptkH8Zd0YxbHC6sr6IpGvFp6/SjeKoXc5Z1YvQ8G3yM5NVCIhGwM3lhQQeu/GwI+Uxy2NUZpi+NED12yPc7PpPrYuLKr0+yo4nz7mwMwUkiNPdaRhNjFsO922nWyJDRnXzfAuJsXtSGRbeG8R8j6fRPu64IcW4lqMnEcdHVXSii+ZWdmp4L+h7FsNJPRUARUAQUAUVAEXhPCCgBORfYeLJt+F/wNFZyYfQt3QK6COPMDRKkYGsI7BFqGSiYUz7sVSidkbB0NpxAfTuJg+kYqqqP42D+RNyUFU9HZranIDuAPHmyHzELo9QrQnT335PP+lxR8GeHvlOn3KdOf1+ia4hwDBHOBy7da+U0Ily/v9+BonUG7uODfyLaoBDzl6TktuP6f2rtSeAXI1a9ZyBaDDIPQ2HDXUeQUrx5TBs+NqoNy1hR2vQUXntJDIx+2CzE1PCZw9uwnKFyhRRIV8brIo4LZXSqJvGYShIn+TCkmyBN7ZIKuzDtti5MERLZ3SY2r3Z3F4Yv6cK/L+p+Jo26i5ALvmwDko9YvZDbh4IpPgxj+hijX9nQXv3E6glLFr2Vaww1O6OZd4Pf+6yVFRdxjrG1RufoxdUlbVgqc5G580cc7g3wGDq3YHEj7pC5s8T6ks9JnEvkxu6+pA1/hFh5ZjXj9hl96/e0VfIRBUZ/KwKKgCKgCCgCQxgBJSDntHk8kTakNhGmeTrbj3Am3cmz3qXPd2lEx/Nwez0O/OU7+MFP1+DVhlRgwvW47y9LkUSH9ohIq6f00bu/Ptes13e0Pk9PfhlsvZMtTl6dY9s+6z3ZywW8Esm4VxFhl5oHi0jbA6An2qk+rdhGtiRGGnp6YyXZ0j515WH3GIb24ZTn0oeFz8WMrqddd9/irh0rRr+sYIxLgZ4Rf/sWPuvP7K5vpZPfhAgZJnRCcs5SYnU5rT5F5iRZzmMlNke6zvRBsvfaaGFo+GvE2sintON/BicLvxt9cUBZLwPLnVZ693naQ72hCCgCioAioAhcAAT4vy8t7wGBXqLEe2h9yTahcCrSEotEVjrnQn8LU5yHvhV34WszbsMXmEchzp2E/OSoL4Zhly8C2Tl3rA1ORSAmIMfoROy7+FzItQi7gy7nuCdUBvVbul+d054NVF8qDtTmtE7OdONc5n8udWV+A6zVmA77OtPj06Z8rvVP60BvKAKKgCKgCCgCHxYCImFE/3xYI34UxlECMuhdFK0HIyUxxbPkzeg55T8XATY2FgUsk81j+JLkMbypmcfkEUrEAS/9SChpRowjZlbSct4IiCbDZo/mOjHTLii2f2b6OkQZyHkPoR0oAoqAIqAIKAKKwCWKgCFnUC6UnGgWMXHQMigElIAMCiaRVen8SqfgA5UHsWXzdvoSdDtUvBcCImMKvyDZCPccbZPg0D7GOJGXZ++1X+lbSw8CoqmyMVlic3MLWpqacPjQEe7fNjqKd9s/Kc49WOmFIqAIKAKKgCKgCJwbAkJA4uLiULG3Em1tDCbDYhwhq3xxRiCVgAxG0UAhVnIalJYOx7e/cQ9Sf/6XfpzQz4hz/w/5cvZ+P3u4SP+19e55ICDEzm634oE/rML9v/3befSkTRUBRUARUAQUAUVAETiJgJnWLD6GjExJy6alBUVr45CZz3sLeSer6xURuOQJSJR/0OzpDEREolq5PYlYcfOdWPLxT1NTQW/eMzXQV+uiREA0TPKPQsx/56KcpE5KEVAEFAFFQBFQBIYYAsI0JL+alfm2spgWIer5OLC8IcKINDmD8DnEEDjX6V6aBKTb81heFDHPEf+LqO3T6fBFXykyNRcznI8cz/CiEl9Uy1BEIPbf+Tk5ng/FheqcFQFFQBFQBBQBReDDRcDgFBHmwgrQvJ7BhhjqcUB6wQdW+o1YKINeqn4jHykCIjEIzlRiTyNi/89SU3UYhyp3w888F1EtWfT3aX0YLES0JLEeTquhNxQBRUARUAQUAUVAEVAELnEEjCBFctJ5RpGR2hKaajXUVtNHtYFVz2yJI5B+1ETQjxQBGdQ7zxdCtBgZmZl49Hc/QpzThbCkrx5U4Qs1AEcZVHOtpAgoAoqAIqAIKAKKgCLw0UVgkEzBTA2Jt6sTXfyJi3MRD2EsMdby0Rc2hzgBiW2UJDWz0PHHZjj/mCWLWj8lYolqMbKyc/Hz+x+F3+8jn2BCwZ4N76eR3lIEFAFFQBFQBBQBRUARUATeRwRi8qf4FY8oLus28WdWX5b+6IfIqmaG+RUndytl3p50EO/jnD7MroY0ARHwjXCqROyRh36PN15bHSUVZzDyFzMq8f1wOp3Rzetvlz/MHdCxFAFFQBFQBBQBRUARUAQuSQREYfLuO2sHFV1V5N4A3Qae+PuzGDfyziHtGjAkCUjMF0PIh4vO4QsXLkT1wZ04uGu9EaEq9ry/N9lgnHQOCjGy1SC1ZP11o/cUAUVAEVAEFAFFQBFQBBSB80BALHlM9AexMCm1OK2ftOw5tVORX42/tPKZM3U0CoqKDAIiMq/8DKQRicnEsXqn9nuhvl90BEQAPPXnVHBiIAeZDLCsrAwPP/wwq0i7U2vqd0VAEVAEFAFFQBFQBBQBReCjg4CQCXE9kBKTmQdenQjHUYJipCMYuOKH+uSiJCCi2Yj9nA0NAV4yUGpRBBQBRUARUAQUAUVAEVAELgUEhITE3BDOtl5D+8GM7ZK1PUZcztbmg37+gRIQWbCU2OeZFmOAw/o7d+7E/fffj4yMDNq5Bc7UxGB9sXZnrKgPFQFFQBFQBBQBRUARUAQUgY8QAjGLoMEsSYjH0aNHcfz4cYO4DEZ+7l1Hrt/P8oEREFmojUlWBjthqZ+bm4tbbrkFjY2NqKmpMQjG+7lY7UsRUAQUAUVAEVAEFAFFQBG4FBGQNBRf+tKXkJ2dbWhC7Hb7WWEQ+VxcHuTz/SwfCAGRSdbV1eHQoUNn1WL0XowAs3z58kHYs/VupdeKgCKgCCgCioAioAgoAoqAInAmBGJKAb/fj8rKyjNVNZ6JU7xkavd6vWhpaUFKSsoZHd7P2mGvCu8rAYktTEyn7r33XuOn11h6qQgoAoqAIqAIKAKKgCKgCCgCQxCBL37xi+/brAckIDEyIRHBzhQWrPdMxBlGHMJvuOEGtLW1vScTqp5xe3es14qAIqAIKAKKgCKgCCgCioAicN4InIvviAwm9UOhEIYPH26MLc7sBjc4i1uIyPQDyfUDEhAxo5Jsi7HGg52stJk5c6YxwcG2MSrrL0VAEVAEFAFFQBFQBBQBRUARuOgQiPGBwUbekgVIG+EF/fmP9EtAxBejs7MT9fX1CDNpn2hBtCgCioAioAgoAoqAIqAIKAKKgCIwWASEfDQ1NZ1W/TQCEmM4jzzyCORHiyKgCCgCioAioAgoAoqAIqAIKALng0Bv7YmJhKOPfkMcyNevX2/EChbWcsrj8xlX2yoCioAioAgoAoqAIqAIKAKKwCWEgLhkCPkoLy9HcXGxwS1OIyCXEB66VEVAEVAEFAFFQBFQBBQBRUAR+JAREBOsDaeOKVqP3mqSU5/rd0VAEVAEFAFFQBFQBBQBRUARUAQGi4D4mMcCVP1/O3T34L8HXzYAAAAASUVORK5CYII="/>
          <p:cNvSpPr>
            <a:spLocks noChangeAspect="1" noChangeArrowheads="1"/>
          </p:cNvSpPr>
          <p:nvPr/>
        </p:nvSpPr>
        <p:spPr bwMode="auto">
          <a:xfrm>
            <a:off x="215900" y="15875"/>
            <a:ext cx="66675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200">
                <a:solidFill>
                  <a:schemeClr val="tx1"/>
                </a:solidFill>
                <a:latin typeface="Arial" panose="020B0604020202020204" pitchFamily="34" charset="0"/>
              </a:defRPr>
            </a:lvl1pPr>
            <a:lvl2pPr marL="742950" indent="-285750" eaLnBrk="0" hangingPunct="0">
              <a:spcBef>
                <a:spcPct val="20000"/>
              </a:spcBef>
              <a:buChar char="–"/>
              <a:defRPr>
                <a:solidFill>
                  <a:schemeClr val="tx1"/>
                </a:solidFill>
                <a:latin typeface="Arial" panose="020B0604020202020204" pitchFamily="34" charset="0"/>
              </a:defRPr>
            </a:lvl2pPr>
            <a:lvl3pPr marL="1143000" indent="-228600" eaLnBrk="0" hangingPunct="0">
              <a:spcBef>
                <a:spcPct val="20000"/>
              </a:spcBef>
              <a:buChar char="•"/>
              <a:defRPr sz="1400">
                <a:solidFill>
                  <a:schemeClr val="tx1"/>
                </a:solidFill>
                <a:latin typeface="Arial" panose="020B0604020202020204" pitchFamily="34" charset="0"/>
              </a:defRPr>
            </a:lvl3pPr>
            <a:lvl4pPr marL="1600200" indent="-228600" eaLnBrk="0" hangingPunct="0">
              <a:spcBef>
                <a:spcPct val="20000"/>
              </a:spcBef>
              <a:buChar char="–"/>
              <a:defRPr sz="1000">
                <a:solidFill>
                  <a:schemeClr val="tx1"/>
                </a:solidFill>
                <a:latin typeface="Arial" panose="020B0604020202020204" pitchFamily="34" charset="0"/>
              </a:defRPr>
            </a:lvl4pPr>
            <a:lvl5pPr marL="2057400" indent="-228600" eaLnBrk="0" hangingPunct="0">
              <a:spcBef>
                <a:spcPct val="20000"/>
              </a:spcBef>
              <a:buChar cha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2312" name="AutoShape 45" descr="data:image/jpeg;base64,iVBORw0KGgoAAAANSUhEUgAAAyAAAAERCAYAAACDycNJAAAEJGlDQ1BJQ0MgUHJvZmlsZQAAOBGFVd9v21QUPolvUqQWPyBYR4eKxa9VU1u5GxqtxgZJk6XtShal6dgqJOQ6N4mpGwfb6baqT3uBNwb8AUDZAw9IPCENBmJ72fbAtElThyqqSUh76MQPISbtBVXhu3ZiJ1PEXPX6yznfOec7517bRD1fabWaGVWIlquunc8klZOnFpSeTYrSs9RLA9Sr6U4tkcvNEi7BFffO6+EdigjL7ZHu/k72I796i9zRiSJPwG4VHX0Z+AxRzNRrtksUvwf7+Gm3BtzzHPDTNgQCqwKXfZwSeNHHJz1OIT8JjtAq6xWtCLwGPLzYZi+3YV8DGMiT4VVuG7oiZpGzrZJhcs/hL49xtzH/Dy6bdfTsXYNY+5yluWO4D4neK/ZUvok/17X0HPBLsF+vuUlhfwX4j/rSfAJ4H1H0qZJ9dN7nR19frRTeBt4Fe9FwpwtN+2p1MXscGLHR9SXrmMgjONd1ZxKzpBeA71b4tNhj6JGoyFNp4GHgwUp9qplfmnFW5oTdy7NamcwCI49kv6fN5IAHgD+0rbyoBc3SOjczohbyS1drbq6pQdqumllRC/0ymTtej8gpbbuVwpQfyw66dqEZyxZKxtHpJn+tZnpnEdrYBbueF9qQn93S7HQGGHnYP7w6L+YGHNtd1FJitqPAR+hERCNOFi1i1alKO6RQnjKUxL1GNjwlMsiEhcPLYTEiT9ISbN15OY/jx4SMshe9LaJRpTvHr3C/ybFYP1PZAfwfYrPsMBtnE6SwN9ib7AhLwTrBDgUKcm06FSrTfSj187xPdVQWOk5Q8vxAfSiIUc7Z7xr6zY/+hpqwSyv0I0/QMTRb7RMgBxNodTfSPqdraz/sDjzKBrv4zu2+a2t0/HHzjd2Lbcc2sG7GtsL42K+xLfxtUgI7YHqKlqHK8HbCCXgjHT1cAdMlDetv4FnQ2lLasaOl6vmB0CMmwT/IPszSueHQqv6i/qluqF+oF9TfO2qEGTumJH0qfSv9KH0nfS/9TIp0Wboi/SRdlb6RLgU5u++9nyXYe69fYRPdil1o1WufNSdTTsp75BfllPy8/LI8G7AUuV8ek6fkvfDsCfbNDP0dvRh0CrNqTbV7LfEEGDQPJQadBtfGVMWEq3QWWdufk6ZSNsjG2PQjp3ZcnOWWing6noonSInvi0/Ex+IzAreevPhe+CawpgP1/pMTMDo64G0sTCXIM+KdOnFWRfQKdJvQzV1+Bt8OokmrdtY2yhVX2a+qrykJfMq4Ml3VR4cVzTQVz+UoNne4vcKLoyS+gyKO6EHe+75Fdt0Mbe5bRIf/wjvrVmhbqBN97RD1vxrahvBOfOYzoosH9bq94uejSOQGkVM6sN/7HelL4t10t9F4gPdVzydEOx83Gv+uNxo7XyL/FtFl8z9ZAHF4bBsrEwAAAAlwSFlzAAAXEgAAFxIBZ5/SUgAAQABJREFUeAHsnQd8VOeV9p/pmtFIo94bEhICAQJEx3SwDdi4dydONk42m81ms5vsZnez37ebbf42m+JNsTfNcdzbmmAb00wH0buQEBLqvXdNn+9570hCAoETBzsknAujuXPvfcv9Dz9xnnvec44uwA2yCQEhIASEgBAQAkJACAgBISAEPgECxvHGEE0yHhU5JgSEgBAQAkJACAgBISAEhMBHIaDT6UaajStARl8wcqXsCAEhIASEgBAQAkJACAgBISAEfkcCVwgQ5f3o7OzE4OAgRIj8jnSluRAQAkJACAgBISAEhIAQEAJwOBwIDQ3VSIwIECU8lOAYGBjA9773Pbz77rsIDw+H3+8XZEJACAgBISAEhIAQEAJCQAgIgd+agNFoRH19PX7wgx9g7dq1mrYYESDDvSnBUVFRoYmRBQsWQAmTYXEyfI28CwEhIASEgBAQAkJACAgBISAErkZA6QeDwYDe3l7s3bsXPT09I5deIUCUF0QplXnz5mH16tUiQEZQyY4QEAJCQAgIASEgBISAEBACvwkBJUCUpmhtbcWzzz4LvV4/0uwKAaLOqAZutxtOp1PbH7ladoSAEBACQkAICAEhIASEgBAQAh9CQOkJk8mkaYrLLx1XgKiLlCdEgtAvxyWfhYAQEAJCQAgIASEgBISAEPhNCFxNS1xVgPwmnco1QkAICIGbm0DwQY1Op+q5XspvTj8y/AEd9DyungDx76VNfdbptQc8ejYZaTm0E2Acnnb96O4utR67x2t0qi+tgRpz7OngJ86RA+nUSMG/Q4fVsUtbIOBnYKDq79KxMXs8odcmPHw/wT61+xtz4egPwbEvAeBn1b8aa9y5jm4r+0JACAgBIfDHSkAEyB/rNyv3JQSEwMdLgOJCpxtEW+VFVFc1o9OrJAit6ohspEWakWLpxMVAJlJibIi0Dhncyug2mGBxdaCtugTHqvs0ARKcKH8d6xxIK8hBemw4Qtwe+MdIhFG3Q8GhMxjh7u9F24XT6IuZiJDoBI7po+gJihrtalr7AZ8XnRXFKKtpQI/fDANH1Gx/JYR4kU5vgM8Sj8nZGchIsMHr086OGkzt6mDoaUBtVTnOt6obpdjxmBCVMQFJOcmI5TiGy5tRGOn7mtHdVIkz9YNwetnOz3t3JCAtn+1CzDCqsa4meC6bgXwUAkJACAiBPx4CIkD+eL5LuRMhIAQ+MQK0mv1euPqrceHwe3j3pUIUDY8977N4MN2E6WHl2Bn6KdxTYEe0zad5RHR6PwZ72tDfUILSvS/j6XdqhlsNvedh3TcfxErLdCTpjbCZKTR45nLbXn02GHVwDbSj5I2nUL3kXxA/LR4pCbyeCkRziGit9HQ2+NBVdRK7n34L+y8b7dLHpXjia3fBHpqBCKuBwkqTUiOnA/ys629C08nX8fRbl+Y87aGv4raUJESF6mHieCNJ29UEmPnE11mHpgP/hh+9BfRrvYUie8mjuH9KKuJtFph89PaIAhnhLDtCQAgIgZuFgAiQm+WblvsUAkLg+hDQvA96uHu7UL77Axw41ImY+7+K/1g7A3EUBYNnd+L86Z14uTgC0Ys8MBqUIFAvLzVLC4p2bcbRzSfRl7cYf/rjxZgWboWDfglnWy1q9ryAfVtfwsuVj2JB/gwsyTYgZNzf0mrZVSdcrhKUVwMV59uA0DZ4EyLZU1CwqAVSaqmTnh6XlEUP4s9zsnFnaSFeeK0U7jlPYt3iqSiIpIfi1Ht4dcdxvL09Fq3dHjxxew5COaif3gnqDm3TsR9vTB6mPfBP+MmyCuz51as4fbQCfW29qCzxYNY0ztMyNHCwCfTwoal7AKUVQHJaCi4Y5uGJO+bi1oUTYLaaYfZSfAwPMNRG3oSAEBACQuDmIDDuf203x63LXQoBISAEPgoBegj0XTT+z6H0TBHqDbdg8dQFmBQfhhB6H7yzlsERGQbb6VM4bDLCy8AKvVou1dOO6sK3sOvtD7AvZBkeWbgS81PiEWOh94ACxRdug8P2GRj3bMTLr/wKW9taoQ9fiYI4M2LoCfGOXq3E5U3u1jY0HvoA76m06jsOMz6DQmTRcmTRc2IcfTGNfHNoBOz+SPQ7TNB7vNCFRHCOsYhLDUWYaS0WNjWj5e238D4DM/JmZ2FOoglW3VjvRMBohdVmQIyuG2ExiYhKqkBdUTHO6GKwJLcAIVYrx1VBJPS6UHzoey+goakMu0uTEBrvA5JSEZmQjJhIOzxuijEN/XA8yejvYShO5KrnOcSwcBlaRja6tVrTNXxauYIu9x6NOT/ccNzrhk+O6k8dGvfay64ZbirvQkAICAEhMC4BESDjYpGDQkAICIFrEaD5TI+Gj0a5x+mC1z0ID8Jg8XsoGuIRnVWAAns0rAEa+BQPMDiZhrAOVacZi9E+FTPvnYX5k+IRSUM94PLAqcSF3oyQ+InInZaL3EmFeOfCWUQU5SJ7ThIS4izwei4pEIOpC+0UNDWlNqxZkIKyi+Uoqo5EafU8pKSGwUw3SNDAV/fApVFeD8f3wEOBoIK/A1w+5nW7GJehg9/OmIzEJGSnn0FZdzOq2/yYHqvj8i/N1h6BoAtwGZnXDbeH3hB9PCZOmgFjRx12VZ5CWWM+HGY9YkzsX/O8cHlYWyW6u3rRMGE6FnqLkRyiok8ADwVQMPSDHhYKMyNfKlg/uHGujFkZiUNRYopLuehEGjmvgvR9Xs5FHaF3x0jlZRhJLU/BwfNenlc96ozB8youRtu0QHsffJzApREZq2KkCGQnw5cNXR1swvn42Odw0Lzq08Q5jSxSU336fBSawz2Obi37QkAICAEhMB4BESDjUZFjQkAICIGrElBGbihzm6cgIykK9v17caLQimh7PpKiUpER64DdHst4iljMpZnsp2EacLbSID+B0oZuNGWvxKKUCZhoV3EhysinAaxZvvzAd3t6PGLTU+DY1oiju89hfU4YfAwOp+nOl7qQXpauUtTVV6LKNBu3Lu5EePgxlG8txtn9tZh9N5dQOfirnTHf2uXqjS4BlcFK/QluwSf2ylOgjpmZp91EwYFuNwUVxcsl9TJ0vXpTF6t29HB4wpA+NQuWLhd2vXgMe0+tR3qYDfGJet4Tjf9AN2rPNaJlwI78hYkIP3JxJOBczUVlDdPpDHB1NaGztQHtTsaLKE1nDkdMbBw5hmjj+nqa0NrWjqZeem04/4DfCnuUAzEp0bDRa4SuOrR1daGxm+fVzcAGe3Qk4lOiEEIRMtBcge7uHrQPajcKncmB6NgoxETZYNT0Agvv+rvR19GFOn43bvagxbuoOap9vwFh9No4IsLgYAM1xkBzJVo7OoiKKk99ZdZoxMZGI8GhAGqHtHf5IQSEgBAQAlcnIALk6mzkjBAQAkLgSgI0ngMBMywhCZg6JQeVi5vx4rHtaD63HdHzPo9Pr85DTlIIn6ozyFo9medL19ELV1kVGgcYip3hQIgtNPhEXTOCRw1BAzcQHg6r3YE40Mjt7EKHz4MBHjepa5VVzPG7zteiubgB+mnrETXJg+yGThTgAwy0VqBhMB0RYSaE0jq+vHttJK2PoJCgXKC3gJm8OjrR3sqz8ZGIjuFY6n+GcRtrPUCpBX8ShUW4G/koQWNVKXry7fAlxnCKvfSUlKOk1IWBzHTMmxGBpiIuQVOCSLsBds2+fa4+NJcew6Etz+JwxwQ43V2o0c/AQ3fegfXLJsJucKPrwmEc3rMFPzvnQYrVhNrqKCx7dBmWPbQMk+k96i/ag6NH9+NXRR5E0QPTXZuI2X+yEnelL0YKM4RVHXwPRw5twc7WFIQEetFrXoC1D6zAbUtzEac4sA93ezEqTx3Bz352Bq4IPTz0YvmYscvH79jXF4klf/mnmJfvQH64B97BflSd2I1dO9/E2f4JMPi4DC7ydjx062KsX5QOq/rC1c3JJgSEgBAQAtckIALkmnjkpBAQAkJgHALKyDQx5mPKbVgTHY/4tG34zstFaH/vNTx3wYLknIWYcstdWJJlAGPMmQqX8RRuN5cWsS8u9dEz9e2VmzJclVqJQnhoJAXIOZQ10APAZU99NJajtAaqg27UVPWjrT8SeYuSGZcRQGpULPKzgU0NZ7Hr9FxEFYQjJ8oLD70Emp09ajBttZNaNqTODHZioGQ7CouLsb9rEhJzU5Edr0cI1Q6TZw3rhVGtg7tcuAWvbgJS48Kwas67eLX0AA5WMR1vajyymO/KV16Kcm8YkqMSkRfiQSe9F3SscKMXgUumvAO9uLj9JyjuTYNzyU/xp2lOhJov4vS+Azhy9CS2McZkeWwJTpxtRGPMHfi/35qGSIqC8lc3oM/YT1+QC/7O0yg80YX68DX4u2/lI5xLzMrf2IhuE5e7udrhadyL4/uPYI93HdZ/fiHynPvwwebj2H8sAynpkxEzwcvlXVUo3LEJh09EIPOz/wcrJzFGpnwLzu7bgBebluOeb6zG0qmpSGJmsIHOBpRt+28UGdci4/6fYn1CNz0k5Sh8/zDO7rUhKjENSyfSm8RMZ7zLICj5KQSEgBAQAuMSEAEyLhY5KASEgBD4EAKMTzCExSKaKXPzuCTrLy0FcNcfxEtbS1FxwYkuQxQMrjwsmhKLWHYVYJyAin3gOp5rdMxzOnpOjIwHUSt63BaYueTJqAQP33U+NwzdF1HfZ0F3bAbWxYXDwVO2fMaOuGfj8IZO7DtWhiWZVqTznN6t2gWH0x7Mc2yPx4XOsgM4aqpBm7UDfaXvY9OxHmQvX4+li6cjIYQxFcGLrz5P9unzmBE+IQ7pyxci8YVKlFR1YPEMChfWImmvqoAztIBLwRJh9VdBz/78SvkoQaR3colXAyqKD6KobRC+AQbE97noPahFVfUxHD9sQlNiJeYW1KCjowYlAaYX7g3FjClcmvXgWrQzz5eKJjE6W1DfVIWzXOo2xRmOaVlRSLx/DdrpeQphUmBTWAbybv8cMsLSMbkgEfGDzbhwuhRFjYPoH1BZybjmq68JdZVVqDaswopJE5CWYaQQyoSzKx+p7UaEhMUjItSOCHM/Gt01KN1fhPMJWYh1uWBo72UftaitOYXTRWZEzpyHhROSYdGynl0dnZwRAkJACAgBQASI/CsQAkJACPyWBHQ6ehcYLNHU6GL2JxvishdhzcQ5QF0G7BlncOpCFUo3fhfPlH0OUV9eCWssTeLEeERZz7MgBgPWGQCuVmddEWrB+AnllejtY5C5OwXISkIiDeowJQj0AXhY96PxyF6cvwjUxlhQvmcfLlBU6MzNaHNxWVdXLeewGeVLYpCSEYFEzlPpD7Ye2VTlcnd/J7rbjGi0+2FIWYu7H4rDjIUzMZmB8Va1VkqNNyRcRhqO2lGxEAEGtltiUhA7dSUmpzyPM4xXacyPRVVCL46X+RE7MQnp6VGMf6m85BGgiIK3B97+86hsieGc3Yj1VKK+LsDAbgus8ffg/sfiYInSwxqRhimZF1G+eSeerWyH5YFcJGRMRoTDgRQGuHhtmcifdBTd+3fgu78chHd1FpImTEa0IxyJDBL3xhdgQWoveprbuGyqEBe99ahrH4DForKY8fZUDIknhOmDY2A10qfi7qcwssMWakN4RDgCfSyeOMjgfYVDx5THPRdQUhMOZ1wHnL0B1AwoIGGIy70f90yPQWK0RxNG4v0Y9Q9FdoWAEBACVyEgAuQqYOSwEBACQmBcAtpTfGaDcjfj9PFmJLDGhSMqlHEDjLmIn4FFa9KQkXES7587ic7ik6gYKEBiRCTCM7OREnoah2ua0dvTyYDnJD4BGpYgSiKozEo0djtr0NpUglOYADCmwsHocAvH9OhpDLuacaK4EfWnLoDVOPBPH1w2Q3soDzSjorkXOZ1+BnMHdcSwAFHiw2S2IG7a7Vi+fBoKkl0ckwuqdMw2xUxQRhet7WsIj0ujsZWOQfQ+B30N6UhNtCH52GmUlbkx6AnFsa5cLEmIRmosr6kOtlKCS/P+0KIPdPZhoL0fkYuXYMHaFZjrcMLGGirBLL4qKxWrpFM8xWEQg91bcPitDXj6O2w/7Qt45PbZuJuB7SGOPCyYtwgW/T4Uvv46/vs0z8/5Mj5z2yzcMy+G4qIP3b3ncf74QTz//a3kFdwiF6nijFwmpZbBOdIo1OKQ3FSP8nM1KHDEw9TZhva6HnRGZzO4nOmIuYQOfaxK39WPLsJJn7cWS2dPQZ7dxRPKk8I3ZvIyUPQQYfBzcCj5KQSEgBAQAlchIALkKmDksBAQAkLgqgToAWA+WuiqK1DLon3hvlSa4cq+NtB4jkVqfBoW3DIdJ9+2KhOVRmk0g9anInviXkw6X4jiizE43jwJ+TF6WFRQuxqIdTf8TOfbUdGAhopBROdPwMJVUxEeFaaledW5ejDIDEzl3Tm45a8fw5/mJSNiKPWreupu8rWjrWwXfvndLQzMLkV2bALyFyRxSdBoq5gjce46GvhmC5/+c7lVMHuUmqN6XfWOgyfUBeovly+pXZXhyxJqxeT5MzC99gD27zyC8ngKq7T7ERvFWBZe16laqmu1tsNjMCuXlZ6eHg9fJhioF0JCWAtF02O8Rrsvfk6Yibz1efjRgiaUbn8Vr295C6WZJhzMYoaxOD3C0uYjN34evj+9HGU7nsOmne/ieHoocjKNmNBXiA+2nkHxYBbW/Nd/I9dahP1vbMXhHp+mg1RxSL8uEpNnMVdZ4BCefelZ/PRYKIxdzQgkzcb6z6zFrOgIhHkoooIuE0rEbiYG4FfvNMHM705lL9OY8Yf2/iH45LQQEAJCQAgECYgAkX8JQkAICIGPQiDght57EUdeZXYrvRWrVuYjjQHWNv0AOp09qG2gkEhcilSTFTE+A4sBxmHSilsxq+0lbNixGbtTUhB65wzk2EOYsYqFBbub0HLqfWZY2oEd1vVYOXcplk+MRBSL/+kMzCjV04iSQ6cxkHoHcnKnIzctBAZVG4SbMqZNhniEm/1YOG8HfIePoSQ7FWVTU5AXTc8GPRwGo/JyUCBxjnoa1No7tYlfZbRiN0pTXWsLsI1BpetVnpIeiiGKCxezPpksNoSlzqXRz+VSp46h2J+H9Q8mIiYpHCbdINMVs84H4yK6O5kdi8vWTLYYWCKnYWKqHW1nduF4WCji7XMwOzUc4ZZmNDZ2obLUipy0ZhQ3UqCFZ2Du5ByEm+ag7MQZNDBjV6uTAf1dlThQRgEUlYH5rJ0SaVuBqvIXUdndiybGZ9jL9uPcpl7U3T4Hd+VRIPqaUMxUweZuzp+1PMxcdqVDEy6e70BDZxrW/c1iRJGDwcf4m6h4pOUyboTV3Y2smQJzNI9Nw4z0TTh58AMcC9NzKRgFZTiXipnrUVPNpADNkZiUR4+Qacgrci2Yck4ICAEhcJMTEAFyk/8DkNsXAkLgIxBQdj89Cz5HLOJTGRbdWMxaIANooIFv07PWR00VjvVMxprbpiGLNSTCGS/hDbEhJmc+5q70s8gf63ac34N9MYNopQAJp3Hv7GhGQ+F+VETk4Z7FKzAjKweZdi8Nfidaa0pw8dRR7D1wHt3TZ6Omrg3hBgdSGQeidENA58ZAby+qL7Zj0MfaFmEXcbL4MBJTIxHIy0G0uwL9DVwidbEN3QMM/Ga2rOIzfhi7w5ExMR6hJgZ2B7XMVWDQYzHQiubqSpTW1KGirgqBIq5NYsX3vqg0ZolKQ25mIiry8lBsy8OsjHCmuW1CTXEViisusLhhN1eGnceFU1YKjumISk7H1GVr4dTtxrb972JvhJcB/A5EGJvR4bRhIJCJjN5KVJ5gkLczFd7eOO0evYkrkBKfipwwP0yDVTh3sBytujToBmK0YoGe2NWYmJCAlHCKtvBIhGZ7YeiowoVjFnQNVqO6uR+DPRcpOk7hqC4ak9NZQ6S6GsXVIciZGw47VVgIOfh8nVzmdgg1ARtis1IQlxCD0LhJmHfnKvTtPoXjByliTH1oY9peG+fc1MvUyY4I5FyFnhwWAkJACAiBsQREgIzlIZ+EgBAQAtcmoHkKaKUa6bfgEqFlc3wI8dXj9W/+O3410nIapt93D9YtZmrb6BB4mP5KK+DnD0NGwUpWNmcV9E0/xHe+uxvvj7RROyvw+LeZjWpyFqI9fEKvMkcZBlB76iAOPfs+DqlLPvgZSgZNeHjJPDzC4HY1HZ1hEH0t53D4pe/izWp1EbfSfdjCgPcefAkzW/fh/NY3sb0jeAqFv8IbhVNxYMkyfO1LUUgz0ztCNwgdKeNuqjifsacalbt/gaf+ty54zdtncbrJisW3JuH+yXokJlKMTTIjLpCGVM7K0VKMo9tfw/febxjqsw5bN5SgtMWJR75MgTV/Kab1e1BzcAP2vVCCwqGrZt39Vax9JAKmrlCEOsuwd/s2voZOLvoKPpOTi2lR9OS0mWFzncQheiQO7Ro6v+xr+GJWJqakBDAYNgtpJ7bjws6NeO6IOp/GQomd8PXsxpaft2HLqjvxzKNxiEsyMX/xVjz/j1uHOhn9Nhn3/8sXMJ9LsXLsdmQuXoOWDg+qX9mOTWf40i6diPkP34s7FzHrGD1C2vKxq3Ac3bPsCwEhIARuZgI6rvvl/3DKha/+g9Shr68Pf/Znf0Y3sgn33nuvdvxmBiT3LgSEgBC4kgCXLbFgXV+fj7EdTFDld7GQXx9rYyjLUxnyXKpkdSA2gtmvuPxIC2kY6kTVwYB7AH1d7VyqFYwdUEJDLaNiFQnY4xk7YTVzKZCqJ6GWRnnRx4KE/b2DrH4R3HTmMNb/sCM6bOgZEq/xOgfQ3c6lURQ7Q7/UtVgPUyiXDzHzlNvZD6d/tGVM0WG2ITImTIsTGX1maJgxbzpmierrZXD2oKp0zhH40lvssNijEEm3gcnbjc5+P/oDVsSxKrjZx6Dt3j56HhhzMdxTgIHaIVaExTgQauQSru5u9Hb3875ouKtrOD+TLQxh0XbOuQ+9DFbvd3E8rQP+MLMds1RFhXKZE4PM2zv6MOhm5jB1Xl0UwpgNno+0B+jFGER3ay8GnCwsSOb04XDZmYpdUUvOzNDz3mOj+3HivULUduiRtaoAkezG4OdSMwvn3Xgcu597Hz1L/w7z5+ZjRTrHYQWSvvYu9PY74aHXShuW92Rmql4Vq6Pqt6tjsgkBISAEhEBQWyg90draiieeeAKvM2HIgw8+yP8/6YEXQEJACAgBIfDbElDGbAgiIykutMDpMKRkxmlGuZIR3NEMXd9QfMXo3gOqwp+RRngCK5ZTsGgPf9hGyQalX/ysVuhjOqhhb0QgYKJBngAHK5SrfoMmLs9zYN+wsuE1ppBIFkSMGhpdjTh0PVP7BphPSnlggqMEzwX3aahzPM34V4evsQUsFAY2LpPiNcHrVf+8ed6Pl8LBb4xmvAoQzbM+zs1vikRkaBSih+5xZD4872dNFD/jYqyOONgjKci0HlVmLVLgPWnnzazKzjRejE/nvIdnPnzfPMjzccnqfoeJq26UOFJcVF/hbB+BGAVVe8CmvfEibjymo0Dx1Z9EWXUv+lOmYlV2DuIYVc6QePj7a1FW3obW6gGE2LnMKly1VffLlMixSXBoZdSD30Vwzrxf9V1rncsPISAEhIAQ+DACH48A4e/loWdwHza+nBcCQkAI/IESCIDFuUc2OkGCNvbIkWvt0Ej28HWtS0ZUgRIJH3Kt+o2rnuxf1QK+6olrzWDsORr3PoqNq845QC/MqGGYVFf7HDTTx3YV/MQ5K6P9ah1e1t8VPVzj/LBc8TKD1RUbxYgKqNdRBOk8VlgD7awsX4xjB7hsjBrDyExmns5GVB3tg/32TzHAPQ4TYngXWsD/b/JdXDGiHBACQkAI/FEQCGZNvD638rEIEB2fIqksK7IJASEgBISAELjRCGheJwPdNRMWYPaMCwjseAM//NZbo6aZjIzl9+Iz987D9NQomOklYqGPUedlVwgIASFw8xFQvzu1JbjX4dY/FgHiU0+WlItbub5lEwJCQAgIASFwIxFQXnoWUlRbUsEduDVvFRYze9jw/1iqropeLZNz2GCgm0vVO1HLtmQTAkJACNyMBIaFx/W07a+fAOHvZz3TUvYyFeSGDRtQXl7OIEC1HpcnZBMCQkAICAEhcKMR4P9PRqsdZlXfRD/8f5USImppmBvOARfcXCYm4uNG++JkPkJACHxSBJQdb2QdKSU+7rjjDswumA210ul3te+vmwChU0abnJdPi06fPg07UxbOmzePa6RHLZL+pGjJOEJACAgBISAEfgMC2n+ialnBFddSiPA/WfF7XAFGDggBIXATEVDCQ9nymzdvRlNTkxbjrf1mVL80f4dfkNdNgIz+LiwWC+677z7cc889cLvdo0/JvhAQAkJACAgBISAEhIAQEAJ/AAT0TGM+ODjIzI96TYhcr/CKj0WAqPy+6qnS8OsPgK9MUQgIASEgBISAEBACQkAICIEhAsqOV8LDr2VZ9DMXx/VLxvGxCBA1b82tPfR+vdTSEA95EwJCQAj88RHQlgGpBzfDt0Yn9xj39uWfh667op06PnQtOxjTxXDX47wP/84eaTvONWpy2p+ROV520dB41/yd/2F9qBmrv7/F3C+bhXwUAkJACAiB60RA+7+Bv/PV7/7ruX1sAuR6TlL6EgJCQAj8sRPQ6VmZnIF+DDsICg8+cQr4vSw/YYCO+3wGNabORpAHLzYYWW2d1btVw5EtWMxPFRkcVZpj5Ox4O3ptbKZP93m0yu3j/Vej49MvA8dTY40ebaQ/7SkZCxOqQoojB8fu6PTsg2Ndqw9VrNHD4O9LYmxsH/JJCAgBISAEPlkCV/mt/5EnIQLkI6OThkJACAiB60NAxwxMnsEutLW0oJcF7zy+AAxmK0z2GMSb++HWhcClt7PSuEoQO7SpYnp+D9DXgvqOfnQPeihegmcDATNCI1iJPC4cViUFrqYGRvrSwdXZjkGXE3DEw26ioGFV8jEb+/YMsGp4ZzM6BlgY8bLT2iCmMFYOdyAh0qKJoisEBPvwOvu0Ptr7WaiQ1cVH7kcNphqYrDDaIpEcZYWF8xgu9j5mLvJBCAgBISAE/qAJiAD5g/76ZPJCQAj8oRNQNrde34/2+mPY/L2ncbhFh3P1VYifdjcSFz2AryYcR4M5D9WRc/DwVKZD5BLcAK3yAI35QF87PGffxLtbTuBH71QiPSUEblYId3VOxpIn78Cdjy3F9BCKATXIGEt/LDW1xrfxdCHOnT4L/51/hSUpVkQYWP9iuBHb640m9NaX4NibT+GXhzzoYSG/UL0bXvcABr1GahwXDBnrMH32Enzl7slIirLx2CiVovVhRndTOU6wj+cLe9GKUISb6NlhH043K8v7nDClLkH85OX4v4/PxoTEMAToTRnSVWMnLZ+EgBAQAkLgD5aACJA/2K9OJi4EhMAfPgF6AGj8N58+iEPvv4Wn90/Cl/79dnxuYiICFCH1J36J1/bsR0Xuv2D+Ei6rUjesDHkTjfeL57D71fdxenc1rJ+7H3/3cBZy3V6KGaDz5Dbs2fVP+J/Oz2LhosexenIoMqN8cHk53hghoj54oDNwrOYT2Przk4hKa8GcqGREhqs870O6RYkd1nUKjZ+I/Hu+gW/k78KO7VvwQvNK3LruDtyV60VU/RZs+WAbfvVSDfTue/DgrdNRMDGCdTSGvDZaH15YY9Ix9a6v4evTdmPP7v34+eYQLPzs3+LeebFI7zuCQ1texndfqMGPTD48vHYm5uZEUZiMEjK/9Zeu2nL+fOmHvDrqvmQTAkJACAiB3x8BESC/P/YyshAQAjc7ARrEOl0bGstO4txhN9IfvBdzCvIxOysKnqRopBnr4e4vQRkNcK9mNFMw6Azorj6P0gNvY/NrZ3Bs7mP41owFWDA9BQluH5dOcVVWhA++3nK8s+N9vNaTgVj7XERFxHA5lkqLPqxA2CH7Uh4GV91Z1NcVYw96Mb+oBE2LYxBhtMHiVkX4gl9SIOCDOTwGiWE2xFsrUXEuEgm+NCRNnIkZs4C4LD1aOwew4+D7eG9LIjKzE5CeHgWHjrWghlSP1kdYNBImhSLBVo3a8nNwxNkRNyEf0/ITkQ07PN1NmLnvNWzbkoUJ2YnIyIhBlJ5Vy5V40P4GJzTU5dh/QZpiGr4/nuLngN4EQ2AQRnc9qrriYLKEIs6hYlRGXTe2F/kkBISAEBACHzMBPiuTTQgIASEgBH4/BJQAaWT8RhNa9YlIS01l/IUZOjdzroclIH7J5/D4p/8KX1yajNQIPsGHj9d3oWTPLmz69na4brsH//DX92JRRgKSBp3weT1wezywZM7H4rufxBN3xsC58W/wyp7jONfs1gLcR+5TxV/QsPd62nF+ZzmaLgxgSmY/Ws59gG1lTajpC4oZTfcMNQowxbqP/XsZ3O6jR8SrfeYyLOoUV/I8ZE27BY/NBSZ278HuskYUtzNOZYydT08EA8x9HgbXa3344WZjHwPffR43BiMnIX76ajyyHJjp2oVdFxpQ1MoO1F8V86IFwTM+hUH3Kt5lpGu1T9ePnue17FlDn9Uxk86FweYinN31S2w93IbyNgoSqrSRtiNAZEcICAEhIAQ+KQIiQD4p0jKOEBACQuAKAmppUBTC7EkIaz2HfRveRXlzPTq4VMqjxT7o4UlfglkFk7AqiwmvGHMRCBSjsasae5GKuOQpWJRgRqzFz2xZykinYc2XWi4VEhmO2OwspHHM4m1n0FTRqMV0BA1vFZ1Bgx398LiLcbDcgfiMAjxy+wT099Xg5U3VaKrsZ9wHrx6tQFTj4deoXa1PehtsIQZExfGEsQ6N7W44e3lGO8ljQ5tm+o86Ftwduo5ZtCwmA6LjbDCFtOFCuxODPeqKAHwUZc6BfvT3D70GlfBR98E/PjdcAwOcex8D6d0UNRQ4g/0YGBiEu6sMF0/8Gv/wjY04XNuOfo8TAwzYp09lzK0Nz0/ehYAQEAJC4OMnIEuwPn7GMoIQEAJCYHwCakmRPwa5mblYedsRvPPaTmz8ZSVO5K1B3uTpWDMrAiFmBpHr1VIoGuI0rgOVF9Bae4GLpSYiPCYJNhrseprSfnV+eKNhrgsLhTkpEUoPoFplrupFOy+J5ked6o6pdD3dfWg6dBAV+jysWjwLOaGZuOXAO/jf/afRdHsqOnXhsI2SLcHuL40zZP5TFCmVEkDfgAdtzWovE2kxIbCFqxsMtrraT+20aj90ndPlQWvzAFyeZExhH6GRBrj7OlH6wevYcboaHX4LM2PRs2GfgpX3r0RBhgddJ7Zjw9YqNPX2wkEvTGpiEiwn3kL5oAU9zm501p1HNSfQX/hL/OpYPM6vXoCFDyxFrskIO8dWYuTSXV1tpnJcCAgBISAErhcB8YBcL5LSjxAQAkLgIxAIBEwIS5+Fqbc+gK885EXt9q148+mf44cvvYBfPf8cNhxqRNMAU9MqbwSXL6G9G67uNo7EpUQUJyob1pUbpYExFAZbPBLoAolHPZqdvWiikU/twY1+CCOXJg124+KBdkROjkfU1CmIic7B9FgXx3gOJypaUNpi0oTB8AjD78HxWJuEtUsM5hCYKYJCWs+ituwENh4FLrYkY0ICYzsiLwmLYJsrf6oMXAYuOzNZKFj6qtF+oRDvHANONychMyESSfYm9FfvwbZXf4Lnq8zos4Ujxn0Y+195E1tONHKONlijYpCaNoCqLVvx4n/9DO9sO4Az+nTUdLnJQIfM/GzGlwD28GQkZeUgNT4aERRgjIDRJjT2vq6coxwRAkJACAiB60tAPCDXl6f0JgSEgBD4rQioRVie8DTEzQjFYzHhiEurRumJQ2hvfh7P/BiIvDWU2atWYF5uNDJslA6Mf6DLY2gbchsMfxz9HrAwID0cjkga3jVe+OgVUU/6tY3B54b+Ogy2luFM/xRMz03FRBr7oYZkTF09C7M/qMKxIxWYmDYF2QvtCFdFDtmYYSNBT4HyWOhtaGmtQVPZMZxgLElEw3YcPXwMF+wLcet9q7EoNxEJXBoW8FzDvOc8+ts60V51CqdO1KKj/ziO7N+OwvZpWP7IbVg8NQVJJiecHD951V/j/8xZh1lUEnH19Ms4t+NAeQ+qyKVg5mLckRGC9vJ69G7sQuqEKZizZgliBpqQGd8KZ8dZNL2wF65Zd+GO22ZieYaTWo5eI95GUJANg5F3ISAEhIAQ+CQIiAD5JCjLGEJACAiBqxJg/AYLALr8zDqVuhprHg5gzYx4nC004P2iInRu+0881dSO++6+C1+7LQyhXDakUu0q01kFhY+sXbq8f2atCngZD0HhMIhExITYEUtviZ5xFipVlqe2DJ1Ht6HQshjTe10INDSgnVmyDFlcPpUJlO7Zi5KcBNTPWQIrPRym4TVS2jhc4mUIY3AJvRDqNTL2EuStW4EHHluGvAQHrB6OdVX9oQLw6WHBCRz4xV9i3y+GO5kB66yluO+xFZjJDFghHsaz5N6J+ye64GTxQr+3mfVDzBQQeoQqQcTsWFpguxIUg3WwTbkX0+fdhqVJbKdPgyXUioutp7TZB4YqtfvJbaTGyfCw8i4EhIAQEAKfGAERIJ8YahlICAgBIXA5AYaC67kMqqIJ3Z1GzJ6dBaPZBF3mYmTHZOP5WRdw5J0teHnjMdTnZeDCuiXIzc1ETNp0dtSNwe4OBmAn0cZndcLRG4WGbqAdLno4yluABkc0olhZXcV/sAGzQPWhrKEW+3ftQW11K37VuAvbIkMYR+KC29WMsxVgjMlFtLc1MmtUAMmJOphVAcQRh4sKdO+FeerDWHXrGtw11YgwC7NiMWLEEhrBIoShCFHXXlV8qImwj4BKCzwdt3z+C7hvbgxibW5WWLdAb3EgRVVxp4tCBcsbjH4YdRU4+Ma7OFVUg+pAOxpLq2DKpBIbmpO6UnPTGI2Mb2FcDNP/apXheTgYo8LT6hLVp3Yj15wcL5RNCAgBISAEPi4CIkA+LrLSrxAQAkLgNyHAzFbdleW4WG9E0oIc+ioCzAAVDTvrZcyKjUVMSy0qNr6JM60NaGFNi6ywPCRGpGAO3kdTbQmKuqYgJNSAcB3T4w5Z/DqTCZ7WLnSVnUERBQjW5iAmKU4TBerpv9lZiYamVhw6Owv3fn427Cq9LT0NAR29K3438tMjcebUUewtLkPayXrMcaQg2mGgl4aygcY7fRcUIAOIiE5CrFbDw4xIK9Ppag4PvjODl/+SWhlDQWkA1YcmBiiGQmMciEydiinTkpAaHkzpq5alqTS/ysGj93VioKUEhYeOMosV/8tKykYmPTjOumYMaAJFCQp2qrrkS7VVGIaH0AYf0hoq8J65eilQGLvCSHw1X63tmBnKByEgBISAEPi4CYgA+bgJS/9CQAgIgasRUAHkDKww9beg82IXdp7NxaLsVGTZQ2BkwDmT0rIiuRWOnBzY6VmIY8C60ZuEjCmzsHztIWyuPoVNhdMQvioXeYk2hHAZkrK1vT1NqDp3FifPtMOX8wA+u2ImMlMjaHx7GJPRj9bzR1n53Iqwx57EI0/MQbKdmbZo8CsBoqOw4NosfPBOLIr++wTKDk5FVV4UIsMiYVWdU6wYGYdi4HvQyqfY4Fy9rO2h6oEo63/cuHh1iuJASxVsoAAwsg9tLZlSDqoPtmcdE+ogbVNDBXidr7cBjUc34J1XehH55N9i/fJoZPdsxkstnTjIdMUGI5kYDfDxZTCYuZyN8S7sx0CxocbSNg6hNhczbMHVxqxabrS7InlPOqb9Dd5G8Ar5KQSEgBAQAp8EAW0l8ScxkIwhBISAEBACVxJQy4H0IT1ofP9FfP/xX2D3uXLUMJ1sZweLE7adx67jRdjam4zMjCzkshifjcZ06sLFWPzgFzG5eTu2PfUMdp09i+Pd3Whvb2e7dlQfeg/vP/9d/OfpCOQ/9AWsnsaq4lZVQ8SJnrZibHnlbRyvMyEuLxc2v5FiR3kNWOhPxZXQy+K1TUVsdAbmGWvQXroX73LZ05kWF1PjeuDqp2elpx99ThVgPojB3i5097LeBsWPUh7DNv+Vd6qOKM8JRYbqo7sfvYNUG/7hPgcw4OJnrY+gcNBTRAx09qLh7CH0+EJgDRlg+250d7PuB6u0+1096O/tQGdXD3p4ndNrQltpI1rrq9FJkeEdmZOqeQK0NFSh4+IeVFKAbTvrR8+ADtRB4gUZ/8uSo0JACAiBj42AeEA+NrTSsRAQAkLgQwhQfOj0AbjCcpH751/B3dOA43vfwA9eHaSxrYrvtaGkLg2f+sKdWLkwGxam4tXiF3RRSMi9DY/8WwJmbvoh9r73HH68PQrpKrSaQdl9DPzwZn8W3/jGWsxNiEZiKK1sPY30hlJs+8UL2Ly5HictGxHX2c7iGA/g/ltSkB3P+hp6L+NKKnDgxTdwkEueNns5/4uHsennrfB0fBW1qeGIuPA89peU4NjpGrR2v4dtfbXoOj0ba+5biHlTWZfEzUbjqRAltJhut6vqDM5tfQkfnD6HU+er0N8B7H/3GfYxAyvWzcGalVNgZx+qiwBdKraUWKTdfhcSz+zD5p/+CNUfMLi9twX150tR4n+JDo2DKE7ksrLeSpz8oJ6B9PXY+o4DTfWL8eS6PORlx8FqnIK8PKDy9Jv4cWkM7rzjViy4E7CGUv8or82Qo+RDvi05LQSEgBAQAteJgAiQ6wRSuhECQkAIfBQCAb8DmVPmIW2SDykJbkQaKzChoRs+M5dD8c/SsAmYkZeJ9DgLn/oPrU/ym2Cxx2Hi7IVIYrG+hNpuNPYw6Fo9zVeTWBSGaHpMsvPTERvw0Mng5/IoM8wh8Zi8+AHELXwQj6maIlxyZY53INxmDLZjgT+jKQLp+fMRkj0X859grRGe8bv7YYqN05aDWW0rsDBrJeavp+dE52OsBj0RpiSkRLJ6ueZJuYo1rwSFij+xRyFx2lIsSF2KeaoPCrAAl1+5AjFITIoc2weXZhlsSUic+iAe/8u5WNnRC4/OTC+NBaH3fgo+j8ryRb+Nug/PIixc+QRn6+V5pullO4ed3hyPEeFxU7DqG99HdhcLJQ6GITYlHVNj9bBSFGlOko/yxUkbISAEhIAQ+MgERIB8ZHTSUAgIASHwuxJQHg0b4mJZ4IObiqGYODdVK5p3qWcKABr2TsY2jMQ00Jj3e5w0tg2wTJiPWZnjPMSnce13ueBRMkZpAlYQtzrSMGNFGg1+FUjOjSf09Jio/pV2oOXOAPgE5C5OxCQa/+wiuPE61YXmlUASzw0Ffquz6px2gtdTjAw3CTYc/ZP3StFjjUxE5gK+Rveh5qgCxNWx0X2ouXkYD2NKw5QFachT44xsag78rP6qOWj9jb4v5d2gwPC6YA4LR+KMFUjk5IIM1Th8je5upF/ZEQJCQAgIgY+bgAiQj5uw9C8EhIAQuCYBZUgHLwja8UNG9GVtRsTH8HFldKv9IaEwruE/fI3WRo2jsksNd6Da8vOoj8HLmB3q8oPKuL/8uuHP1zo3fM2od1WLg8mvLtvY/xXHhi4J3qTGKJg+d3RTzir4d/TBy+6LHahrOE+1Db8H4Y1tJp+EgBAQAkLgkyFAh71sQkAICAEhIASEgBAQAkJACAiBT4bADeUB0dzo6omdegwomxAQAkJACAgBISAEhIAQEALXhcCwB1i9D+9fl44/Qic3jADRM3qypaUFJcyuornGg97yj3BL0kQICAEhIASEgBAQAkJACAiB0QSU6AgJCcGkSZMQGRnJODmteNPoSz6x/RtGgCivx8WLF/EXf/EXiImJgYmVfFUlXPGGfGL/FmQgISAEhIAQEAJCQAgIgT8yAkp4GI1GNDQ0ICwsDM888wzi4uLgdDp/b3b2DSVAFCAF5Pvf/z7S09NZtdb1ewPzR/ZvT25HCAgBISAEhIAQEAJC4CYloARIaWkpvvnNb94QBG4YAaJoKAESHx+PmTNnIjc3F4ODg8xrL3HyN8S/FJmEEBACQkAICAEhIASEwB8cAWVfm81mWK1WGAyGG2L+N5QAUUS8Xq/mEhoYGPi9uoZuiG9HJiEEhIAQEAJCQAgIASEgBH5HAsP2tRIjN8J2wwkQBUXFfSjPh3pJDMiN8M9E5iAEhMAYAipb38gBlU1k5MM1dlSGv8tP/6ZtR7dTnXzYgOONNbqP32RcjhP8O7rh+PsE8GEzGr/hdT469L3cKP/BXue7k+6EgBAQAh+JgPqdeKPZ1DekABmmq4CJABmmIe9CQAjcGARobNNTyxQZ2nR0Qw9K9DTB+RvrGlP0sSo3K3vzCu0qZbHr+KDFMFrMXKP58CkW8lMdqLHGH00d9cPPJB4qwcmIMNCMc21QVgA3wMDVreO3Hx6IjdkHpzxKYF0ubIL3rKdL/0ZYLBvweXm/fHBFppdufPh+5F0ICAEhIARuFAI3tAC5USDJPISAELjJCdAIp81Oo7YVpbt34dDB86h0KlPXA2/iIiyclIalEUXY412FiVnxyInywOfXaTaw3miCpascdce34vWjbWjudXMNrurQyv4SMP+JtSjITUEcs5H4r2bGq4cx7MfZ1YnK3RtQmzAHUdlTMSvCp7VQsmJk0/lRfXAT9u7Zh0pvJExKGQQ4Ty8FUEAHgyUUPnseVi2bjSX5caxATlGkpjNKjagHP7VHt2Hfzh0o80TCqMRKwEtR4wW7GbLt2UD9NYcjbtqdWD0nDblJFnioWEb3NTKvj2WHAkhngtHfDX/rMfz61wdREZiO2beux4J0L8yc9xg2H8scpFMhIASEgBD4bQmIAPlticn1QkAI3GQElHVuoNfDjbqTm7Hx+Wew6WQoUm6djThKhsD5A9hftA0lg+/hZEEB/iIpmXzcbEKBoutH+cGDqCzch1OHC7EjejKS7XbE0msy2N6EhjeeRom/DsXL78bqyTMwPcGnJeO43GhW3g6jyQ236zyOvPYUtmX/Oxauz8ScmWZwkKCAGPpWlF9ETwVgHCxB/dlzeGNnB2BehmV3TcPkkFp0nvw1XisqQNEXn0RX/2KsmZ0IM1WKN+hYGflu9exX77yAlnOleHlbI4/PQO7t87Eg2QczxZgPNPwHStDRVIany7MwKTUSeSkhlGSXz36ky+u+oySg0duG1tId2P3r1/Gf/7UdF/K+in+dfjfmpmpf2xg2130C0qEQEAJCQAh8JAIiQD4SNmkkBITATUOAXgOdwQP3QANObNqCrYcysfjv/wp/8lgBEugB8BRtReGmF/CTzYB9VgAmzbthgM/Vg56mw9j2wnfw9sv90D32JD77tXW4bWIcovwGDLRWoXZpFF575zV8/0g/Bv40GlG3JiGWjhEz+71kxqs9IwKuNnTX70ZJhweHD1cgJbMc3QV5CFNeCIqH4fVUdJYgZd6d+NSUVCw4/Bpqdj4L7+e+jC9/4U7cGluBhl3ZCP3lr/CLN36NrgEdcrPuxoQYZkahpBjuRC1/TSy4HY/mJGPpyTcxWPo0Li58Eo9+5tN4LN+NUOoe+hdg7D2HlspjyCoMR5RleM5qvpzUx76pcbiEzdeL3taLOFlHYRQGpKaEwmpU52QTAkJACAiBG5WACJAb9ZuReQkBIXADEFAxDiZ6FFq59OgQyqrq4Jr0CCbmFiDNZISJhrp/+hqsdsQgL/XH+KUpBG66Eow811lTi/3P/Dtef/kUBh74v/iTP/8UliUZEcu4D78ugNDYVGTf+3d41BSK7qe+i41vUQSkfB2fnmJDup0+FOoBbSkTbWkdDerB+jacf2sDCmvb0Vb/Do5n2nDk4clYHGKARXliRox+NtAzJoMvoz5AoUCRRHlhUPEmESmIWPA41hWdQTuXhP36ZBg2Vt6OB0JtYHfwqLE06moZlYpPUbEivMdBzkcJMb2Rxaz8LBTLfa7b0jlyuPwqE38xSc9jBrg9SglRiCgVxMlrfXGfn7RtbEwfjw+fUGeHr9euvHRubBueHNUfdD54TKlIu+XT+DrnEdq9H5tbuVRshIXWWfDH6HbaEc5vlE7S5qyOD89jzPVjrw12qH7yBoJ/hw5d7bpLLWRPCAgBISAE1GM12YSAEBACQuAaBIIiRKeLgtUWjpYNp9DwWCnaFuYjnua9IcCg54TJSFr1DTweiEaEg2LA0I0B11mcL27DKfsj+JPpM3DXxBBEGxi87mFwuBpNGfjWcKRNycCkeQ78+tRFbNl2Evck5sMY4YCL8RbKhA9QPJiMNWgcrMCJohl4+PZoJFFAbDlZjGOFbZi9IBbWEJ0WLB60p/mT0ed+P2M+VHAHtwAD11WAtleJBnMo0pNikTqRJ9o7Ud/gx2AWpxPKz6M9KaoPBqGrPlQvgeE+VWC6l/PSRI6Z928A9QvH08NgpOgxcnxllPs9XP7Efb2J4kf1wP4YQOJVa73Y1kCRxlVel6RCQAXpc45KLBmMbMPL2M6n7mOImd7I8Rg9r86pQQLqnE9H340N9nAbQkLsMAQ1kLoguHFonRrPrPoMCgTFgzdHscjvgvM3qnkHOyUnLoNTN2Cg8NR6GBrHy7gedT9qU8qJy+gMRgsFmlrypg4F+/T4/JyTEnDBS+WnEBACQkAIXElABMiVTOSIEBACQmCIgDJYaZD6w2AxTcGyGRNQ+PJLeO4XTnQ1zEFq5gosmzkRMzMjYQiLRq7fDc0JwPiOnjPbUUiPCebNRUZGFj0MPgx6lBmuZIXaaNjSkLVmJSMhZwbiXqvBaf1x1N/LeAp9JIO+eQkv1NEY7z1P78uBwziWejv+8QEXwqJfw5Zv78Gp7adQN2MpQkNDYLzkvhiy6ofH0QZTJjWPUziwT5fbAxe9GrS8YbGotOfBay6pgeC1yvugDGk1F53yhjAQnrWstFfNoaNopGiwFcxBht8Lm7EOZ/YdxYEt5RiMNMOedycmhrphuvgGjrRFoleXgTmLZ+CWhakwdlXh+IbNKG3qRRufg2mB8ikrsXDOFBTYK1BxeBN2VvtQ3x2F/AVzsGj5VERxrNqdz6PofBmOtZrYxghfzAzMnZmPtQvoedIEkvIEXdoCFE8mix8ddWdx4p2tKO7yosOllmolw5o2Bw8vn4h0SyWKTp7Cu7tq4TMFEJW/FLF2roM79T7K+wIY8IciKnMa5t26CtMoLo3qGzRbMNBWh8o9r+BoVT8qugCrPRamlHm4d0kmctMcGOQ4V3hvLk1N9oSAEBACNzUBESA39dcvNy8EhMBvQiAQ4NNzUwwmzZiL1V+qRfmmd/DTf34HWOnH3/d0wuJOhTUqDXFcOmWmQa/rccJdUYtWCg44bHz6boGLD8iHNEVwSPWBlr8/NILGawwS0IDzncySxWxTfbT62RU3hlkbPWguamAWrU4kLJ2MsBwzckqO4z7sRENLMYpb5yORT/9j9cp7MFZ0aF3wh1pOpcSDKTCIgfYaFFc2oqwYiJ6XgIwUfdCDMdpyH26o3tVSJMZ3uNprUV92CkUmvxZjUfTeNtQnJyNn5mykMihdBdx3t53GgR/8CBtVu/VWfC4zDPFlL2F/jR97z07Ew9/6G6RO45Ipby+aS3dh5/Pb8V6Pujgec78yHbmTKSBM7OfiQex4fjO2VNyJv/rpZMzwuIGGCzh98AAOnqnC6X49LIYG7Dx5Hp/9kgn5eQVaLIzymIzZeN+e/mbUFO3COz97GWW2GHisTegcSMQFcxcyokMQkd0CZ/sZbH/5WRxo4Nd1dz9uSaMoPMMMYE49yg8dQV/+I/gKvVyx8+OQwCVv/k4mECg9jiN796OwhkLJ3QqP24Qj/P4yEh5FcmI0hYqKqZFNCAgBISAExiMgAmQ8KnJMCAgBITCKgFoI5deboZt2Dx6Ji0BMnB6P//MuYMf38dSOLry75s8x+76/wVeWhWFiAg12zXMxtjaGcjKMa5IGomC3xSLe1g40NqDF48EAhQTjqTkqBUigARWVg6ganIDlq1IREWGBOToes5YA+6tO4c3d3cgNi0ScSr6lAj449uWb303h4RrAwcAAAEAASURBVBzEYHMFWvb+HBuPHMEuzMHEiGxMSzbBYeX9sa3ydlyxqaVFYXGo2PYUnlavkQvi8MB/fBs5XHKkY/yH15OLuWsfRNQWCyK+uQXvvvMP2H3PP+GO+7bj2xEb8Mw//xuOnKnBvtNmPJ6fgzv+5u/gSMuC71ubULHiS/jXR2diRjY9OZiMnAe/jUfbsrB01gLMXj8fse0VKHzh37BZ9xDyPjMfX5raTzgn8PI/fgOF+ybj1QUz8XAexZ+JjDnd4U3P+JWGU0ex6/XdOHH7f+Gp+/MwK6cBp/a/h/+4/1v42vcNsP3jfVh15xfxnXgHfvH3bzOV7w9wYfUXMf+br+DPqKwaNnwbb/39T/DBKzmIz30Sa5Ij0Fv4FnZv3orDk/4R9z+ajIKMKlws2Y1n73gKb+1bhsSsyViYojxc4wEdnp28CwEhIARuXgIiQG7e717uXAgIgd+KgAFmeySs5oWYuz4ZG7Meg/vc/+L55zZj0+YP6LWwIHzwHnx23XTkcZlOgE/t1aqoYKCDkjBX2RgjYeQyK3MogzDcjCHhUidLUHpwvRZzTVWdxMV2PmVPnY0vxjgQbzHBv7wAc5z3YMK/NmD75j14YmEIJqQnIJQxFGMVCGMoeKT58Ct4xX0YhaZmdJ19De8em4Cln38IDz6wHJPCzLCqOI9x1YfqjtJpsAWpt3wRq25bjRUTvbDS41Hy6w/QreujMNOcJFymxnontlCERdpg8fcjfu4Xcff6u3HXLXFIDqQiiquarIM+OOnMAO/QGpGD2Xm5aFy2Ef9aX4aiHg9iPSGYZGiCy3MOjbaZSImZirywbrgbz6D4QiP2lr6F+qrTaCl0cdAq7N/QjuMogm1lEe7KYn0Vo42xKIo0DX96knRdZ1BXdggn2pMxdU0uEtOTEBkZialZXfjzz2zFj48W4oOy5UiZxuD8KBvMnmYk3PI1LFx7N26bFI/0cD1i505G4+cjcOx8FU6dceOW8Gq0dpTiyJZjOFjxIgKlkTgS04qWxnPYypEHth/H/aumIJASoWnBq37vCoNsQkAICIGblIAIkJv0i5fbFgJC4DcloOIgnCyw14XTZ3oQHRWLzNxbkD6pAIHZ6YidsxrT9h3C9qe/hx+cdiMlJwaOgnBYaVxPsJ5BSWsX3P19DIBWIeu0i/kaeS6uvAtddWhrqUbFYCwwawKyTBZE0oj26RnE7WrAmZ27+bT9EPYkdiHvv0oZt8Ggd2sjGsvaUF9bCdQ+h2OVUxGdmYw5Fi+GYsBHbk6NZQ6PR3xiGlKiE5E+/RbM+FQ8ps7Lx7TpybC7WLlDEyAjTcbuUJhQZyA8fRamL70X6ws8sDMOZE56Bho9LtYEYS0OBo7rObAKB1dB5jpfHxzTl2D61OkoSGtEe1eoVhQwjH2peBPFwO8LQ9zUOZh773rM+/fN+I8Ny7haLQJpjlaUbHobrrlfQ3JOBqJ7zuNi03GUdRgQxYKNWblxiKPHRq+bgMefXolHjfw8gcKHS99UEUQt4J03raN4C1QfRVPxLpw2rsb9SeEwcd5OZzgc0RMx/7Y52FzOuJq6DizuSsR0uk4C7m5E5s5G1pQC5Ia7OE8/QvKykL1oNcJ2teDIoTr0JdehtaUeZzsmI3tSAtP+OhBjjkds3EwUzHsCnpAM5MYHv2MRH2P/KcknISAEhMAwAREgwyTkXQgIASFwBQGakCrLld7NTExNOLG3BBkz8pGQFQOjkxmU4gowKzUHMbERsB16A7pDJ3GhizEHjkzETZyBHMf7eP9cGVrbpqHDl8tcTW5mVqJZy251LG6op/Hua65CU0UhDthnImLaBNbTCIGZ5538E3BW4nB5B5pb21nkrwivvH2Qljvb+5j1yepB8gwTak+dxJnydqRO6Me8KQb2S2/LkOXLXExaJqfo6Wux7uF1WJ7Rx9HVDIKxIrpBF3xKYIwooisAaGqBCHj/nNEAa26wknuAhUrs2dkMlmcmK+Vp6G1As5uxLPQYBAUG4yTcA3C6nFrgvcqgpaakfmpT4wSVT8gdlY7w3HlYOXU33nnnEOrnJqAiNYCjh+MwaX044lNYWb2NQowizkUPS8rih7Dy9jlYl0xxwD5Uli0dK6GbLJ1w9jfA7XZqWanUXahxAi7+ZLS9l5Xg+528SZWpiyLJp5ZqRUSxXTTi7UbYbOynU6kWHmcfbs7bxexaTI4FXVgoDOERCHd1odXVD397D1ydPTBMnYislZ/FQwsSMdXhhpPXqw70FIgqFsXPTFiyCQEhIASEwPgERICMz0WOCgEhIARGCChzWZUKN1Ywm5LVCttsZr4K4dIpzQiORFLMBKxavRhH+qJgobFu8sXCbl+AuYtzMf+HP8OBY0l4Zd4MrM2iER1Kq5a2qUpT6+7rQPmJCyg61s5sTzNxxyOLEBETyjSuNLr7WtBVfAAXmlOw9tu/xLq1eUjSDHfVXMfA9xpcPPgC/vbx/8HODXvg8Jlx/8SFcDAl75UbDWwqAz1fSoAEJxDsZ7yrg+2HxMJQZ1pGrKE++MalTmxJ8eHrrkPLrufwmvse5C+MQI5WFTG4pGs4i9aY+Yyyy32+CMTHT8W69Yvw/pkDXE5Wj45Ft6J/5gNYY3Ygmaly/VyipqcoCzH14ez5ZjRN6UV/Qoi2DMxIYahqj3j6KIoozFSwvda9+sFJ6hLjYJ+QgbATHag8147uSaHwOsycNpeC9VGYeBORmRyK+FjeS736UpQwVKKGL3ahXu6+AQz0UHDERWLmxHSEOAboSXFC39/GuI8WdEyKhjtC1V2h50fnpt5RrJnZi7VSZBMCQkAICIHxCaj/iWQTAkJACAiBaxJQBqlaQHUBr3/9h3j5lb04w7gNF9PYhjBrUxuN8P179+GoNwNTQyMxgXUrQmNSMOdTn8fKdbHofP15PP/jN3Gwoxd9IWbWq2CsQl8r6rd8B6++/F081/coFqx6GPdPCkM0Ayx0xh50tpThgxdfREvsfEyfMQ+TohyIdDjgUK9wvpKmMqPUPVh/B7CgegdOnDyM/a16uOlZMfMpvJFz0+pbcNYGxpWoooJ6FqzQKdHElV+aoX7Ve1ZLpVT9kaE+uHTJyPYqViXYL9/N9NS4qtFdsQXPvdqAJi7BikvncRrfBtbr0Nqq69nORFcCd4N9sP6HmpcSMQGKOn04xdrcFZiRp0PTGxtRXOFE1poM2B0h0DMg329LQ2j6nciPM6Ls5/8PO3a8h231QL/PwPonZairPYOd29vp/QBCbDbtPrV6JCbWH0nMRkTKNMSd2I3Nv3gZxzub0W61ob+9Fyd3/gTH+5IwKTwK2RQPalNMVM0Qvbpvtjdx7pV7jmL/a6+jOTYbqxaEIzanACkZS1Dg3YqdP/su3j9VgqJeZjozMq+x7iQK95fiQkkf56F1KT+EgBAQAkJgHALiARkHihwSAkJACIwlwMVDNEY9CXPw6W90MGj7IF7/1xMUC1y+o+9CQ10LtrU/ia99/Q6snJIIO4vW+UMY4zCZsQdfj8G0uTtQuO0ZvPFsOc7ySXoUvRDOzhbUv7MD3se/hf/3jduwNCsHmWEeGsCMNdn2Nva9+x5efLUJHfM2wZwQBmdXDm6fxaVfqmCergt1Fy4yu9NmHD0PVHUXo3FTI346wYGGW+9DrvMsukteQeG5CzikbmTvS3gB9SifmYlb75yN+BAGvau4j7E3OfJJeQAaTu7A0V2v41R5KQrrmKDrwEZsMragbYcPFlZm97FCvHGgDG2Vp/CjqtvwTEobXGeP48UfbsThE3U4Ub4RMyazrGBHANWHt2HHPuB0zEZ44i0wti/GQ0vTEMnaKH4DYzPi5+D+5ZO4xCsDbUnTsWqCHWFmLk+jQIHeDnvKTNz6+c+gquIvse/VH+DpzkqcSTAgPNAMT1Iq7LGRaPofpvXdxXEbNiLm7Qy4mubhrgWpyF10P558ygnj338H//vTHpzbkQIrv69TJZ/F43/G72sqvy9fJ9Mf8/ZNsWg79mvs8l9AfyGXYNGbU7r7BNpsX8YX/upeLM+0IjwkBNnL7mIaZCc6vvQTbP+VGXVn8jAtrI+ZwHrgm8Q4mRk2FjTU5MwIU9kRAkJACAiBSwREgFxiIXtCQAgIgcsIKGOfh1gtW2/kUqv8pZiUy6U+ncWo+MwvcCzWxriAQdjTbsHM+9Zj7dIpSIuzMt7AAz3jDQIMtM6cvQJJ0XZEmRrQvu8k9uztZV0QLwuEJ8GYch8+teZerJiVhaTBQS02hD4MdNY0oq3GhZT1dyGl5yzqawpQnpUZTO+rJqT3wdVbi7qzhWibsAb5k82YMdAKQ80JlLeug6OrBg1nDuFoWx5uX8fCf95a1Jw+AqMtDLesG47D4H2pextv43Fnx/9n7zsA46rOdL/pRTMa9V5dJfci2cYd2xhj00JPICGF7KZtssm2vE1eNrvv7cvb8nYTNpuekJAAIdQAphkXwL03WW6SLcvqstrMaPrM+/47M/JIlsEEU4zPAWtm7j33lO+ce87fTzNO7N2M7QOTMHX1jZgZ8cLf8CzWHaarOWlreVRnMEPvrMatH5uNqQUWhA934dRmB0pvvgnp54I8D+UwTrVm4OBWD7JW3IDlBjfCXXt4AOEsECKaLBHaqJyInomJsxcywlQa2orGo5Klm8ggaf4pdCY3kugvrbkWK+/+Czi3HMLuEy9jW10MbTum4tb/crH/Rux5NADbxBtw/ZRe6Dv34UDrFCwfLMDY8ZMxj+13N7Rhc2Md9uxcD2M5DxtcfDtWLZ7MczvsPDyyJ86M6XnAIHE6EmxE1wHRHNFgLf96LF29DMvmj0eexPilqsVVPhGTltyMm7/ai5wTrTiy9Qiagnn0OZmJT/2EIZXLyIC4/Ryn0cBV1xQCCgGFgEJAMSBqDigEFAIKgbdEgNqPmJ02/eW4bkWZRjSTGsZ3d94Xp6BJumrnPdD/wEjTJ1+AzIVQ1pLEGZnaEFPxNMx64IeY/jm5JuZcJLxpCiUchZ5naOjpDE5jJHmCzst5mPeJb2LO3XSWFiE6c2tmQRJtiiZUGvsQyULhpJvxlV+uxpdSNBniA6GnrZMOnwA+eTe+yDqkGq0M3hM/EGmjTp5JNFHujkziT1Gx+G78JbUHfzFUBnNJGWyBxjhIu+QeL8do9mUSzUzJHPzniq9qjJTUKU72bDKiN38hER6XVzXne5pkMb/Q8zr2nKc8IjLlHiydJHXE77EJvCe/BRPBphgLPv1tXHM/MeXFOIq8zQrEtGzZL27V6pD2CF7yj12Fj0eGZJUswB3/zFPKpTApVDqfHC8/Qx2nsV8yLqGzKP3kL3H97Tfh89ewWTJ+MkaCG/1GtMS6wkEbXAVzcdO3ZmONVmC8NVK3XszNvAwTLB1XSSGgEFAIKARGRUAxIKPCoi4qBBQCCoGRCJDIZvSkJEFvoolQ/IdG0fJ7dIgAHvmkTvOdMIPBo+L0bzIDf8dIhUfjhSauMlIT/SRMklnIe43aFyZIfDeExJUkDuU6GOgIL7kkCQEdZ2ok1hQdEHguCd2t4zeZK866sAwJN5u4+lYfep6cbmBI4PNljJY70UaWqLVNIlJJu9lWrdmsSNokbYtfkDLk4ihYUZtilh1J7o3SQGFcjDwDJc7cxTPEoYkzWTqJsSvVSE8FT62cxD3ib+Z9aW0SCbI1WqQqjZnRsOM9DqmR+UwWBhpgZCwDTbDEX0bKigxrFEsZViazMJskifg1fDzj19VfhYBCQCGgEDiPwEeCAdE2m/N9Ut8UAgoBhcB7gECUUZPOFxsZ9VhzErFCFY9MQpRK+NeR15O/+cz5p5iX0vbR8p4vO0EYj5YpWebFPofVdbFMJM9TO3vxbCPuJLQ25zsz4n7qT/Y5NR9NrZLwnu9nav5RcBGqP1nGqFjE69CYgtQB057jg/xff/pN1B3fjp+/+hq2HAaODPwGwWgXLN6VWF2TiwKXEaL8EE1Lsipp1QVlpjb1EjFOfUR9VwgoBBQC7xSB0dfKd1rKB5P/imdANNU4I5aopBBQCCgEFAIKgUtCgBqS+Mnv1HKEe+BtasT2OgfKbrwFlYE2BOnU39C7gjZYZthtFgQkWtcwbumSalGZFAIKAYXAe4ZAhEIV+XelpiuachfOLxAIoLu7W5M6yv4gmneVFAIKAYWAQkAhcCkI6LLmoOSWWXh0dYRaDfFpoaZDQg7T/MwU7EVLm9pXLgVHlUchoBB47xFI0rli+WNlcA47Q49fqemKZUAEfLPZjMOHD+P++z+FbsZ17+/rulLHQbVbIaAQUAgoBD4QBLLBeMAolgMitURJlhwS6e5Al5uhulRSCCgEFAIfMgQKCgrxne/8T9x7772az9uV6IpwxTIgMhfEIjfIkIgNDY34u7/9GsaOrYDfH1Cq8g/Zi6KaoxBQCCgEPrwIxB3VRfdxPom3R9x/JNXv4/x99U0hoBBQCLy/CMgKJW4HYvnzi1/8Gu3tHe9vAy5zbVc0AyJYJB1wblxzPebOnQ2Px6sN0GXGSRWnEFAIKAQUAgoBhYBCQCGgEPhAEBAth4HmoV6vF3v37meEPsbwo03Wlaj9EACveAYkOQuCoaCm/QgEglp4yuR19akQUAgoBBQCCgGFgEJAIaAQuJIREA2IQdOABBEKhYfpbK/Efn1kGBAxxxJOUBx0klqRK3FAVJsVAgqBKxsBTRpFSdWQQY+sS+yS/BMH58T/wzuZyD9ckiVPxNczWdcuNQ2Vkah3tOfOtzFZ8FBrmT3Zxvh6Otrzcm30MhLPSoPZJ/mn9VkrROo4f5/f3oeUMK9i1dq+EK/+fahXVaEQUAgoBC4zAlxP43Tu+7N6XubWX1DcR4YBuaBn6oJCQCGgEHi/EeCp2SaLhWpyHiaY2CNikRAYxRWhmB4WnnQR4UGA8RPOE40TIl1v5KF/JliNIzYWHoAXDoYQ4kEU0bdgKJLdlM3JyPp1EUrHGJ4xnMpXJDJJHoPZqp1cLod1C58gSXgGLcmFWARBSthCLGDoeuJ28sNg5iGFDIGuJ4uRrEbHk8Nj0QhCQUaU4unmcuq64HC+Dt5n24K8H0leTBb4HnzGeDCikSfN83/WS6kh+zPsPMH3oE5VpEJAIaAQeG8QSC7SmijnvanifSxVMSDvI9iqKoWAQuAjjACJb73Ri5Pbd6OxsQOt/jhZbiqbiyk5wARbJ3ZEJ6OywIlCh5ysTaKYGgE9iXhzfxPOnqjHuroejZjXSHqeZK7XZ6Nq2TRMKs9Bmj/IwwzPb0DDkCQxLydzB70etG5+Df15E+EqrUCZJXyegUjkCfnc6Nj1KuqbetAaMMEswZ/IcAhjJMS53sywjuljMW96OarLnAgExc44tTbhKKLortuB/Yfq0RKywcS+I8aDBGMu2HMrUDOnFIaWAzhR34QmvxkWOZidRysGo05klozn/XLk23iKu3Biw8pOrefdfOeR5jzF3DTYgNMnTmJfkxHOCfMwo8yGbDuZuveq2nfTZPWsQkAhoBC4ihBQDMhVNNiqqwoBhcB7hQCpaEr+fX0nsfkPP8Ezv96DN/MykR1yw7L8O/hchQ+hjIN4LO2v8ZlrM1DklKO1yXzow/DwHCPf4c3Y89rj+PpPm4BsE/INEbg7rRhECT77sy/gbsd8jDVYkGGNJhiU4f0gPU1tA6MC+rqx56d/gbqlP8TMVWRACskUsZ4kna/T6alR8aNz/2vY9PQz+Nne1HIKkId2+HlpIONz+N//sgZ5mdVwWvTkEejomMyq8R9R9DXV4/Uffhc/rk/e4Kd1Da69dyWKJ+fCdHIPNv/qQTy4O+U+rsXtf3U3KmeWIC/NHGdAUm9flu/SQDJrvh60H3sTbz79I3xtbQ2WfW0a/neOHbkO9iTMPPxfJYWAQkAhoBD4YBBQDMgHg7uqVSGgEPioICDSdNoZBfq7sfuR3+ORp9JQ9vX/xPo/W4QCagXObfgdNr76BL58uhwVtwWocRDKVyKX+PjMMWx4+Ck88r0tsH3mPvz3gVtQazUim4ZNntbjOPnH/8TvH/o7/O2ub+H2667DJ+fx4CnzaLQzJf7Rc/B6tmPngTB2684gs4zMRH4W0sTOShIZkSjNnyxpLky+9x9RtfIm3LPvRfzjv21D76Jv4Rv3LsLSjJNo2fgwvvQfv8S3f8y2DwJf/lg1XDajdkifpgkRTQoZmbJr78bfFeXjrjcext88ehKtc7+Ff7p3Oa6dEIPFykau/DyqZ9bilh1P4t8fOoGX8u7Fv33iGty5MA8mswl6sUu77EwAB0NPzcpgG/ynXsLvfr0Jj/y+G+MXu2AVpchlry8OrfqrEFAIKAQUAu8MAcWAvDO8VG6FgEJAITAMAeoYqMnop1/Dfhw6cgLuBfdg6pwlqMrJoM9HDBmLb4TdaUH21u142WJCIBSlv4cF/R2tOPzsj/Ha2o3YMPt+/PXylVhUkEftB2Bmmen2SXDc/hUEjY/h+794CH8M+FEx7k5ck69HpoEmXGzFED1Nojvc1YOOTa/ieYaG73plJ6rnjEHDdYswiQyIfsjmiMyD3gCLMw2miAtZ6fThoI9KzJIOlysLORUTgfm345ZN6xFb+wpenzIG0xZMxOJiHdJZp5iMJZPRmgZ7cT5yKguQrjuKbrMT6ZnU+rio7ZH6zOkwZWVodQjPVVRSidziUmSmy/lNcU1Osqy4s/rQL34Z4QBPpoclpqQR95N3mCkWDVMd5IK5cD5WrvQgFjiKx1ovYrwm+YeVfL7cIWd+6bN0m23QErmY8ygkK1afCgGFgEJAIfBOEFAMyDtBS+VVCCgEFAKjIkCnaxovhej0HPD6EQn66G6eDjN9JUyFVRhHjUBe8Ri4oiT6bSSGDQGeWXQS2367EQd6FuGOLy/GmrkVKCTxHKMjRpB16MwOOMfPwcJlDdi17SX8x6ZNeGX+HFQtKUJujhmRJFNButhg7kJnTwv2b9Fj9cpK1J04iC0HJmNG/XSMm5ABuyhIhtpNR2xxUE84mQuhLY7jEYYyD+psMORXYV51NZobduCh1rM42BzB7FwdMugakqxSKHDNyZ3MTdSeBgtDQ5rIyIRCPEE8RId5jVYPQcc6gnSgF9o9225lvw0Ih0O8nyD05Qa1KTr6wZz3v2d7iFuEdmPx22Sg6N8i2os44S/XpQ8jmBhhJMhcGdgmHRkQo20Saq/rxqD3OF75eZQs3YVJ2qPl127xeZYrvjlSmVHTHAk2ccZLxz6KIVpM85Xh54XFqSsKAYWAQkAhcIkIKAbkEoFS2RQCCgGFwGgIaERpjI7YxlKUZTnR9MTz2DPZjLqZy1FsTUe+U49IRils6UW4jpGwhMiNhbvh9xzCvuPAkdkzcXdZCSY5KbkXwl6Ic6mIRLhI89NKc5E7YSyw5Sz2bqxD/4wMxPKszMD8GknMD99RtHadxMHB6bh1VS5cWbvw4O+P48CsNtxWkQ6bnSWmqkz4Mx7Okc9KSvwWNkWiWjkdabA5eN0bgG+AV6WqkSmpCRAuQSP+yUSYzDCbyYBEiQq1MkaTkbiQcJfqJR//13rH35LEcT4aZh19nXD7yXTIfT6nt6QhO93MZ40I+b0Y9PTDE2IZwhwwYpjeZEOGywqLkeoiKVdri55+H30YGPTDHRAzsQh0Jj+6Iia46CSfqFKrV2N6eC1Is7n+wQBCbK9ohmKmNGSl8bCvaBAd/fQjYdkmJzU5zBv1eOCPmWDLcMBuY9u0fseLU38VAgoBhYBC4J0hoBiQd4aXyq0QUAgoBIYjQOI0FrXCaq3EioWT8Ildj+LRJx5C/8ktyJh2B/7qjmmYWGInsW2CScTwtEfStffAt+sAXuLPtJJCODMy6CweLzaVUNbpDNAV5iI9rxBVOIpAdyfOUlNRRYLbQrpbYxzIiLS/eRgn3qxDaMH9qFgew/yAAa/+fiPaGg6jwVcJs80KpxDR8Sou/MuyNJk+mZ4wtTenWzvQTlOu0pmZKKD5FSPuanT+hQ/Grwh5H+VzPq8bAwN+TQOiMSCeQXgGGYaYnEVqv+Sp+DkiEfQ0HsbOP/wXHt3ejbODUViypyK9agm+9+cLUFWRibP1u7HxV/+MdW1ZaKF2yWwphTmvFl//1hrMG5MDM8MUS9sjZFSaXvktNryxDY8eDsJqItR5aQi2HYDBugppUme8ufzCgAG9ndj/9M/w8HMbcMSXBXtaNgaLl+MfbrEhP9aA7/3HdvRG/Ci77c9RSa2VfsMf8FrTGNz+4KexsnYcygLkiISzUkkhoBBQCCgE3jECigF5x5CpBxQCCgGFwAgERAhvSodz1o347JdCKHrpcfz7Uw3Aa32IHs/BxNnXYvK1d2DFmBBNmUgui5mSx6sVIlJ+Pc17EvzE8IJJ4MaM2UhPy0EFunGws51hb4PwkFuhQRO1DGL61YfGo240N9npXF4JR54RFZn5qGFEqw2n9uOVw6uRPd2ArIwQ/BEyP6PQzGLiZLTYYQ+dQe+Rl/Hc3jo83VyO2iX5qC7W0/GdbZY+jvKscEGRmAENr/wCP259EU/a4yZXmpYh7Ian8zBOdWXApTnfCxMgzAg5MZpedezbiD1vvIaDmXfg5gfSUJDVhro92/Dk957A83On0RemA20HX8b3H29A8ZfvwyfyT6Gnbjf+5fEmTFm9FOWZeahMNyHY146unX/Eb3++DvuLp+KGbyzFuEEPena+hF11Hmwp0iFXkGUn9Iwm5j5zHHUv/QQ7AnNR+6lluCu3C21Nu/H095/EK2X3ombuAtx8Vyue/tc/4sl//AWm3zQPtdfcjqrcs5hIb/bsIU5m+HCpXwoBhYBCQCFwaQgoBuTScFK5FAIKAYXAWyBAspqmQ8in38FKI3IraxiKth6BxvX4xe+24ZV1XVjUbUX//Cr6epSgQjQhJMAlDdH0F3AgiQtRmkOZ7PQoYV4eVmjic3rhBmgypAsMINa6FYc6LThdNA9/PTGLDuoGOOZNxsKvTcC+JxrxxLP7MS9vCsbkZiRsmLRqE3/IPNDHobNuE9Y/140O2xl0734OT+yegCX33Y677qzFlAwDI0ixf2ReLpbEDM1RNgFV0ydhQjY1EmxejNobg78N3Y296HH7mSOZWA7P6EDsLE4f3YEXH3oGraunIz/LrPmPhANuWou9iV9tOI7JGZmYWL0YX/2/SzFh1VLMLziAI+ujeOnx36GpJYwBrx7GnAF0nTuAzc/8HpuNd2LRmhV44I6pyPN54J4SRl5WC+o3SagASWR9jD3oPXcY677/NPYvr8Ki9Cw6xfPQRT+1K/4D+NXmm5A1Ywo+u2o2Gl/ai6b+mZg2bwVuu2UmXO4mlOZlw0FbsPDo3Fiyk+pTIaAQUAgoBN4CAcWAvAU46pZCQCGgEHh7BIQw5yF+UR8GusOwWUtQPH0CPlkxBYH9epz1GvHDF7Zjx39vx5uH/xfKSm9CYSGdqh20a2LqpaO2ODqLCZYQ6fJviNQnJa8LDyIQ8KJfYmO5clBEUy6HOEbztPVIXz+633gO9WfKsSezEAP7DuMo/S7E9yHgKIW19TBaH3kOx2/Jw2zqADJiPOVjqPD4V2FA2t/4Of7rDWkNYJtYi6Kaa3DLrUtw/eJxcPrpTC5e5SnPxXMm/9Jngv4WRdOuw6q7VmHlOJpgCX8hPiD9B9G4tQfHTxzFKXHw0JIUFGR0qnp0eTqwoy2IyLN/j7/7ZfyuPascpTOmIzvSjZhtCiZcMx3ls3l44qnTONFwBke7g7Axq5xuriNohlgP+nsP4vXNPuQ+sAizqiYij/4aQTrW2ydVoKBhOopeCYHsGrElAxJugdd7DLu6gY5X/g++93i8XhqcoZpRvxx2Nwyes8ScJ6d7m5E/fyWmzZqLObkMDZBXqfUtLB1USSGgEFAIKAT+ZAQUA/InQ6ceVAgoBBQCJLTpNG4w+DHoa8b6V1pQPb0KkyYXA/ZsmGo/hW9MW4ZVazbgD9/9Oda+vgn7e2pRMTMPjto5uA1v4LWWFvT2nEMgmglzXEyfgJUEM30Vom3H0Hy6Hq/QC2R2RRGKGFGLVlyI6r3ULJzCM2sb0dzeiYC5Ht/9JzI1IpnXiWN3L9zlpNKb9mBPw21YMJMhgcWxPCWJOZSYgFXf/yN8876FWFjG6F1RmoPpjLDaLLDSv+LSBP1C3DORYYr/J7/lSvK3fEsk4T94BkisrR/ergHox92Im/7n1/CJWTnIM4U0R3TRoNAmDHaGLfYNnkHrqS149MGt2H7qDM3I3JCzD53CA0jjPIw+1jqAPkMuMgv0SHORGSSjobVbGKF4SC5mTqQ+D0Lt1JqgEgu++2/4yZIJGGvzac+I80pEZ4XD5cHA2WY5W5KJbZV+cZzj/WO1ybLUp0JAIaAQUAj8SQgoBuRPgk09pBBQCCgEUhAQE6XAINx79mF/aT6jM5VhnPh5MJRuetoEzJlCcfstE7Dzv33oC/vow1GNEuds1M4CTu55EZvqxmHqvAlYnEPSmY7gGm0toWdJ+J6rP4WGrQyXNXEN5twwC1lZDo0wNoTOwd9ajxc2zcCy/3cdvjh7DDL9Qc3UKEoGwjx4AmcPvYxvf+c1PPfMHtw0qRIz5uXEtRMktONEddw53GjnOSCZ2cjJFQdy4YLioXojI4n3lC7HiXFhMBLkONsapWYgqpUdJ/y174kykk72GnMhBH3QS4f3HpwKWBlsKxOZGXkoSOPhjBHqKugTY9CFoO/fj81/fAkP/rQBRffciy9/phe9B7fgF3uaYRHnfzIqMQnzG3QjoGtHZxcw6KaJWmGYPA7vS9PIiTCr1l9pfkzCANN0rRWnMODLgMPBerPJlETJrImGhM+YLCH0Sxv5nJwkrz2n9ZRlab/UH4WAQkAhoBB4NwgMk7e9m4LUswoBhYBC4OpEQMT1DDXLU88t0bNY/+QGvPz6EbQw8pSBoZjMhiAG/TQhOtePo7llmMgQs8UhOnZnlGDB176ARcuBN57dhNe31qHRaEYszQZHWhqMgT6c2/MKNmzcih3GW3HDzXfipuosZNgkTG0QA11NqNvZAstneTjhgmVYVjsdtTUzUUOuprZmBmoXrcCCZXfgtvnA2J3bcbipHUe9FhgYFtdssfC0cmo4qGEwihO8+JWQ8mYsK4SCQZofxSNXXXQ8hTBnyF0Lw9eaGSLXzyeDDJVltVphs9ChXUyj5D5/a3XQAb2lf5B+JGFYzQa6r9CcLGcWioumYGnzDtS//iq2NHajyc/Quib6gESOYw/7Vv/GQTTt3YeX9mdizJIaLFk5FbOmFiOTDbOYmdfMML9OFyx5FSixnMPpTRuwe98RnAo6GA7YApsvwFDCbriln/xtZt8N6RVwFMzGzSyjbcur2Fx3Gsc8bA/HyWRuRH19Mw4d8sJiYUhhngDfPzCIUCDAdpExIvcho62SQkAhoBBQCLw7BJQG5N3hp55WCCgEFAIiXhceBGGJyPTidhzjWRIv+NpRRmxs+k4c33sQr+4twJp75qOmIAcFQZ49QY1D9Q0fx2pvOkI/eApHn/w1HratwkwS1VkszNN+Gk0v/AgbwiWYeP9dWDPvGtTkUMOh96D16B7sfuk5/ObXx+FZNQcNp3uQw7i8Y/LJYGhipSB6u3tw8oRb06bYsQ2PvfIC3MYo7qoZj3z/YfQ3bcOBA01oaW9DX8NubN9ih6E3AxOrCuDk+RqifRk9iQ4gBndzPQ5v3YhDmw/heHM3WqSMzTx8sS8LY8dlQ99zEh1Ht2Df7mY0t3Wi17ceW0r8KDRUoXJsHly5MzCptgM33bMev3nk7/GTzDAap1RgdmYXBsPncKK7BjOMPDBRL/qgXpzZuwGvdHrRsbOZcb8A95HN2FQYgH6mA7njr8GK206j+d//E78PNlLzcRvmZ/hh8ezH/p2n0NSZgcCBTTgwYQHSp1aiYMJcfOyvZ+N3j/8rfvJoAGebZ2JhjpfYNuPEmRwY6WeTpzuCho4wDnpep+N5FLPJME2tpJmcSUzjRkdGXVUIKAQUAgqBS0NAMSCXhpPKpRBQCCgELoKAiMVJkTIMr2XcCvzNz+lUPnAGP7j9a/hNsQs8CQP+7AWYft0n8fWPT0dVmRNBRlGSMz6iyMf01feiJC8Lm59/BP/wze/iOWoTdDqWoc9DtG8xPvWre/CxhdOoNWF0KTp7x3R9jOr0Btb/6lk08uyR4FPfwM+D/4ZW3wJ8YyUl+RJdy+BDWx0J9h/9FE825yFWbodp/UPY4fNBH/0zzD39GA7t+AMePF6KUlcxTHU/xw+On8Ke65fhO/+D/ilkgnRDx56P6LZ0l6ZWXQc344lfPojftZfDlVGMsmMP4SeNLGP59fj6X8yBac/LeOmhB/GDxhKUUbNT3vsMHv5lG855P4avfDEDTmow8mfMxOL7/xI95x7F80//EL95PoaHBopgzZ2FL/+K4Yur58PuaMfyn/4Sm/71BJ7wFyI/IwJXbQ56t/0Q3z51D75z3zJ85dZJuPaBT8LNaFuuF9fj2X/djT+Sb9EV5yMjbEFx5BRanvkGnqt4BhlZeVhSXog5930FnQOPo/23P8CzOwvxTMCJzrYqfOP/jUWuy42ff3MjzuqLUBl5EWuf6UK2Kwt/f58TuWazZt6VsMwaAY76qRBQCCgEFAKXgoBiQC4FJZVHIaAQUAhcBAGdHPAXE1OjUixdUYCMDP4OTMPfPD8HPpoiyWnaMDlgY5Sq8UXUMpCAp+USk5g86WFJc6Jw1lIsK5qIMXfFQ9hKmbEYmQC9E/kTilBIEyITmZIoYznFYlmYsuIeFE6/AR/XTlbnVWcRfThc1H4kpPMM3Vs8ZTnu/udpWMnz8mJCLdOjWm9xwpmTg/Sa+zHl+tuwKiixoSTR0VrvgDU9E0U0NdKL30b8hnZ32B/2R04NL5ixBPf9n8dwY4jtZAYx34rq7bA4slGa6YR+7k24p2I+62d5ifsRnR2OzFyUiBmZlGPIRlH1ctz1rSos9YbAprKxvGdwoqgkC1n6TNhqPoHvvrASg+xDOGamyZg4zjMvM4dN2cjNobZFb0NaVjWu++xXMevWz2FATjaXshi2WDw7DMzMGFaw55YgP4cP6tPgzJ+F6z6Tiym3fBrUozA/T1KP2JFXZqO5VQgzfr2SRzxKKXRMN/AgxyweGEmTLBlPxXwQFpUUAgoBhcC7QEAxIO8CPPWoQkAhoBAQApXUO4lmOwoKSMoLd2HJwtT55dqtOEKSh2dHMBRtiMS9RhxrN8ho0CkaPGgwd3we8s/fSAAbdwaP0icjQqpXI6vJ7OSUj0deRWpmlkOthDiNsyY2wgwH/U3S88tT6koWKYcXVoNn842SWIZEqBKm6W2SPb8MVYXs4wWJjIiE3C0ag6zisRfcFRw0Z3VmiYZ1MFmzeWZKLkqHtUf6zXyMGuzMqcCk/MoL+6GVLIwa28z6YjELcsdUI29sgvm4sGZtDOKO8qyMzFDeuGoUjOAmJGqW9L5k5GBIPcT4EqAZrWZ1TSGgEFAIKARSELhqGRC1iaTMAvVVIaAQuAwICCGcKIYULA8sHyXFqWwhcM8nXqN2IiL/zl8c/k2IZD4Ufy7OJIyeN14+C6TDtzACw4s5/0v8Ki6WkmVc7H78ujiUX7x85hGG6KJFpNTBUMMRRrIaNa90m+Xw/7dJUl4cl7fJyNvJut8KR57ZeLEGvX0FKodCQCGgEHhHCIyQg7yjZ6/UzFctAyIRX1RSCCgEFAKXD4F3s6ZcwrNDWYa+vEXTLyXPWzx+SbcuVx1vU87b3D7f1EvOmHjkneY/X5P6phBQCCgELicCl6J1vpz1fRjKumoZEFHDixZEp7Gdw+WRH4aBUW24/AjEX3CaZyi64/KDq0pUCCgEFAIKAYWAQuAdIJA4sJXEqJ5nH11t6apiQIQANdEpsbOrG6++ugEBRoSJRsMcc6FIFRPy0Zz88bHVMTKQ0WTheIu5x6i2MR/N7qteKQQUAgoBhYBCQCHwIUPgvCRUaJMlSxaioqKUNMrb2pt+yPrxpzfnqmNA5NCtnp5efPVr38SkmhUoqxiDcJixTpRY/E+fRR/iJ4XpNBgM8PkG8caLj6B4fA0mT51B7ZcwnPLv/CLwIe6GappCQCGgEFAIKAQUAh8ZBOK0SV9fL7a/9iQef+wXqKws+8j07lI6clUxIElADAwhKem2uz+JaTULEeShYIoBSaLz0fpMar36+3rQ13EK86+9EUtW3X5VSRk+WiOqeqMQUAgoBBQCCoErHYEYQ4rTIqe9BWFfH89vSroEXOn9uvT2X5UMSBIek9kCqz2N4TMZC1/TgChpeBKbj8qnhOg0msyw+P2avsPA71ZbWoIBURqQj8o4q34oBBQCCgGFgELgSkFAgn0LA2Kx2sh56BNWGVdK6y9PO69qBkSLB89Yi+IX8MGZ4igi+PJM5dFLEQ2IXh8fY/munZUwNOajP6OuKgQUAgoBhYBCQCGgEHjvEOBZRxR8R0iPyNlDHxwN+t718O1KvqoZEA0cTekhkZFStB/8Lk7LcmCWhMqSqfGeJNYhkQ/kBGEt1v17VtF70vorplAZ2/jo8q82tonx5mnTEnhCG3rBPianVmtDfsX07aINla7qeeAd+6RN44tmTOQThNh3bR18i7xX+y29QU7BTmAqy8MVCog2N0aMueYWNaI/2rsx4prW55Edl/k2It8H+VParZOx4n8y/993v05tXRnx/hGzVNhGw3Y0zIbG5TJjPFRustLLXH6y2A/bp2zteq6N2npP2WPqmHzY2qra89FFQHv/uAho9Im2eF59M1ExICPnNydElCeIhbw9CJtdMFvtMOm4g132RMYm1If+vgGEdE6YHRlIMwtxc9krUgWmIpB8x+XTb8CAVw+3T0dHdTqE2SNw2GOwmrkpJfOlPnulfOccigzqEfDrELZGYLcAJro9XdAn5uMZcAj2GxEQZswa5Ry8Ujr5/rczRmZuoMPIgAaMpueMwplBzNiMK+qVlTHnchbqNSHALzGOucMqBFm8HyP7InNm2LxhBs1WeRT4L8g7Sp7345KODQz59PD26BAgR21OiyI9k2P1fr3TxCjsNiAYoHTTFoZN3r/ETivzJZneFi+WI/vBO3omWfhbfSbK5cewuZsc5+TnWxVx5d7TYbCHc8NNwo9zPz2bJrqJuX/l9km1XCFwZSKgGJBh4yYMACMmdbeg4cUH0T350xg7rRYVNvEfkOX63STRpIg8jhs6txRDzANf2zpsfvo5nE67G2OvWYOlEwGricQjN8p3W9u7aelH/lmhRAK0uTzqwO7tNjy5z4SS3BBM1T24cVEIU8aQKA/FN/9RsRCiTG5wkEYdp+R9yTJqhlFLvTwXtfpi6NrnxLF6IzqmnsPySUC+i0QnI04PtYdtFAlxgIToqRcyUe/wImeqB4vGikYuRRPCH+93Fy4PEJe3FB0p9JDXjO1Pp2PbyxFM+pQHC28JIJvEiyllvC9vrZe5tMSYh0gcn3kxE8diAWBqP5ZX62DjTsDDyLXEbNqgy7iLtFgb/2Qf+XmBlixxb0ibqJXywfwR4tlk0qHtqB0bfuzAmYAPFdf6cMM9AaSzf+/HXJb3qmOPEycPmdA3rwsLqmLId5ApkojvTGyiljTmgvheLCU1N1p+Nlzya/8u9sDbXU+MkzTggjFMPJtcH5Kfb1fkh/H+EAMleKU2UDoVMeHIm+lY/xs9spd7sOJ+HwocFDqJJmRY5tQH1XeFgELgvUBAMSCpqMZoEmXqgD94GMdeegYN/hXILpkGfTHXrdR87+i7bB8UP3MnN+roiyBSR17SxcKIeE+h+Y03sKFsKczVtAeU67IIyiMqvXcICL7ChOQGUVJkwthNVmxt1iGvLIYQB2eYOd7IVnB89EZqS6gxiEX1iIgZTup4iSaBwy3EGA08L7w/srzL/FuUdfoOO04cMaCuL4Rr8gAbtRqaCUrKBiubrdFnhL/RhjcPRpG3PIKyrEQGYiNSQZF0R6UPf/rkv8y9+4CKS4xvNKxHa50FB88FkddPXNkcGebU4f+AWnhJ1Wpj7jcidDo+5vrqCObmU+MbMGHv82k43sx7jigMHPNYWAe/N4zsyT5MXRFAqZ3asW4LGven4fVD1AIlGHQDtbYGcmBmYwR5M7yYVB1CvoXPX1KL3oNMrFg0IH6vCfv3WnAKQVhnUbDDuZyY3e9BpSlF8v0ztdlwvE6PXZ1BXJ+jRxrxOLLBgaO7TfBlc91gG0XLnl3ix7wbQsig0IlWuOcT7xs5Js1HLdi71ww3By4W1GPQ4EdmBZmpJRGk2WLa2nLJfRJcOE4mluNtt2L76za0dLFMXpdksMZgK/Jg5iw/JlfEmSVtn4rfvnL+EhAj12dZu2Kjrb/EsqfFjF1dOlS0AasFa8l75fRQtVQh8JFBQDEgqUNJyjHQdQS9TZtwtBOo23YIM+dMQ09pCVyyQr3lKhXfWIaK46LG/ylVMcIQ7kLQ70b7YDFcTiNs3DyiOjOMmbWYft9XUWSpQn4RzYBI+A1f9EeWGdegxOtgY+L/s6Lk9fP535KIHmrkVfglPijccbnjl/kwOWJA3wkLjtTHMKEyCmsaaQGRhhEayZqaxARHHzSgs8WEjnM62It8KMyl9IwEhDY1+EdHAq+z3YyOXhKoBX4U876Fb1nyvlZeYm7I9+HMy4V1JuvX8qU8l7w+7JPzQKSmnfvsON0eQfZCD6aXc4MllTxcq8b5YozC32bC2S02tFcMYPHkIMbl6jSzkajHiDPNZgxQJJ5RFEBhZoKhGlbZiLbznsY8J/JctF8EQsPiUvMz31BZKf0fujaiHKl+6F5KfrmeTFI/bw2lofxyPXkj2c6U33pTBJOv88I8PYSxM8JwMr/wscn+DBU44ktq+XJrqI6UfKl5hu4nyx6lH6n5h4oZJd/QPamXhFmg24Czm+04m+fB4hl+TOK646c5SoQU20CDFfX7OfakhnMXBDAhi4ypgcQoidaeZhKsdTbsobbwNK8X2XSwUNLfd8qC5s0mnEAAc/6WjMqkIPJT0B3ZzqG+JRqWen/oXqLf8jv1vhTL/4cl7f6I65FwDM7sAFZ90o1upw9lE8Mg/zRMiDSsXJY4VHdq6Un8k9dG1JO8PPRJDClXovbRjjMDEWTO92BqqZhfEV8KoAIeMw68YEI3e9EHrg21wNhVIThZLqGMd47f5R12E9cTr6TjmRfN6Od4FM4LYdxkHbIjzMD7WvuTzww14C2+cA3wtVnQfiwNLU0mbNzHdSuDS6AwoDyXNdxgxobtevS79QgPcuy5FpopuBgmfEjpfyp+o2KXaEpqPrmUzJt6PXlN7mvXU+qRa1oaORbJ66l5yXAgYEDTaa5dgSjXZz/y2UcxQRUBDO9yP46ibMog7r43hozqILKEKeM9eVRLo9ST2r7R8gzdT3l26FqiWPWhEFAIXIiAYkBSMNEZwuitO4Ez657CsXQHImeexbGWGmQPFmKm1QABS9b80ZKYbmlS78RNsgLcSCgd5LYX6NqNtqZjOBD4POZMtSLdEaak3QZL4VLM/diS+BPa6siFMFkBVzBxhBcJazJpUZySKzfr4+24BHboWtx8RiuK1yS/Sm+BADce8ZMYdIvWIoTcfDINDmJKABmZeWiwNRh5TcbC2G/GsZdd+P7vdVj5jz7cTommgw+Q5tE2OP05CxrWp+PfHwau+wc/7uZ9O+9rDAALiI9NvE0yOprZSvyntvmONmTnxzmxQSfyX/BB4iQ0YMTBPWyPPYxJU8hJcR5pmrXUzKxEGKWuNiP2rY1h0rfDcOVFNYmqnlqdcIsdWx9Ox5N9Xnz6yzRRoJ2RYDI0N1mWbLCp812Kl7YPYZXoq3Zd7gkBIJ3ndf6vpYvmT5bDXKn1aGUnnk2tO7UcLX8ij3wM3UtcEyylGfIiC/4j8yc1RUOYJ58j1WexB1CzJoBZ8iwLkWeljLdKyfq0OhMZh7UpUU4SE8kiWMUnUxyrYfnlVqIPqWXKc5JG5o1fjf/VkXnu7aS246UYxn0ljKJxEURCephsQdR+zI8cqgls+9Ohm0zG5MZuXMv5My5DBy+f2f+7LGx4DTh3cx/uud+LqWTUbWTi23a4cKA7E+6mEJlx+sXQ1Ii8iNZ+wSfZ1mQ7hto3Sr9Hw176KP+SSZuDCdCT5WtjqQ0m8RJmn2rJ3HIvln/OO/TeiaYymZLPpZY71K6hTPG2DxsX3tPGJplnxKdoH4P9JuzbTfPOggCmzgxxnoiWNIYpy/pRXO6D7kgmuvP0aDjHvCY9evmKytohe4s0UWNo6Zt2iuZbJ140Ii8/iv6OQcxePYDrV/qR56cmXdYmJlmjRm23dEzw4D/5kBTq0+PMG04886ATu21kFj/fhZU1Qcwo1yPKNdC/xwXDM0788acGrDvSh+9/jcxkgWiDz4+h1JVMo75/yZuJTxn7VPzkcrKM0Z5PzhWt+dL2ZH2JNowsK1melo/A6SPEvcuKbb924Q/1Iaz+tg+rybSlU1VJhR3XMBaoD6FqYR8mzGf5LPeCdY2YSv3yL5mk/Ldqy8h5K88NeyZZkPpUCCgEhiGgGJAhOCIkqI6hoSOCjsH78KWPt2Hnnn14c9dJ5GRUYdqCIp4nwWUpuSgOPccvXG2iIvpKLlv8Lf4esqUYfQdw6M0nsf7NGLJuDCAYs1MaI/fldpJJiC93wxY9rmrDq4qXqW0IUja9h7VyJBMvnn9WypRLwsCcvyrVqTQcAUGno8OExo0GpM8cxMS8GNJJhIW4W5Eu0IYzjnf8uSiHONJFM5V+kgqllEjSt8JCB16REtJ6j0NCYp/lhXqo9ZgbxNhqSj9F+ib3Zcj4mIyNDFZyZIbGmF+SRG3yXrzWxPPamMq4Jq8O/5SoRn7W3bklHU3pZBpmU7tDk6pRN20+2rfLibOHjei+awA3jYloZjMMBggdfWPCrSZqQsIYNyOEkrHxCjXCL6VKbdNN+R2fc4n2sa3afelTIo8QF6nE27D8xEWIL8ms5WeVSdwln5SVzJ9SpfY1eV3DRZ6X/IlPDWcpK+UhLeK2/E5cH5ZfLgtgifpYzDC8Ja88J8RTapm8etEkcyY187D2ylOJtg61WbJL4VKX3Ev8Th33kWUm8zHrBQS/XJMk2g/3AUq/d1jQttqNVeNDqEwTjVl8pdJ83+g0fY6dN5uDmFgI5FDzpfPSTI8mRYdOGeBZ5MGCBXxPOOdtQgSzUXlj6DN1jwf7NgZQZaMZFiexjKV04e3miMwHyavhKs9cCvYpwCfnhVQm+Ah9OWze8VoqocsqtJTMkxyXC8aEubR3NZFf+0iOxUXGXt6/4DkT2je5cNrqR+UMH6aTcacCif3jw0LpEjMxw62YFEWgQ48t7Qb0U9MeKWYN0nfpAE3HggedOMN501hDv5WTVEOUBVDpjKCInZR1SVtvmFXrt3yw6KHE66lR5SVqW5BCiaPP5GDX62YMrhnAXcsGMI/vfF56vDN6auQt091YQiZF50/Ds8czsOlQF1alhZHLOZKsb1g9iQpHwy7ZlqF3bUTe+OTgRbZVupEcP9lCtd9yKQXn1HVTsksamjPse7Jd0WB8/Q0Msm+1nI9TaHqXXJ/5zJC5rDzD8gXykWnku3VB/6TNMm+TbWcBQ/NWCktclzYl2zWyDvVbIaAQiCOgGBBZ8biCxMIBDNS9jpOnY/BMvQFVS87B74tiy8O7cSq/Aj3z85GrN9Gcig8MLfjcvI0WmjU04OirD2LTwQ4MhGwwIQ951VWoubME/Rtfxis/XIejMCPL93XUP1KAefffiuraCoTX/RgHjxxHaMIDGD9jGeaNpS21SGDMPpw7sQ2H1j6Ng61e9JEoNLrGIn/SCty2chby83twdMtabPvVDvQV2JA+6wGMdfhgPP497GwvQ0+4EnNXrEDNoslwcaUU9b50U6XhCOiod+87Z0QTyaB0VwjFjenYs86MdQdYI+kfAABAAElEQVSMKCpk9JrxfVhIKeZUOmb3dJix8eck7hvNaOnn1tVqxgsPmrCuK4jZd5PZmB7BqYfScbaeBB4ligGPCWv/y4KN3gDmrQnBlWbEoaesiKTTJGDyAKaNDaKwNQOvHTSgcUAPV64PmeVu3HlDFFmMrhSkWYQWoJkalTdfcuBQSwS509y4fnEEWbQHDHOzTm5wskkaGeaqr1ePrT+IouCfg5haE0YaqR/RvAwlftdpFJEBh7aCZlZhLPi7IIrIeJkpOj5z2IoNP3Oig74hZ9p06Oxy4ZFmOzJDftR+ZhBTp9C+nxoShAw0JUnHltcs6KMDp57mXMaoD0vvZZ7JDC5WZ8dzj9nRy7qCIBFT4MXSjwcQOuDEvt/b0USproUyybKVA1gwmWZvrWlY+7SdJoqUFucMIr/Si9tXROg0bMbODWnYsMECe0UYOXO6McVohbXZiefrOHb0U7Bm+jCplrjQnMV0yoE3tlmw/qSBGEZgKnBjxZIAqvleRZk3TOnojnVpaOC7Xjrbjdlpdmx+IQ1HWqlNpMbIbvPh+s/zPWK+Q7/iWLqiyM4KwevRo6XbRO1YFLpcN5YuohakOq4xGsI25Ys2HpYYvLQ1r3s8AzvPkNEjcWkmTibjIK77tA9jq1ifh/rRDis2vmLHnuMmWF1B0qiDWPlAELo6B469akNzRhQZM/qwYA6J2nw9/N1G1D/pwp4TZrRxcEXib+YYmDiXjRkBTFzai3kToUUzSxJpYjpoorS9sV6HQ2+EMe+f2P9iEp1sc0hby8iIcA30cmzPcKWwsR3FdmimQeL3EuV86HUDLeEo5vBMnTRS9bKmBImpIYMmV7VhfJwmO9nU9umFiGSboiFq4p53YtebVrSLzxRNXfShQdTe5Mc18ylcOWXD2idoqkSTH501BJvVh5WfDsBw1oYDjzvQmknzr4wwenoM6PEaGMkqAmuhGzddH0B5CU3J+M6c2ZiBN7eQGVo6iHmL6VNR78DadTbUk5DOyvVDn+vBrZxHZUVRsOlc5tkGmsQe2+jAzldsaCI1T0tY6LI5F2b7sXIRWXB5l8w6dNE3asPP+L5TmzMouyQ9yMdNY+CB2wIocBJv6WdiH9CeoZ2jd9CAbQ/yPf1OENVcDxzy/iXmhWizQ8TASx+OKS4zAv02bKFmqaeNhHE+K2WdBpbhZl9f/xEFG7dGMbs2in37WAAFAQ5HBJY2K5p22/H4VjP8HG/XGA/KqqnpoUrOImagHJeBVgu2P5OG/so+TJ8VxCSGtRs46MC6tTZs6/Thzo8PYOnUEPJoQif8jhDlQkDrWH5pWQjlRayP2pf6k0YsKSHjcsaOF/5opbY+isy53Zjs0sN8MgOvHtHDIxthmg/zFvKd4JhKpD1hVgxickZt2w7O/b07TehlZEHZgezWQaxYE+Y8oLnXkzZEsuhz5yFDS3O/mnkxtD7lQt1Z+hdVDmLGon7MqqRGjpO0+XUH9r3qQB3HQtprIMPEM4SpNaJQb2Yfli4Mwdqbhlf/y4nOQRMamrl2Ubv79L9Y8YIniCULud7QgmH7ZjPM1IbEMjyYNWcQi2vo78Q2C0Nq5Dzw8H09+NsM1Hfr0cRrFqq0XDkc8zv5Xk3gfsCx6T/Fte33aeiU9YTvQkamF9fe54fuZBr2/dZBWiFC/50AJt3BuU4hVKaPGCXmSWIqqA+FgEIggYBiQAiEjgtNBF501fcAGWNROHcirNyUSrN3YyoeRnvXFJzuXA5HgR7pNNOKcEXRdA40g/K2HqFt9Os4cLAXlsyxGJc9gDM7niVhMxXh6jtRZMhD5cwS9NUxHGreWJQ4spCZRvMrLnwx+wA6123F0fAamEpjqK0k0Wk2wtvRiKZDG3GIdrmmwiKMy+pFe9Mu7FqnQ0mOCzU1NjicZtq4tmHPSwfR1JmHxZUlyAmMAck7HFm/EfvzSpBBEf3UbBK8QhBwD1DrYPK9FzCIBjdssRbxkuzT9dlwcDsJBErMCs0k1p6z4cw42o+TWJ44PkoTLZpakVDwbdfR/yMG17gQphdwl2IYR1ca7ak5nk6aLHie16OTDE3hpDCmFUZYMpkb3nfwXybt7fc/b0HjGRI11LiU+7nxpUdRxc36zF4bXjoKVI2lI+gUbnZJx1RKRBu22bGJ86dUN4glc9kWoRySSRtU1nvGho4GRrSaMYibS8LIp2E56ewhJkXLzj6EfQw9fCoNTcEwwlOCmMA+ccqRQCNRxY3dXgh0rzWg20YND5mwqmLRxMU0gtZCAjVAR+RjB0kwHybBlR3GWPYpRCbupZdtKFxCwqaCmy4JrZyKCAaPWHFqtxX76YhrKaDPE4lJN8100kmcvvYmI4+RGDB00waeRLWXBKaui1Gm3rTDMZ+M0RIfiSracdOG25mhx+E/2jDgdmGQzFdmiMRQDu3hmy04+oYd6wLEJsuPicTFxTFxHibGL1rQWuXDrBlBDjMZEA5VrIv4bLFiLUOy3kjt1AwSkhkFZHTITB4hM3WWo5U+wQgHJcb1zLeboBXOcmP8GBLXpK6OvmxFM1mqyrEhTCLjJLbjoyUjifYB9uUg/WsO7uJKUUVTJtraezoNZCbZPz4LSxQzGCAgQuI8jXPIwXE5u92Bk9KGiQE46I9xYmu8DbB4MKNaDyLCOWrHrt9Y0DOHZkbVYZiI6dnnWY80hIykaw7LJEUs65M0T2NS+dvd4MDZDs67WYOYwDGW+SVRr4T4FCpZR+n9YF+cGZ9LZs9u5jwTw3gL53B6CFnMZqfz+sndZCJ1JFRnc5zpWGGlQEZPICrJWMsaQ6oMgT4TTtLXYPdemnyRsRtbzNaQOH/qWRuZ7wi1A37kkhnL4vtxjoz9sTcFeyOclSY4us04zH4fYFGV1wyggnPZOWDmOmfBwCQ/iU0yZ1yvRdp9jozuC1t0KCsOo0Law3mXXUQGiRq8A8/a0Z8TxIJami1xbTXTrCnGdh2nNmcLfVZO90Yxhsyyhf1+ksyvOGhPnkafLi7MZ4/ZUbefzGNfBAVjgHJeO3OA/hsHrCgio+MSApjQaPiynRL1arDdgs7jnO/UfKwmIZ9DzUF4MIGvvKM9JkTOUUiQH4KF89lJxgMUGHj5L0KqWotI10lm7Sj7nhXAcp0J5oARPVn0O5pI5otzNcL5beJnTq4eex+3YOfxMGr0ZPxnsCW8p6M5nZ/zrm67hbjrMYHj4eOcb95pw6lO5llGv5Nyto3rm2i+huYHm8LC6bxNJp6haVkYjBpnSsKd45pVqEP9Ris2Dbjg5pqQG+Q843ucQ2bn0It2bDfT3yzXi6oKwEHmo/cs3z9iuP8457yLjBvXiCDf8W1kqIunDqKQ72gWmY+WfVY66tOnLmpmSHqamlE7t/4kHfUP831jdLaZXJ8lmtmutXYc2kLM7qLDPhkFH/Oc3mRGA3tQWaRHLRlxCWGfxvV34FUdWv1RlNNPaxbrCfHFdxAzC8csj5P4xHN8rygUScsMkOnkWsSxMdIPsI24nzzEebaDaxLn6MRS+sN0kIlicAZ9KdcbCgIqaV6o5zzJ4pwcOGjDib0UaBj0sBZTeEDhST8ZrXTiv45+VAOTQ6ioDjDAgEYpCMIqKQQUAiMQUAyIEJ9RN6IDh3CUC2rmrHGYNq0QlkAGSiZMxMR5FAjt2onNU25B/rISpOcLtSYo8k+wG42bf4vXH38YnjWP4bO31KCksBMnpo3FtmdOo72BZa2ugNtwAs372lGw9KtYU5uFSm4qUW4c/mUr0LxnE6VZBkqPZKEiERbu5IaxHtvXNyK6/H/h5gVjUFHcjTN7nsYbD/4OP/v3EPr/4h7cduP1uO6LwMC5GHp2/gz9E76Picu+g7npL6LQ+E281tiK/fVcSOeQoOLiHJE2y0Z4tack7c59NkYtxYCX0jLqGrKpt/oDz2X5q9uDWOaxYd3xLJzhRuehBM1H2wC7K4BFt/bB0JaDnj1hWOf34I57IwwqQOEoTba4D2ECpZaRAxZ4jgRRcG037riJGxfvh0mkGSh5rSoKI0Z7ef82EiqFQRjn9eDuJXTo9dqxg34le36djodfDiAvN4wJZWyf0ALWMIqn+DGDBHrhOJrHcAMUietQ4ncdNRKnKGk+xsg7Y+/uRy4JWotI6FLGW54xcgJ4KHXd95gNsWl9dKT205Ga0mzWE6VJX+F4L5bdQSJ1bTY84zyouXEAN7N9BlKxUmXwrBUNbzrwmx+ZUPlltn3VICpM3LjXO9H6MiWtlPZ103SrbLwHN1cP4MTzOXDsTsd2uwlbfgrU/mU/lt1Eae4pF7qOpNPJNg0Prx/ENcsHcSs1D9G9HIW9JGhIKLbqfMimJH7K0gFkFYThb6G0m5GEjt3Yj6lzu3BnLQmSM05sXOfED55w4g/M+/V73Zg3F0h3ZmDd3nRE6NciRBWRpIaTEttmE/pbopg8PYiycjKN1DotHufFmPIMWLZmwV9iwpsPxzCTEv3qB9wwHDXBRSJ4CSW0Wa0RvLAxkxosvqXEi7wdZ8yIpOGtg/u4HQfZ1v94UofZD3Tj/jVBVJBQ6qbUv3AgE7/5bxv8/gjGU+JvZSCDBbcNopTalS3UOJ0MmrH7CR0WLA9h4gMUduw3IWcsOQQSzkfpW/QvvzZSKOHBVz5NpqSWzNUZK44E8mHbBuwgcVlQynEm0ZOcI9pBlDwTo54S/26dH+Ov98NFwo58jzamsiZIxKtgvRW99QSLGp/CiSSSRWpNBiTG+KSWfD+mzfEhROZnw+M5lGyTyP7eACbniDM6mZCsMLJsfAcIiK+FPlCUWD9Ds0bb0j7cfMMgql0mtGx34tSzVvjpJNxD5rekjJoe+pJMKMqEfU8GAsVGbCVRPXdBGJM/40GszoCK6wawbC5friMcP5oWnmZ9BjZRCwbBulyVQUynZjlIJ/kA7X2Mk6kJm87xLHbhKTqC7+C89VNNwSopYDCh6/kMPP2iCbvGuPHFB/qxdDL7vSMTXes5XgNhHO4KQNeehs3P0QcqSif2P+vGggl8P047scPPvtNkqpv+YgG+zzrhQOSlYDKQMW8hMXqIJk5j7ulHHuedhQR8MPH+CRMYojApcNSIaGUAMQovrMIQEPw+ErnhIOcp38PTB8lgvsoybhuAiXtR+yae1ZLjw8QZZJJJPEes1PIwTPjtXA/Se7PwzE7ORWpbpR2i3RFBgIdCiEEHTSfJNLuyOef2GKkRoWkYNY5zJ1CDyXmfbHiiedIFLYXY5pDWaNGIkUGhRm08NX1ZhSE8485A41YHjiymqdYN3bhrJgUDZ9LxRqET399IkzFdAN/lemji2nmE7/Ujjxkw82+7cNfCAMpodtzIPN1NBnQZw/SN8WI2zcr2+/LQS1+0k8cp96PKdxrXgYXjzDgn/eTBKd2H7Hj9UfqtbAtjzZ+fw6q7ybgyWlc3NV87+jLQcNSP6koyGHx3srN9WHYXmeambJz2eDF5+QA+cSv3U4IvwgcuU6iaYMWr23IR7eJey7nt4z0+Ct8JGzb+2IUnD0Qx64tduGNxiBpqPToaKSxozcSzP4pgTCkZr0XcB6idXV3pRsPaXLj2OhGhlmjLg1bU/E0/Fn/BjcwDmTi1n5rLFgp6OghriYxyEvE4zuqvQkAhEEdA256vXjC4GIttrrsfgcOvotlfhEqDCzleOi9GeS7E2AoUTF6Aiu0ncHbvBrTVrKFpThFVs0QsMoBo93q0tDTjuO5mLJtdDavdjJA/l9LvT2hSsIjZQRXuaewP0r+Ej8RIUcbEd4OfUVII2unnNF2Jygopokh+j53bhI7WOpoHVGFORQ4JAaruAznIzanFousPY+9/rsPhswswvT8bBdx0dRE38hb+IxYuXoV5NOswRDNhtFaCrqRa9CNtbBMb5dU7ziN6LoPBjTtKost9itL3GSSYP9WHeRU0+6Bkzn2Ejos08wBtoF0k/GnhQgaOvhE0zWmlFNNHyVYVVfIS7lPsnAXeGKWPYUowm8/RjGJqGLPHcCzIlcjQiiBZ5+X9djI8fXTqpSnHrbf0Yn4ViShK1cI0/7KSKCkjSRvsp1kOy9KkvCLVzPFjwcdp5kUG0kAb+3SaxggBLESNJCEwwx00J3GHMFgawGqWmU3th5YnniX+lwQKBs3wMEJXnZkmE1UkcCu5EbMcab+2S9LWxN9BDQd/pFO6nk0JtTi3aNozMshnGYJ2/2smFJAwWzSLjFEaiaRGmm2RodnNqD7354SpiZAChQCmMRGlgu1kqrOr+nHP7X6UUrJuC9Ekg/dDZJxzbujHLTfQHK1MDzud/1tJ/AQp1bTTtIGKO81EKDrAA93a2G59lMxVN266NoDpbLcWoWdsAGknSFmQfJN8MkYSetMfoYM9e5WeR+KZBLKkMImrpgZGbOpjOelhlLMCiQ4WpfTTR+l4J9upL+3Hlz7lQznNkwSPhau4PFAi7Mo0opnEUzfLMc8lg5hHqTyzaLhppZ//I4RNPbUyu580oHwGmReapmRli18RpbA0NapiRKZZWxhFzU3JNDEbQywk1ISXJkU9rRzkWX34zP00nZnA4BXEY9H17CsPPWx4OhM7f03sKzlXv0gCi1oVOwnvIOegkwINYUztZBZc7JcWQIFDp3k0U7sWZFCBRp8PRRMZ9nVM3Il5iEFhL2SO9vVRO0UFMMhMuHJYRmJn4HIFMw/QmP5AL8wlUXT/xIkGlwWbHqRPARmbvAUDmlPvmlk6TTrdzHdq7y/IuH3+HObQybmcIuuuVitef96OvRzdm8nglGTS3IgTL0qn4UGatXQR+1jxAL50P/EoE982HRav5vjIAYIOalPIYMt42jieJmqOhDGXexWrPJhI7WA3tTXSb1nKY2GOJ8e0n+NWsZCO9cyXwbo6qd3Z/jCj003w4M5lZHqnMi/fszOMmNTGOVeWSy0D37+9TzjQQbMbMSuqKSOzFzVhB7VyLz9rgHOFl5osSvm5Ach7r70z/Ih2W9HWy4hgJQO4pZoaOjKpId6Xd0tL/Ozvp7DIDVTQzMteTpM4Ers2zlsfNVhhSoeiPVZ00Hesq8SNm6m68HCdaW9kXTNpcpkjEny2V+okNlpobM5nO7U9GWy31CP/Bumf1nnABC8lIuP4jJ17h4/voTudM3UgiNJM8ftgRuGeR0kDNF3rY72sJK4ZY9YYzQ/D8v5RuFC0pgerl3uxkJojm2BAZsoxxorsp9gHvn8xakZObiMDsk+Hyi9045opURQ7LDhDbcFL37fiOHV4N32OWiWXASGaPfa2AydNjMa2ehAfv5lmeNRSBOlkr6dmzUvt5q7vpONwBwVCPHNnKZn4HL6wBi5sUTJ8Ub5PFImgnBHZMqhtopQPAa6/TTSPzWCEurxyCnvEMY9J5nqMcy3MdeEcmY8gzWrzyqkxI2gx1le/ldqaAxTWzffiukVR5BcwD/tis1DTyUAN+w5SIBKU6HCMfidva5R7hra2UetSOYDP/a0PleMplOq1MGIZx4HCSQnIkEbtraTR1on4HfVXIXB1I3B1MyCy+Rs8DD3YgJ0vPoaGnTnYum8jdhXZGZmE0jbbANqOHyYRxY2gYSuOnV2IytIShs0l8+BnhJOW43BzgWzNKkF+BX0/tI2JqnN7NlXm4ldCKTdV0uIsru1W8pHc+bl7xRemxF/ZQUgJxNoaMdjRhJOGcVhgocyaa2iMC57RmY30cWXIcb2IPl8QtDrRkpwnYkzPh4MiMqe9AwGq7fU0DJdtJF5yPJ/6m0BAQBGoaXLQIxLxMzTboElNEQnuAhd9ChiKuZU2783dzDSOBDMJGNnGxIcgQtOOc+0kHOZTGkazDj2JciGGOI2oheD3VhK+DSQGpwvxToKIgyD3ZTBkI4+wvr5uElG0DS4gg5LFjZg8BmI0YTGQsLKxYX7Wo00XaS7LFVF1OjUibBobEWcsklNI5kaYROChF2h+5Q+gmBGaMpmRUy4e/UfKSCQD29rF8Jv7H7MgbUUvcsppqkJJOXnjeBJmh8RgmDbY9dxorykhs0OiTquLHdT1W9BNM5Pdx0lQhnMwSNv0tZTc6gsYSedb3fgnM6MqUfKbJvNY+kTiyksCQMzR8ktoN08JoviuRM/SKI1mFx3cpMUcRCIx5ZIgDdF2u5vM11ljCBUzaTbDftPMm2YzJKCb6QBN08c8keAWk+hKo8Sb7Y7jRoKP+ZKH6OloPuUnkSES39kiOaZfgkjMIyRAutp1NHEKo5YMSCFB0jQ7OgOl5IxGxHZmMeRwPs0rshk6WQ6No6JAmydmSmmDJO5a2assEsgO9kMvZSagS34I8wH67DSdNaOeTMqslW6MKyCxJu8w/4vSVCRAvw/K9DXchQ7U3lG2wUuiuYecblZFvA2ZbLePGQykqg39VuzssmALc4+pGcR4akSyhO/iBAnSP6xptxHt+kGMK/aDFmRxxo13ZczdvQbs/aEdA7UD9EsIwknzm3ByAsWLkGUHPZ0096EkGmQsMwo5eqJFEYylFpoY2fJCqCbDWFDjpe8H8edBexs2W/HaWgfnNJlemqzOySZRyXa+Sq2Ec2MWOvcCG2guFTAGMfPeXvzTF4PIJTEsDIH2TmlzxKA5vmcVS79DyCT2YcFe3hm+U3oSom5qDupIbK6eRtMZYi9Mpsx9S4YwmDTLESaX/ZbzS6LUAvho7tNfFqOWi/f5/po7ab51MA1P8UUsmhZAxTjiIMEmyNQWrezBF65hWSTwvS1p+CPn5sGTTrjabDj9Et9HdxgVt3pw469CGENToyxONi7/cVy0NRv0KaGJUx3NLu/gOR088JPuNinvH9vKudLSqEMD7eRy7qbmzcl1hfNtrIwfTaR6eOppzx4Sucd0qP4M3+EMmhhxHu9jv3LoyzKZL0IW69KWEmIT5VzsP0dmgoKOMSTyNb8utsjLZ9qJVYwS+kkU7efRfPMo8zLgFgdIsA9rRDeLOJ/YF032xTkh/nDnTvOWncwKzZBsHKsY50+IPkweH9+L8Vy3iKmLjA2VQIhxzZJ1y0pce8gsiz9TC/uz5aiZfh458Ir/iocaCkZVm/hTRt1iGOtCMpEu9qWLjNE5ji8qaBJWynN1imSd5TvCPlvJKDTSJHYvg2p00ARyCTU+ZXwfDPLC8Vkfw0b3NhAN+tHlU8DArZb7MceTa1cH19fsUoZAJqMoSaY6/9cEThFqfzuJuZn308kgmHgoYbjdijOdZrRPoy/HEppbMhR5OueSmDEKk+kXPy0+HmAh1F1JSVzv+b4m1rb0YraBa1s256WHgQV6u7hWsRdjaLqbJguTvOwqKQQUAqMicFUzIFzS6FTeQ6LgDA7un4bSm2ZhWm4W9H56AAsdFTPRFGYCmYx92LGzBYePnMaC8WUwlDpp3sIM1OuKE6isVCJ9FWKSshkSO7J4sWyxy5F8TPJXJOY0NiZhQ6kVJdLaHW1N45/4/yzTQj8QZg76KB2UnUxzRY5HWbLYuWhOpNmPiRur5JHHhFAIsf6QRoSJVkXTtCQWS61gZlUpjoDALUMiBGlLIyWGrVGU1pCwJUEqUViilKAGKEXr9FHqS9vrNDqEyyYmRNogJYSDZxgx6gYSsBJhSjY+KY9/haEZFCkyCdx8F4kDEtWaRJYZxAfBx42sk/X1dUVQQsIpk7tmhDub5DGSiYhSojbAckTLYSDBpxUsH/wXFsI2kRLTiQ/SrI4mZO6TdhyneZCTvg4TyRQJZadpLJIPJD6DLWRSyDycMtCBmqZc6SR2Q2R2hspjvhCjIA32Sl00w6EmKIPmY9okZd91vSTs2f/ufBJkkyjFJi52dsBJ5mJytZ9+MyTMWJ5s3KTsoKMmxUtt0Clu35NLhXSKMwmDxLaLWqdzrKOW0ss0OsOGpP88e8RNJq2HzOC4ApoAkXjm/9QYkag4QQ0HtQXllMzbhHAUikC6yvcjMkhihD/zSIjoSFAGSEj3n6bmhaZr2dRkiO08KWAqLM3oYV5QMuqg74q8YiyUhzaY4eMzLWxnLc05BL8gcRAMtWr4SJQE7cApAzUWNA8Skw/6kAhTM5SYV8OdBNXgaTJqrcRhLJlU5rWKmkUKIkEva0RvG23FWU46O0BlljymtcFNwqWPhNGkCUJQxtsg8yPKMmMknDw9LJvMUelk8c9ghULYUOARpvlm20kyGtWMkkTtRRrbJfNRFqNwjxl9x23Y38q5UUEGkQxliB1LjrnWbP6IsoxuSuI72a6ybAZjIMErFkbSODmbSNa1CAlMSybL4OGdempewmSAgiQ+z52zYR9NWBrbPJhMKXF4gAQiyxlHZrGQODGYOc+bCGDKJB8qOBZGlqPNT0Ido0bQwznSwQhPMwR79jsshCy/St+FeRfsvS2CEhkNjqdZQON17R/fmTDfJSs1iBnsNYcfg2T+ZPxNNHEsGU8mluukn0xFH5nvANuVT4ztnLthvq8SGcxJplOCQZncZpw+wHx80dOoSS6roDkbzX2ojkQV217O8czhvNYEDhpwfOfpt+Oj71VDE7+TEK0q4w3BUz7YRC1pOLJcRr/q57o/nRPPyu/i35RLgM/QNKzthIM+QyTAqVEYTz8eedf6qBHrJnYTKKl3sZ1U8tC9RuqkGeVpCkIayCcsJTNOZlHbV1ijhBQfaOG0YAAKFzViFs5jEVDwQ/NVE18vXiYK55N0RcZXRwFAB7Fu6iTwE/w8v4RrBLH2cN53nKBfxmAIFVwT0kVjyyyS9Cw7zHewj98zqb3Q9XCsPDr002RyamKNMFFSkDeVplLEsJCLnYm4G9yMJEhNbCep+vHU5GWQWJdx1xh+tkVCiQc6aJrF/o8nk5XF+3p5D4itjlpadz/Xbc6tHGoyRGsi4x6Ud49z2OchU8Z1JYfho5NJ9toI8fRw3Wln78vJRGURtwjb30cNak8n4aEGI7ucpnPkxnQyv4iVzJGeNjJLnGw18r5KkVzjQIbW06PXhBkrWZbgL0EOPKyj5QRNr/gGlFBzni2SIMWAJIdBfSoELkDgKmVAZNnlAkp7VH9XA86dbEBH1T00E7kes6aUkSAUBoSLhxwi6N2DlsNr0Xn0cex+diNa6SNSWlgNG43L9UUVcOQeRf5G+ngcbsO4mlI68lJbQc4gHPKgi4t5BuPB62kTQbaA9rUUaYa64Ociylg73Ay4oMreSpWyrG065tMVlNJZvQBZa5u58Leit6ycDIcNek8Ivt4e+iRUkjhMJwHLhZfmPNp/smhy9dbLAs3PePhdfpfrWj/i/ZU+q8RxJyZhEoOn91GtbmAUJTkRnQMgNv1hbnzeJjISzhAm/3/23gO+rvM883xuv+i9kAB7772IIimKalalJNtyke3EiZ3Yk51kMtmdZGaSmTj729nNZjaTmY2z2Uw2xZJsj5u6JcuiKLGJvfdeQAAE0S9ub/t/z8WFAApUsWVbEu8hgYt7zne+8n7tees3G4CNKYNJXM2E5yoSNgNpy4nOM8HMSAwk2ebNBmSgtR3p/nl2nLk8b8bUAaG9A1iMD+2DOTmJjXgLLMrdAMUxPHcPisBjaFZ6YU7a2HAXYXoThDlweoz3bHjYZeXkL/vbS2UHkDaeJeLNtek9WoY/x2R2SHw5R142jMmkfWexzh+izHu7sLuHuQDdY4o/BJRsmFi0p7YLoEAD+5hr1KFpMCbXwF6Szd2AoB+gNe1epJkzcPSEibI8TDtkzBt8twMiM0jlUweC6gMYC4fqJtpkEma+qY98zkJ3M1SYCFCoA9BkEdEmLpp5GKdGo2GowfHdGcek6kSCe3IzzDzS+ylIQatpo5VldQpjUtV7kbw4V6cRbRW8O4fpYe++j3s4IFcgjQ4AlLMcvpfGpr4tLDXOIyKZmZYZUfhInETCfpy2AZKazNmXYAG5OUUZXC7QWZg6tANOsRbX+EnQDpOqrPWdNYgfo52huCz5RTjcsfccQJv6lKGNMmbCGSPM8TTzvpO2GgiaCINkUm0wqRL4B3QeBiiOIdIVkucg5mimVrMqGhhymXnJNYiLVmUMQN0i+RjI9QCQMpgndVOJAOY45bWYMlldeGaCkW7oY75B3ZiuTUHT1AhXYUvbiAtJbirmVysavxNEtFoGIG8mPx+ZJGCaTRaTwBG9HDoaX5yG+aBYZSeHtYxx38chnvsJzMByh8lYTvsknKin3NWl9XNxOLdgCLTBGSPG2FnhRivTohCkoO8UjDfRGIz2RWbraA2w/047AIAwZh0tfMHRvBHQiVIYzQh5MOai9LVnMo6+MAvGK9v46yRKXft2IkTdFUfTgZkSeSaukJaADzZoigDVFuXKyZ70Zs5kBHMx9iNtzPu2rBof7tPK9QNa02RrKvlSlo3pITkA77kBl1GY4/PP4v9U0a/xhCeewpy2jEcwIDbUYphFAUgTjIkmSjO+pgizunqYjWNdOLc/gwnirb342RABjr6IncefikhMwkyyEcbHDcOZGRwPSUyGOjghvTWMLxPMVz1jzMC5RaYzs6CrtKUUsyzzx8nCuHgxRcOiicEAOKcdMWjvVJLfNk5sjJnAoPdoiY4fIlIfZo3zbg1rFpqoctaIs7x3/GXqTyS7Kfjg1DNfHQ6GPMMclthjJqwwxQsA8BnGaajVpdrpUdaILgI94PhtAgZoYNHUjHlLG0MLoxI65IfZgaFH89zAmLa9yi5HMAczkgXgWwS9MRPRmFAXZ0AYLREY9DIfr6AxmUtUvgDz1eZXFGaijXW7izlqa5etr1nbxp08WdFgeq4eM3O7hG5hjakfS59etgMfaVurmbrBeEJLW3CNQnamiAXs6EK6YYxrNY5yNTYYoHXscFD9Z/gbrZ2tbbZmuGlfPwzcqZ3cX4q5KVquGgZM1BpVuAoUKFBgVArkZv2ojz7+N12ua2o5dUCHd3Zjy3yrKgj54Q4PYP9JyNBEDHvUMA6Mk+SvXqPZk/2qj76mY21tOnYtCc+ApqJmNtF4GjVWr+nIS0/rcGeHumz3yXQoFNqjn/xwj1ovXpM/GASWptTXeUnpjlfVeu6Y9p1Ephtj4fKAJmxbxucEhbZcVTOxwZ6mxtSrOr/1aUICXlEHK2yoowMTsa3aP2caEvY6NSCGSrOz20nrpnUxLYz5ljj3smaGxcJMUPO3zgr5+Pfne24hm7lpv0KM/gxgt5hIVIZ7bCMLERHp6lEks342PrO9Nokr21gSW/rLZwEc0LqMHd3Mqm3y2GZlTJ4Bg8vnMGEC1ZYDNkzwTpaDz9lMATB9gMg40sGyUsx46DIHZLGptgLEzm4FWQH852LeZRuunSligBbFVk6zZQUNu7CGVh8Acd9r+I4Q8nPMRJPqDksw9Ce1wI79zHnCXBK9aP6ynBTZJMxOBZ10BsiQEGICdQH/F41HQo+oFOsV53LoguZiAMlkCvO09kuANWy+HadVNmQb8pixO1oia1OaundhSx4y1QRAqwwH2pxPAVJaQFLfZV5AcliGBN18nVPQrhNG4NoJzFhwLB43AzMyU1GwgccBrb1Q0YWfA77MDngzrGKagfMwVee24IewIKaZRAczIGBMVH8b74LsEXQrAGgwO29jLKMRtBcwMcWAYqsnj9VLm/u60JTQZ+WYTDjAzR44F4m4YrzfhySUljlhrYPO+HEe5RgvgE4KcGf1qoIJKANYJow5IB97y8FWmLfFkPq2Uu8E2qp6zM9sDBke7Ae49V+CVMXkj2bNA0A2mg9dlsj4Hz5M02afTp5Iw5M4MZvrRhBmrgzgZZe96kJ7296BlLY7oRX4oVidbCy91ee5vxkSDoMWNm0rPh5lhL81B2TLJXKqREd+UkoENugEkjL8ZXRzfugb06AljOMl0lVVHXSibSFAuTAZ7WxhvCAgsTGSAuCaBtHGnH1aBta+HtMY9gB0zbdpOO2tfdZM6NyB+d1l1kpNhSmmiqXWAP4nYHjO7/KoZILUMI86844B3AGk4719VIl5Cj53nO2L0I6ZWZ2JtbuvAgpDVoDznw/qwntRtAdmgmQhAztxNjdNlfngmIO7aWSs3iyxDm0tJ2FCNABDue8F+hHmaeIMYxLsfi5fS+IsENAocxwtG9LxEOZHeSamhDWkarzNWaJD7bETu4mUhi9UmnWiA1+rHsBxEYIKZ+6YKpDLaGI0DDFmOysxX4SJHUf9LVpZBvPIfiJ6HSZdMWPBBBRZGPNSTK8mMIdE9LqLrBftTk6DdbQMeT/KXD6II/7RQzhhryYwwwbMetEsmJY4acwJjUrB1JTDCDHFnHqwXekCASNOP+PBr8nWLXyWyC8MCI8y1jtsjWAuJnjfxoCzRlB3u2LUpwcGK8OCVQlTWYygwKlK7nHuN/uXXdZex+SOqtqwzMC8RDH5SzFfqzCXMrNnF0x0FGbh4m7mEWagFdjI5ddfy9jyTjJH+9C2OXOYwVLMPPJBoxqielkUuiTfbRw4FCFZlgMlY9AUq02JaIFVzK0KGyuk64Y5CuFLll/bvKZWYm0Mw0y2Yvo1kwhcxaR3xro1onAVKFCgwKgUMNRz0135E8IP/uC/4wR4VC/Zqk10nHSI6FL3rNDUZtAPK6bH30eUqxd18MUXtG0LjADJOv72j3TiyGPqeehrunXWLM2569Mqqa3Wq9/8L/r2X+zWm7U1KoVxcVdP1dg7Pi3/mAaVXzihKXpGLz73f6p3S4NWfmqVxk3v1Kt/98968+UeXdRf6nTveZxvf0+3L5iuabc+og2/H9Pm//LXev6v92pPfZ28PRFFgp/QH3xlg+bNc+nynqe18W//X2071IvU5x84G+SKQleQDO34qQ69cII8W7BHv6BU569rw+2z0Jqghcmt6Tddf49oMLuY46/BZt0DgPMCHsoBtyZxNz6uD2l5xx7OHSAU7hg2snI2KZdJr2HqOgzAsRn7MZ/wOxtkzlzEifEP6OpgczJxo4/nPp6nAVAmlTVwH2eTdDZ/wE2McqOEIQ0AbLt3V2g7dvRvJONa9Nu9TuhITMAx7UBaR8jTva1srhP7tAAJ/fxxthtykXf3kRKd2Vykvi/2aP1YTGMCSBjZZEdcJE9T1pXNlTpP/pWrBjSPzR5s4YyFwdx4BZoAzqK0od3GCAyZj/p5EXmbhBishWYCMxckuP3PAlZSRVo9GSkfJkF+pN4hIjFtfMalhnUJzVmVQDvg1qk30fb0caL2fPwSmE7gBDZpzGMIs3oJMDyNkKDlbNIm4TdgbP4pPZeR0uP4PxazGTtTwOpkZ1O0GQUJ4xqGmEnq5QPkdmyr1E/+Oaj9OBWvR1q9EACMnlCX+8xkAmCB5NdH5kEM8lsBEm88RZjUXiTzSNJNq2X+ESbNv3iM0LwHspr+GLH+kQUQkNUwZO6izgZujKnp6qKiC/FTwBbGBN1Z3o8hHT7x4wodOY5d+S1hzb8LkIz5WFljsXoxk2k9DfiG4fEWoxkjKtNr/1iqTadjeuRP4lq2Eik148McsVuwsT+HrfzYWszZ0OKYT62BXgeUGd0wfQoAtoSD8eVTMGVmv17m0ZWTRdrImQTHYHtXcE5DZT1pLD0Aq+3NMp05ggSfU5+XAL6rMQEz34ohoEc6D1Jdc97vImxxB+OscRFSWwCZG7MxyyYE2Dv9LEzIDNMa9Gs55jJNSLQzZGJ+aUdPcLbEJrQcn+zXLROz1D9NCFsQIxqo85zH0dIU0Xjs40tw8o+3c+7Hk4QY5myKpfcm5IP252H0L59Em/ipkbS3sp0L+sTCmBzRr8WAx5gtYAgGwmdLOCUcB+WikBY1JxzNn2mzzE61t4tIbHxpquZ8G4ChiXc8jGf/WJu8nC7+Kjb/RHWahtakAtoLx+FN26ALc3H8jISKiBp18mkcp8sT6sVfpJo54OsN6Mx+vw6cTnPmT0yNhGTt3cf8I7xtx2O9umsidYAuiMpHjB07+yQGWD2xkUhl5zmXZClVsPWHpJWM/bpmtD4A2bn4mMycQ33RMvUDzm3uXD2bUTOhXGvQVvroO7rYXsZUCQYFjVAIc0gD1Um0HFkYkoNPlesgADwyJarJC2DsUQmZH2M9/hVrH01o03eL9JMXMW9swGeB58bA+mB0L3I45fZvcabPVpitOzmUdF1Ei5lLAeiZYeJHB+dfCiY5Qh3itrbZgae7yrWJ80E2VUb02FIi5uG47cN8sgTBQninTyfj0GZuVNUwXUECLphT+Wsvu9kTY6pk7Jx9AwYF7egspByTzEzRusc6nj63NdRtYxxvphZMmnoYW+5q1tCwnTKPPxQa0dpPcNgqZmJmYgfLrgR5YgUIN0pfM6590DnNHDXG1FLE0ZB0IQAy7Vx9kWkfuYsAJMB64K/CQR4zz7lTmHeExvaj5TkOXbb+XYl2X47oEYIjTEHjy9IDkw1TvxdGoyeuiUSGm8l8ta7PYjYXRZN9FYnKeII2WLAEO9xzaL5ZNQpXgQIFCoygwE3JgORXBV/ReNUtX6eH5hMBh6DtrhpU+ixazjrokImIMf6AypqmaP7ji7TAzJsS/SCEMhXhzKmsX+WNMzVpiU+rPudTXTvRtHgvGRyLxHGu5s1sQtpdqVTTEi3+/S+ziSLZik1WY9N4oq5wwFnDCi19bIkW4aTp8lXiGEmeGZyEazlPZPn9Sv+LSjV1RRQmRGG6Ht+PiauJfjMOh7de9bjqVTPxU1o3nzCUAL66xhLs40tUXrmUTXIReWKOweZRDII2bF24oIBtRtDC7Jb7cJQ82gkwI1Z81dicdNckYI6Eng3tIofyHd8E+JwW0UxOjUaIqpQjQQvqyB42bxxHSxqimj4JBoZY+fZukpj+ihAFBgam3JNQgNCQMyYDggDBjpTf6QQ2u11ubSIaUAn16NpM+Fxz0v3MgObPwiGTzdhMu1L92Hm/wSF8+wDUdw2olqhceQbExzka1zhs79y5jKZ/iegwbMJ+JK38d8auFWNN9bKZpzA9OL0N5oSoXZMwdygDdNkeP+oFwI+ZBLu3RPu2MlYJS1rZCAMxDkAyBvCOM+j9hzk08DShdV/Hx+Ma4AKb7wiAqKUfiSycjQdkE00BqA8BiuDo5mHKVkaBxMjBDIQoYADzA/1ZrUDz5GezNoBgTE4YSX4fndO9r1S1pQCwMYRvbYJpBvRcpbJFaDt2vo4EF2Dmh0m8Sv2u3cW5KMvCWoqpXBXlGjNjJjoBSusiFO7+N6DT8QxhcS2sLweaYQrjO1ymfSVEVcJvYNZEzDIwqzuIWcY06kk3OmZGeSyUoxHADOl4J8yQWkp0aAuBC2CqxmIaU4zU9fKmYj0NU1BL6NP6O4k0VYO/A3br117HGffVStWFcG4vx579IAehdcd0x4NRLaOfx2DCZ+FvDch3YFJyAoTZjCYB/tCx0zde1iS+9itjYBpmb9Frfm19rUKN0YwuYI/fzmGEJ8gXWITPEeZs+HiYc7wXprDlMMEUcMid9SjaCdY0/H9z0nfytXK93ZzVQNvPwfi1v1GknSbqJUzwSfyXdvsILDAHkI3E/CjRis62limEOV74Iof6MdaMXTWTqnOnYXq+ENWKRZii2HkthKqeBKhcH+QQPw6/27HJrxQ2+SUwwUkCA7RiRlpBnxt7k6bdlzF92wPtF9EXxtSBpXM41OpoTYfRbmTuTRzHuR5HSrXdTBgBprFLCAlwwq67m8M8OSwyiITdmGTTmIRhQLqArnG0N3tfw7xnFr4HRGcrx1fpc/MDepEzbLa9ZmHPqYtNGEzPzobimo7AoZZDLdcvAFy/AkO9EYYM5qaKSvmY91fOUe9JRLZjivvwE7t6wqPTu7Oa8JtosyzsNXXgf+6i3nEif/VwxskxTjI/+BxmarTaS3lvYmY3bjkHQcKU+1mjXcyv1YRTLu6HSflJUBfavNp1jINCbSYf56yJ3dCY80mazXkfwYSt5cZU2Sjft6uCdrM2oZ08+5yfKFOYOk6CaUGb5CetaSkCZu65hoM9mZtbod/uH1XK3YGunXHl4dTbi0e82riVwykJPz7h1iiBDNDOGj0p38J7p2CIOpnHsQtB7d2CyR1zPoAQ5RqmfZ0ERLhjLkIN5kIlUQNcBEGYt5C5y/ke24+U0f8wtudhsnAaD190qS2a1EQiMli0rtMA+QGEDWWgetOqWFc4F39nYBCK8OG5u7ZIWzkbZydzL9PC2ozK+vQR0/LQ2Zj+NW+vULyMQwzxf7IBwzGW0lmirW1HE4KVQhFhtiePY43HtMoYt94LNleKdWynhxyJkIamt47+mDOVyG0/COpN9uDaEJEJYe6PkMfeqwgLvhjR0jloatCEmw9KGo3VRTRvh6HJeLRQpmmxXG1NNQ2Z+bcNHChXEwfQegghbSZ0ZsnqzOVcCwu/CxQoUGCQAuyqN9+VYzGk2fd/WYtXrEPNzkmmBmBYVDLofB1NAYtNJlmOg/JnNGHZZyESKw3/jXmx5dnMm9KsOKkEwL9qoZZ/drFW2LOhhZS8UDFn4jA201Zp4fTVWjT0bk5d3/SVdYPEH3yJPDMYOCdjAZU3rdKKz6/WynyeIDVzLrdDq6LhWo2b+xiHLfGeI+LJf1K9W5zaDeXrymKqhS64oP3IkcT6x8yFzOBt8e0DmkCo0EnNttnynGcl2MDPfMTLOXEwKQCAE4S0rAV8T/YTGnVtTB6k3pEYm/GbXkx/iHEPkC6nXwJFnH68kpDK0/AASnOA3A5OY54NIEMC7ITfPQtIAGwtvp0ySvDd2Ox3AKG7PKbl9wxoyS1IJtkkrZ/MZt5LxJrq1RGtnwagH4+DcSWV479jAgC4O3+SjY8IMcunu1UKqLM2DY09awqS2zj20q3E7r/g55AwpLkzm2A+2CTfftmYgZHCWXjFfUj53fgxIM3b0ZfllHEYDySN7tIEPk4DKkcrlNgTUKoXBm0zdWW+FJUN6LavcsbERBgSTNWSGLk3bogRcjWuGoCsaWysXRZauIJQwfc+RFz9KebQmtu0LZJO7VIODRxHFCxCBV/ei1nRtLhq+/wKwdxgFKl596E1ukx/XKD/YJSKJhLS87F+zYA2tZjK2CFtVkbjTMIW/5pXQUBjHxqC9gMJfAFSWve7A6rD7ryPKE0t27PqgXGcOk6qWxnT7YRAbpiNhNOxtYc60PmtC5v6ekDyXeaUjPbmJCZeJYCbZsAHXGnTuqg2IP0NIq2uZzW108iX3dOvSk5ZfO4gztlHCDUKzb3VUX3iD/p02yKiriGdtpPujRk29FI5nfDJhPycNA1Aynea8VYVrM+Rxs9dM6CysmJVAwQvH4eZchOFDwa2zMBXd1jTOIF5MmLdNO1u312mCz34wGCLPm8izB95DpmDWNvgblw9AO2jRdqN2WDZ+ITunECZaBBi3QQ1QNI/fQrv4ZA+fR1jH1u2TAJfEjTFpl2yKxOHiSJq0B1r8ItB+2a0j7txdl82oIp/g6kb9vZ9AwGY34BjphUsDeu2rwMI6a9iADw+z6pHGr6B8zbqob0vp3R+q+EMG/MunrQ2rCR+HDGYpDAH/e0/gJ8QJ2U3b7im1cyNCvN7Yuwb42UMSz3M4VoY2A4ER0cQBIQ4cM6LZmnW9Ig2fJmTtQHHJ2EMLqJlMIf8TCaiNZ/BgZwIW6V9ad39KNq2cZzGTkS7tj0wclQjEYtq4uKY7uJE7DLA+QARtc6dp05L+rUW7ZA5PJsWLz//7DMJs32N8LPH8AsLPhjXXdzLJANI1jEXI5pUPfO7fF5Ud3AmxgrGYfRwQAcJ33wJ6X3tg5RFejPHiuNv0NJMdC00BZW0MYBvwdyHw/rMLJzXB2jH6wigkIm1VQLofcxVInxhBeQwsTaQ0oD84gUhPUxZM6eUahumVgdhnOyZMaL+es5j+dM+3XsLDA7z0cylGAaOaWHsHGZdF01zi2/QndSfOX+aOc9uIu+EiO75ElGj0OLUsW6lmH9Z5vvidYxTNERBNIupK6wRl21XTaJVC+sTXzFhBoxoOMXey4GY+LiU0Lc2dvKXMzzRclXhY3TvVz2qwqfnQm8pTAXj3BXXVNbYLyyCuYYxTmMCdhTGagLCinGlcS2/H1M2JlV/W5H2IgyqQWvciPavBq4+AJM79SH2eRiIENGq9h9Jaz4R/Bo542b5HSE00iXa2cLYP0j7oItvbEj3f2NAd6/gXZhQAlrC1THO0Go1Eu3sfhifiploOUwDZXZ1CJTqYMgeTuGgnuHMneOs9/iaVU42luetYZ1vZ+GzQIECBdgXb2YiGIOQBrmlsU3IOW5fTw0WF3t+/e3rvwNAMzAGo18s6Oz+LLNve2ygcdTLVuF3yNMcY3MM0KhvF27eiAJGVzYLD6fzNt/ZrcfXMAEwezDtgT0yQFi/JKS18zgHgE63fdEDKPVjP2TBU5c83imUZY4TroEMD+Y4YFIH/BfV8vzznZoHuLP9yMCQvWvPQ0j9Ow6DuIpgAj7dp7mE4G1i03ak3JTiQ6TpA0QPbcRkEBiLOc8DhK8d3Pj8mGE41UcqefBZgIdF53ks5pjWIEgdodUwntQHQ92BQ/T2v/Sr+N8NaDwgvJQCh+311uLBi/HEg0rMN9Z9Hf8n7lo6N5ur2TebOZQ1Kl2FGdYtvXp8kYGK3KZq79kp8UGYIA9tgIUmclhUt/9WzHE4NQdar4FqXsgibZy5AaaMGJ526roXpwKmIOFUU5r2cCcBqnLfrVyGuMIwT20m4edE82Vf5uA7wIpJmp2yoa+ZX9iJzWThVNjoEwCcLuFwP5QQzmXmlmYPb+eGTJ/Pu5aY+pqvh/XNoocA9xDeDdNkUYIMqFs+zsW7Jtms59yWe6YS3X/wgZe0Zj9uY2LuIzj1026LzQoOd+zxU+OQWDdG9eVb6bN8ZpTps7FEGQaYnfvk7ybs8IJ7uuTwaeRh1ihG0+GXRevxALLGN0T0BXPEsAst04W9pXr5214tQqtSV2M+L0TZIprY9v8QUOSrIc1ZS4QnWmNRgoaytPYxbtNTMFsbh7OxdfawixY7UfiKMS2pXNan8fP6HeZuGFWGUnuszWiC8+PWwhCnAfu1lPvocmhtZVFd6wOGo+OjY1GwEMvgSB/XrcwX9LRyk8/baE8p9m6KkLDjlyf1+fmcu8Q9o42BQB/ERrHojJ98GW7UPLM3dGs6Y4L/vE86+soLUREVEcigX+tmhLQ6T3/KNrrY2LV6ZbE7SmPSd8sEDsobxlBY/a3vcLmAy0I6vhHJPmHYp90N3THXIQL1yPnHPCuZAW0nR4RLk1OG9ZpTd8aBBRHwcihkya0x3clTa3vxon7dw0GK5rBtdcqlhzYM//xcQT7l9F3N6h7dh6DJ6OGB4e86Wqon/iSgzG0ICdZGOMQPbQsPbbw6+VierrSmLO9Ts9HRbtpFQQagbZ0yzaGNS+eyycebPWjYutD0mG5h3uP9zCuk+TBF9r7R1hzA8/PPeYWUKTQ64+6I64urLXtHj+J8mubG6JyNMp845PRBzrLJMg4DzMEh5tgKJ29HQweDVre+R3evzq0JVp5dxqiapsvxZ+J7FnoW0ccWLHfN1zrEucFD64MJFEwTZO2qINDBmq/iD2XvkJWXMWdBK7yUl2xmzfhkVCjBHHo5dGGM2dpn89G2dhu/JvgIlsHgEirZnOltbcuPWxUnNW5Fnx5ljbElxsaM39YU3svThtuFq0CBAgWGUYBl52a+WIlsNSpcNw8FrLvZdMzJsowN0XbTPIAyItimEmBzCtomy3cbHg545m8/5h7sWblNavDZ0OZJYj+x4APOpss7PLcrS+ZhTAd6rpAAW/5G8mjA8bIC513bqOxy8s+/kLvlSMK9gAOfic/YADO2i4UxRTiDzT/i8wDSvUVj2JDt/cF3hj6s4piAhImm8xKb/f8yhdC/SN2d6EH2bLSLTIgQrSCmPGbiYcmcqcH9PH3MOZnYC0j+DVi8dVn5w9tg2pcAtLAqO/SzBHYZCIfmYIgR9w1Aerlvdtt2GUOTxO/iKnbVfa1oKTi8bwxS1WrMUIzJMabALtPmvG36QrMAUokS+QAAQABJREFUwCHff066wXqU0a/5ett71ncemJrr6+Nknv9FOguLXYxPiV32vtMmvlptffa+01C+D97LAk6MqXROE7eXuJx6Wpn20oiL92GkbFw5+Q577oT3xGn/9E8qtHMvmjNO+V7/SbRKmM4ce6lMW/Fr6a+O6M6VWdU10Dak7glMzzYinX4ESfgc7NlHMB/DyrUISXZ4odHJrnyx+fYZbbzGGNsc4RqNdc3T0EmQ/0XbTYtTBvjK09oeWS4jxgg0C2C/ki/PoU8+j2Gf9p4DFhlzdg1PP9o7+f7Il50v03mbNpdYmfmHTo65ceDkxX2jSxC6oFgZcTnzD3PG5MlSDnXESXt2TEuaibJFW3M1G5HcAfY+8jEm2S5LY1naZ36cGJ1srtmYcLHuGJC26W7XiPQ2zpkTLiT7/czpzdGwFqOxmYqJ4jUiqB16ExMigr9+Gi3i+sVu6p9r04gm0EATtlh/Dr/vtJvChsYlD3MMHZaYOOX3dVEZzLga8aOpxezPF2NgkMZpxyjzz8a+ra0WwjdXjqUcmd7W2GLaapkMrZ9OqmG/eNkY05Lr1hqHVvai1XMwueVhpQRYu2iic9++O+umfVpykM6I59yztjs/tl4xj82XI3+9jS72wPKxccs65CTl+xDdeGwMjzG8dtlzy+OG7XNSFX4VKHBzU+AmZ0CcNYV1hZUit27c3KPhY9h6k0Tlf4Z6m3v56GB5ydpQ099hKDjhX4cSvv0P57m9z+7jxsY5TuSZN98I6gQn7W7EbwF4r03/H+F610a1ZDmhR0EfeYH223IbVg/byCwyUn8n9s/fw6ETifzMlUi3yTKBVM6e5y8DD+b8eHaPX/t34zf9a4T2xDETKyesntk4h6XNvzP0aWWS7h0v0txQ2Zd/8Ub52P18mus+HWaCe24O/evHRGbLq5ivvBDQDnMs3VusV7+FKQgmc9MJN9sAyqDZbwOSTpbvUIYjGh2l3Otuvf0red6ozaObtNFOwNm7kTJf0I3ysOdZCg6dCugF7Pf1hk8t7ZjmIeE+sZcoVZwi/fC9Ec0hJGkZTEkHvi67f+xR3acGNAaHYIuYSkiAEeMjX6Z1BP/fsY7vVK+hfEb74x3oNTz5e83fGd/vkZjvmKfVa3gFRvt7FLrYnPDCqfXB4O37O3yAVuOvtQJnanZPq9bw+TeU5Sj5DD0b9sdQfd6JZjxz4/zdc8mn4/+jXN9CM3F4RUZTx3KmTisM6hXMEX8PM06CCDTgyOScQ8U711/vSkdbt5h/A21+bcfHY88/+nXEGSX49PwTPhT3cbAmfhPjYKqs3SQf9XrHPrA33qmtw3N8r+kG33nHtYu8bvjcnpHHexxiztweXs383+9K33zCwmeBAg4FbODl8YnduNGM+viS66ZmQOx8Dq8XqTJ2ofk45B/frr45W2Z+Mx762IMdjvWxG5sGp8/x8WDqM+U/+EnvaArwik1lsc9OFHGwmfQIp6O7uJeMoiPhcK4MNvxmGmIMiG1+71QLY6C8ZscUIE9Mqe68PavmiThoow2gaUOXkw8ZuRD3JZH01q7Acfk2zkTgXXP0trTvVM5QRr+iPxy6Jekn7KiJ+6T6e9J6BGluFqd7lwtfghSHOeBQbad0GyP1YW7LB0JCGulCLDthTUJfIQpQJ+Mni8mN9fv8+/o1eUZEq+ZCBSK0mdohXUT0toVJPbqeiLo1pMUOycIff+zp9IEQ+8aZGLD0Mu5cQebV7JRWrc3iV2TcP6ZxvwTiWvkWsYwjxBVYnNFjszkrBBOxWMSl0oak7rsjotVLeUwIYQtbmwt5feP23OiJM/+wTcziq5LMBNX0GSKUmXqQgyozaVvLeEazvdgt2VpTuAoUKFDgZ6eA7euGSzxMWLfZKN6Es2oYfPnZCfnRezO3fIZ6u9XV0UY4Qwx1nY3kl7CbfPSI9dGusYF3DPb76Wvr54FQH+EY2wHkjuyStv0C+xxJ/ZJPsKww3IZv2GbXzfmHztkKw++/K6F5b969pOLT1UqU5Xd4oWaWc/ixXCSKkM5+PjIXUXxWPQjuGUYc0+zY4XpuNCKd/Ax79JFp1s9aUf/Udi2dOFJCa+Y7dtZPF9GlbHzZ5UYyPf82xgbLWaINOuVuF35/gBRY/GnoC+2z0Lf7lz0Iqzs08R5pHEzGUNE2L6hPkuhNnfwM3f952kzo6BX3jjRNteyc+ce61cXPB1LOz1PHwrsFCnzUKeBgE84t6u7gvCsmFZvczTavbkoGJL9hv/LcU0Qzes1xRP9FSMI/6vPjI19/NmeTMph0wU6hb79yUW++/oLOnz5K05jqv+jZTvnOyb7XE5Jy7WTj91w+SZ20Tn78OZx3ukEbzGnSriGzg3weudsf3t9WTy4D19dfFm1m6O7QH9en+ph9N3pYv9vPW62nY3OMR84mfrDNloZ+HzKBsXdvFjr9Irs9T0fTSKGyfC/z7wOtzlD5Ng6og30fdtm8yDPr1z0aluo9/Dns5VHn3+CYc3IqjKv3QNBCkgIFbkwBs8DwYIUTHgjpzMljjiZkSJp049c+Vk9uSgYkvysf2rP1Y9WZhca8OwVM2nDyyL53T1hIUaBAgQIFChQoUKBAgQIFCvwyKJCXGv4yyvqQlHGTMiA5Uc+SVXcQPabJ0YCYfLFwfRwpYBoQTsqNx4h/v0Vjxk1U0/ipjmbk49jaQpsKFChQoECBAgUKFChQ4MNOgZwGZCDUr4N7d6BZfa9hED7s7Xrv9bspGZD8mR/3bPiC5i9bg3kOzq0wIPn77518hZQfdgqYE7rX68cHpEtX2y7r1tsf0G33fsqZ7GaeVejzD3sPFupXoECBAgUKFChQoMDHiwK54DJedbRfccywMhwMd7PhkZuSAckPY3+gSEXFJUQisCg7BQ1Ini4fp0+b5D6c0O20e/MF8QWC9HkpTujmyYkhc6HfP07dXWhLgQIFChQoUKBAgQIffgqAP7xEwQoWFef8P25Ch72bmgEx6bhzSjlgFFn4EBY1XJrzE4EpAaCOcP78AIf1iHIsXyvufeQ/8n2r/wfjGWig3a7Bj6EaOUzaYAVvVE/nXXvdAfYfXJ2GKvG+/jBHXTul3sLQ5jy3rb+N+cjaD/X8pfEflGVjzK7hdHX6zCphNHPSOEkGyWc339+YyL1d+F2gwAdIAWcY5lbB/NjNrzWjzh9nHI8c67l0b3eg/gBr+fHKyhy+aVGe3rm9oUC/j1cnF1pzM1PA5rbhEgeDOhP9Rqjq40ulm5oBcbrV6XMDym91vkU6cVswdQeoMkDeF1vw3geLC98ED2c0uAhbY4D4RoedjZ4jdbZzTDy5sDcZAsA7kZVGT/y+7roxWfJAg+E0sSCgNlHSKWPWbnQZ3WiT1SmTcibXB1WnG5X47vdz7cj1Lr/pZ/tnfTqsy989m583hVO0xf0mwtNbQ01pzmpwIhlxArMd9ZG/nMg2KZ7lbxQ+CxT4VVHAxqudcM20zoerzwKQWbKGoi+NqBrpjEFhKciNdWNIiNSUtihmN148RmRx03+Bdh5obkupc7EQGP0cOcpNT5wCAQoU+DhQgMXQ1lbDJA4muPkWxwIDcv04ZiRkknHFutuUClbIHyyR3/WLgIEA+kSfejr6lXSVyV9WpVL/e5VwMVqzcWWiA7rWG1HGX6XislIVAWJ//iurVKhNPQMRRZPUxxADNMm6ixVAVVheicmazZlRCnJx7nJioBd/i6hcJfUKFhermBN8CxcUMIkmh8h1tUMlYzqckJ5ZldZmoJEU7/Wov8/NfQN1WQVKMyqpysgH+fMY5H3Tkbysn5xR8V6GRr5T30va912Zj9gLeVpYtW92elj7Ix71hd0KcfidywMzUpxWaXFWRQHIcz190oz1uEfdAy5F4qQHSPtK0qooHclk/8JGRL7vrq/Xz1og+VmWb2vnz5qfvZfPM5/HdXV1xdyKQO8+6O0swYG0yspZK6D3TXd90P150xGw0OACBT6cFCgwICP6xRgAr6JdbTr34l/p2tzf0NT5yzQhGHUk5iOS/hxfiMskTzasaPtPtfX739fZki9p+uoHdfuMrIKA0TSbUX7NfXsx9tAnd/ycBi7+VC99b6c6m39d6+9er3lNCTarG7/59ryuu0MYuGwyou49T+inr/xY21rKVVUGgEiHdSm8XGvvX697P7VGdYjl4JVG4DLTKPjSbbpy+Hv64T+8ruB9f6m58+do1STTmPwcdbquih/JryYRDnsVvlikl75TrAMHif0dTMtbGtPDfxbSkmqP2reW6sm/KlJ0bFaXziV05+9GdMtjYU0GzHG+nBA2v38qglwyvJWjvv2m00a9Bp85qhjS8/UDBVujlvkhv2kEsLlkpLmZL2t/DJHDyRLt216k/3urT/PHpOSb36UH1iS1aBqHHnIqd06ClyOZB/AcPVymlzcGtfmcR9VlKY1Z1aNP3pnQmBoY7F+0TCI/jqn6jUb8++pSxkJuDTNifCA5kg15Dl+rh40zO2fEc7lIJzaX6IndXhVRpHtKSA8+ENLSmTmBxAdUi/dFhl9NYlrqjJfBdelXU4lCqQUKFCjwC6BAgQEZTtSsWy7vZUWie3T4+Wd0pm+dKhpma8J4Q5DDE76fv/OblxtzBFtJbeMhO8yuMpHLajuwS5vHPKCyufgm2P33ssdZonREqYFTurD1Ne1f+pCWrclX0PKnHVTZjZT9fW32tvO5fSqZdo9WNzSq+sBWbfybH6t4w1/q8SUzNXVChSrI2DQgIzdAtuf+XTp9aJOee+p72nKiW5OXxTQunKPTRxXQWj85F6TNU9f5zv38o8EUQx95IJa/YXkErgV0bEuRXt0tNa8d0CcfkYqxt3PROZXtxdr+Y4+uJdO6/X/rUxXEdfN3UX1S1ahD4EedskaUn8982KdTVxK5kU4jM1X3oTKd2Fmqgz1IqSf2a93qmCY0ktdgxfOflt7GZdublTq1t1gnlZR/fJ/uWJ7WuEa0YXA++bLz7wwVa3nZQ37yaYae/YL+cOqQL9fKyP/989SBPAwL2uFrRo/Q+WIdeaVCx0NZpZv6tHhBQktm8rdxgT/rZWUMvjvaGBlqx/D830ebhvfNqPkPzzf/93vN39RwzTHNnOPRoyeD+tFJtxqnSykKzbO3Q1laOwNEnpsQ1cr5HiUZ+8/uc6t4GeabpvV7t5EyjE75PPOf17fL7jvtph0eDxrltFtXXq/UiaNBnfHGVTGZcb8kozG1730dtPysHI8/o0SPV1e2VGrvKb+ueGKataxfty68gdYnX8l8nQa/5+ts+drYSkfdatteoQPHg7oYQcNp9pjcD44Z0JyFES2CrmbmlqlPaPxcrx7p9en/eYYgGtUufcLZP3g42jVINz7emcLD+3zwndGyy9d7tGfv557TP8Mrlf97eD2GZZjvT2cdY75d2ValA3uKdCUYU/nUPq2F/k11rEtsVWSR6/98nsPysYf2fNRrWLtHbeew59e/P2r66xMVvhcoUKDAe6JAgQEZTibAd6r7tEItW3S0Wzq1/bhuuW2ZQlOaVGpqCVvo3ueVdfnly3QpGe/X1YExKi/zKBhkQ+S+p3K+Zt77ZVUGJ6hpjMux+c05cb/D6mnVMOd5b6X8Nau05DO1ml4/XnWo59m6WHU9aCfaNQB46onVqbZK8tHLzsI+hHKsIaMtzwAEt1fFTfM0bVoQM4oWHSBl8cTlmrNkhiZWhpVK5RioEWSw7CggC6hOJ4Iq5WvQB6Nyg71yxLsf1i+QxwcIgZUDeNrPWxV1mb8GP9c3L5txQ588rUlvuxWJui8V6chrPm30hPSNBXFNGw+DAeLNJLy6/KMyHXwirYbfD2nhirgqeYWYbE5/ZSnXetV+RuutoRpBf28gq2TIo57zRWrtc+n8br9ajrscjYrX+mZ4BpY+SF8NEALwaJHaQy6d3eJTy0mqO48fnluXOpf9wbs2fjy02X7eysoeAEQTuXoOvvEL/fAAhp06DFWQ4mhcmjoM66L3XAenXajzMmFMhs4VqaXXpY4zPp3c5lJyQpa5MCiAfc85jp7Qnafd4BgxYUP+8lK+A7iG3TNbPGfcWee/h8vJwwYkY8aYRmuXc9FFXhvHfNrj/G0bq0R9HN2HY/BV58NeMHDfENd4zKpmTwrqtV5p1qyMSqt5f5T6Za2PGuOaMcOnq6ewGdqX0fhpGQWKc+kty7fG0PDCuA+d3ja36F/zIRnRrsHXbBwne3y6crpU7f0undnkVftV1tL5xiCNzPsdv5HWhDaW38CFIkxjfbrQ4tbF15kj1DbTnNNCvmMe+TrRnx4amLE6Q2O7PH7GU9Sjc7uKdOjFgC6GqeME8oySDmZkp591gkWmpjqucWiJXFUJNUxxyXvVrxrKL5uGCVs9GRktYOTeRkOjGxPX/HRu2OzrxtT7pbXTkPf5y2tjAQYrf5lfofkOOb5v+ZvDPr0wrymYrtbTuXXsIhq3C5fYT+byzlvZ5BrpjO3B/Ic9s7HtlDHK2LSiXNSJ7cmh5Yj1erAeznPqPGKMQvfh/TmYtPBRoECBAj8HBQoMyBDxDAQMqHX/aZ179YiK5k1Q1eEXdOjsQpVOqdHyigDA8B0WdxbWEQuWpYVRcGdC6ru0SS3nzumY62tIBUs1DvvpZDYof+NdWvP43aRkgwcxGGgwyOs4eg6r11tgwtTQVg4reKBZJRPH6d7ftIS8i9O3w5gkrqn7wvM6eblGF/0bdO8yFm82xCTAxG2A2LkGP63M/Hdu5Vtg8ajTySQACC0NzzPknRr8/jbYbfXhJ1t5q2bd1ih/IKyuP3zKoVWurI/ebyNTOuVWxyW/4kgdi6tTqgA82WUgJdGHORXS0TDEcehnvwAF3pKUqisBWqgtrM8cKvcHdfhoQLsxuXro0agay10Kknc65VEE7cdGkEfPvUj2FsVVxcZp7+F64/AuloHl4eRjhQ+7hsaE3aPCkQ6Prhwo1qEny3WmQopOCOnWL/fo9qVs0NTZAO/QO6QPXQnoGsBn+z9W6Ex5ViULe7Tori7dsSRXngVEMKbLaGEVcINgw91e9fcg1XbKJD8y9WKbXj4GhooyjHF5Xxf5jtY2Jw+r7/DMLK3V+5pPoR7oh6bInlsdfEX4IzSkVUId6IaR1w3KyNPC+jPe51HLrhId+lG5DlGGZ2JY837zKrTIqgL7NxRSIxjQkQW8+zcLahHp9aqvi/4tTqmSMVIE4MxV1aW+Fp8GsPdnSOQuHnhLkioqhbZBm1/vUgYJeq74FMFfwFORVFVFDogacTP4Gw20FilMpyXI1+jjOIiXJhGGwGBRj/dyuaBBBIa1rxP/pGAcBiSrqjreBGAbDUd0FmVkCaAQYp709zCQ6mKajHlpCZIJV4JxQr3y9B9RNveTvNPJOIuSh3PxusuXxockpZpy6DIkTOGpjYcWtBP7SrTl78t1ZQp+EvO6teqzMd0KA+IwWCQbjUnKZf7Wb+Q2SmE6Fmr16djzZTqyCan77IQqF/XoUUzHJo7JjQGr96h1t6ysn5jDPS2YWDKJ/ZieVVNn6794V0CtJ4r1wz8v0t4F/frj3w5ryRzWVxjf9DHM1V4q1z+8XK7qMZ365Cp8w2hnDL+bXsZ6m2JaNDklzsyVO2IdmCvKqYdTJt/7ffjtudXLGBi5f1CnQVq6i1L48KVUGsiNKVvH+q+ntR9aM0ZrWEMsKMaItg6Wa029/hqRzh46aV3qv8p87Wds2xjhMiGVvyyj8vq0kMM5JMs94TeE6mddat2NVvj75Tpdh2Bmfo/WPxbR4hlkSHrrS1ubnDEHQ9XP3Oln7th64FyksblTXJabO4N3nQ/rB7vinT514J+UCaZUW20MDDeNRvacT+c5a0Kcr87FPZc/pSB+TE5/Xj/e8+kKnwUKFCjwvihQYEAcctnKk2b9O6Iz7Qm19qzR3Wsu682ijdq65ZQqS2Zp8V3jkSTmFsG3Uxggn0rmJG6sxI6hATuamXT4BvbqwCt/p+88WaI5f/hFxVPBQTADaE8nlLQVFb8Tix7FHe4B/LnnbJqsmG4P/h4sePbMxDpJJwqV5W2biEXPojZoLey0b0+6V/H2l/XG9/5Mm/v/tWbcF1M86QN8kgEmX2nEPQ4Q5RWLwOW29xzExn102rmF3e5ZC51f9seNL2trhnZTB5MOuYoJd1tRIwSjzuJta/pH7TK7bKNtpCegH3+jRju8A3rkt3t1+0Jj4CAjBL92oFS7/6ZCT17Jt9BoldLsx7v0lUfimlDP5mZ9GXUpfjCo7pMAiaq4StnUbaNOIsrLdgCy9gTVfg26T2VTDpIDIJFucQCL9WvWJNTDusHZ5PluaXJjIpfWpP+nn6/Q639fpDcU1lf+PKIFC5OqYPw5e6VVM19V+jWTcOvwE1Xa8YxfuypC+s1/GdWCOQnH18TKGEpqnWdfqESGsXJmR6le/E+l2mv3nSuJSVlEn/2jfs0BXJZxb8S7g6lu9GHtMyYHkg9d+TaOiBZmdaIO6YxXx14v1/N/VaLjQyWlNO2eAT3wO+ZLA19uEufh+VkZRsvBEqwso11OO8eY5dmVnWV69k/LtE0D+p2/DmvK5LRqkSgHEd6b1H3o5aFavp8/mLkpry7sKdXTf1qk3g1d+q3PxjW9Gek4ZZtJzpFvV+mFZ4owf+OGc7k1+dOdum3NgO6YQ5vecZUGfMW82vOjKvyLeO9fdehzdwOUSm0MZhTt8Ovg39bqtTc8OuQ0xIiT1vQvAXTvjGnheJgWbuXpM1iB6z5srcmqgzF7ZrNX/tlRVUFXP8xNHIbCxqj1lwE8y90+bZ1pOY/0ejPEnpBWJQyJy5ggQ3U2fgfHuaXPXdQX0N51qESv/NsqPTeMFpob1rK1PfrqfRnVVSJMoWzrw7SN43+q1hsveHVxeq+++BtRzZiYUgmZ5jUP79Iwp2gbc5afMTO7/6JaTx9DE7GmR49/PaoGQGc5TJozTvNVHeXTyQNUHA/5tPO7VXr6aEy3fKpPn72D/iMQRwv+HIfZAy4GI7rvoZgaZsB8MG+zpv2aGVPpIc6kegnH826k9yz+5ujf1+3Rmf3GIYZVRQFB6G30M/BtDJOtR+bgb8EtXEdLtf+NIv01tHj7laNy7QM9+vVP92nZBPS6qIc695Xq5T+p1I+H03rBgG6B1r95bxaGL0frHHC3cQwd6NjhY8XabfVx1qR8Z9ok434y5dNhmKrn/q5Yp4feSmjB58J66KshTWfgFVFZG/X2aoaABUe+U6VXfuhT/NZe1t2oJsKolPsoOz81rHFWASqV6PdA0yp9+7kimLR8Apemfb5Tt69m7sweNrZ5x9F2UP+WzRV6/rsIUu7s0dc/n1QZwiVn7yPbdMylVp4/83+Vsh7k86SBK/t037p+PX5nxlkX3tlP0ypZuAoUKFDg3Sgw2mr1bu98vJ4PLmbGQPQf36dW1PfxZXdp8qpuzJhc2vrECV2bPUs9alIdzt8e21mHFlpYDULWxrvO69TrT2jP+X6kjH5ATZkqxk/QnPvGKLTzdW178piulo6R/7X/rNC2as25905NXjBOyTee1Mlzl5Qc/0lNnr9K8xsv6NSPf6BzbVH1sSN6AX2J2tu1fNlCza64ora9z2jL6ZD605hclbpV4T+rq0i+1LxBK1aNV2Nms3b88BVRpK42blLy2XbF94zXos+tVmm0VVde3KirPlBwOqRs2SI1zEEDMxtTq9PP6sixIzrcVYOpwCStfuQ2TZ3EDme7S/7Kt9n5zn2PX+nOM7qw47vadTai/khSXuyHYuE29ZMG/PaRu6y5vqBb7ceLtOPZMqEMU+kjZvoASGC3Tye9OvKTUh06hGnTum79CRLyEqJVtR9Eev7NUp3F72LXQiSIVfxcKtHOZ0vUhkTvUhuSVXepdkYCakEyV8aG6on4FAbQXe4BXuwBPF4Nan9FVLd/Ia4pTWl1IdW1zbsVgBECuBnAy4HyrMpn92jmjITmjDOzDrdOvFilTX+PFH1lWF/7dAifBSR7Jm0GMFgYZGNmrW10mQbavDr1YoXeeIa+WjSg3/t6SDOmArhMwwNItI3YYX75aiAo1e3TtV3lOtgKODuZVvGjvfqTNXyS/vLmUsZ9mbY8iRnMgxEtBGiWGagaMVZGDoMcYAGMAuwvbC7X3t2Yu2ASYQADC0gHDLvhIhqWoJGZnlFjJUAGbdPV3eXaeiKo09ficj3QpX9/OwxPCb4re0u0FzO2N7+LZP6zEU2pTgOOqQB5peM+HaW/ThwPqBc6GmhL+MNaugL/hKVpTMeg3dOV2od5XOcMmI+vDWjJPDQDmLN5zPzNYXqoP7TLgbCRbXmnb047AVgumKY9MIe7fhJU69iUJk2hniXkzxjobinSru+U6uQAoOxfhvUltAoGwnpo68btjD8KragZ0NyGrKoRfphJUZ60tgz5kWT3dwRYXyq0bzdS3UkxrZhgeUNHbEwuQZs9LxZrzxtJzYFB27CYOdrm18VXyvRTQNaeWkx8SqOajX8B1RmCiKO2i04dCLnVBShzoXHqfbFGr6OyuRLGJ6I0pcal9BdmQmMIWmGwzcwH+6651e1mbCHJ7nymVgcZq30A6OLamMYu6NMtZsZFu7LMrSR9tfdp/JaOo7H9epf+dDZaHPK5AsO5b2OR9m9L6cDifi2nz0uxM4ojVT/54yq9+oJbRXcN6KtfGNC0ifhUWVSu4eOYduVpNmq7uMkyq56zRXrzWxXafiyl5V8Jadn6mKaNRZsJnR1TSPukYaONA+trr/VFW0Bv/DP+Hbt8qrw1rNomxtxg4TbWEqwDboJMlADs/VbPSA5060JAA1dYU2YmVT8Z/xkWTxdCoxgajc6LZD45odT+Eu04U61T+HSVQIOSaTASaE0nY5aVoF4hyk6WJ7QYYckDs9xovRn/oGQbB1E0V6/+zz41EDxgPMxHfCCgA8+VsPeQ1+906RuMO7pJLZug9WvFOuxN6+Cifi0tRvtrk9kYHj5PvoC29CwaisGR4oF5cuF3E6yPqmYW/TlDTqSzKGOsF0Zy98Wgth5PaPKvdeuL+AAZo3v+xXKd2l2m19GCpO5n7OGfY0vPAJoSW5c2/xBBz60D+uy/CONziGaTOWtmhcPXJY8fLdOVoHY8VaZTA3F94g9JO4m1Coakewfr0T7WYXq9tpExwZ5UEfHrMtreTQRRiMBIR87hI1QW1RI0t8Z4Wv+5oVMfNNz7o1Kd60pp8h906V4EQyn64OLLldq5pURH0EgeXhTSvAaYStrCa4WrQIECBX4OChQYECMei1IWNXf3sVbFfJNVvmCaiusH1FS1QzP0lFrbZ6mlZ73Ka90qdWOexOJm/2znil07q7YTr2v/1o26lKxXUeWAzr1+WJ1apIFpn1FFLxFjagGyA1ElQp3qwgwjEkfjADpMRg7q+A/f0OFbl2rD2FWaU48ZVfysLmx5RW9epV4ly7XwkVucFdKFmCkVi+jid/9Ze6d8WretHCNf5Em9+T+k9nVLNWX+BKR1OE668S1Bmh5MhjD7uKqeYDUbFHVGfNV3+qfafrhb3WTdcNt43c8mn/sXUu/FTfrpy2M15f5GrbAV+R0vr9K9F9R5apv2vPy32uZdqapAqQKXOtTVckzsqxpDzlDoo3FRUaurB5+Mq5d8OrQ5qOOv+gRrqKUwA+XGgABG421BHYIxea6Fzes3BjRzQRZzmjSMHxLF5cW6zKa4/5Jb06emBM5QpItN+5BbrYCuiibMbgBG/TActqen8NM4ewQzL0ZTE5twGptwcAIMLffOBHT8jWK9jPNpZnZKZfYcxuHo6dx0bfr1ftVMYENHwpjsDOCvQLloYOY1pgDOMDxHgmoxKTGmFEXVBANAI2PR1VxJQFBrUAeewgG2PqZJ4xkXYf4+6NIlEK0LM7EqbP2bMK0x4GQ6uUivHxBfolf3ZHUR4P6VW0KaC+NVDDip7gblHA7qb75drNJ5MU1hQ8fixAGgRs/rLxtWBrzT1OPygSLtewHH/D1ewBpmIQCg8Fk/DAaIgLasGNerGYAKH0Asgo3/Sejx/Teymv5gXKtw5J+7mDkF81efgHkAZD9FHRrWRFQDuK/LYD4B43QSf5itr/h1ZL9bzSsAfZic7DiBtqkipSkzMqoI+3XiJWh3hnzug2DxgC7sDziSXg/mGQG0VhPGSEXQLmng8/oG3eC79a8XAiawZT9/2q/Dm+mjox5Fp8ZUh/9PAFWRG3+AAUDvd39YrP5bIvra1JDm0CZhBtQXCujg86XaiFS8Yl5EEwFrtcxpyJKrBPn7AX6Rq2iEdgR15Pt+nYfq/hWYzozDsRlgGAEEnt1Woo0veTWwqlcPLUXLhVbMjUakpIc67QzqxImAqmFapiOT8NNGYzzzgHlE0yjPNKYJGhYCjYZDfl1g7MYQX587R9nMi8kxADeMRbX5nJEui0Y3CjM6wNzo6rP0LnUxXFrPk77dozmPwywCrH2gzwBtTgH+dv1zmTYPhPW5O0KavYj+ojL19OPAiXLtPIiG6Ar3m5lz1CFCmUdfZyyja11fx7rXV6Qze0zizTjG1Kh2DBG30IjZZczajS575ItginQeQLsJc6GZA4QPJ//OYh1r4yH5+Srjqq5hTsOomeR7xPIIbXxmdoW55nE0mkeeDegsc3o260aVMSAwV5a+DDPO6pUpRdGGth1GEFGblh+zwdIsvlfb8MO6ltb8W6OaTPsc0yeQcZKxH+qkgIBfrWfc6sccsA2TrauHYdoXxmljErMs1ibStVwAgDN3Fy1nHE2BKaM/zek/C/juxJ+iamVCE6YlVO/FZMkYg78zkD6gL95JemjtZX2r6/Sr/0SZdu8N6mRbSLOapHI0aSnGWusxhDJ/SftYFbyrma9ovrp2BXXZZgUBVG5hzVgyzfh++vsaa8bLpXplNxq4u+J6eCVrBmulaWzKLxYrfrxYT/ygSPWLWYMwRywnzwSCmgPfYi1iDM2AdtHuIp1qt/EIE4VJVTVBOZrYR60v3dAgxNx5Eq1hbFlYa2aQPz4iKcwcexnbx3cW65W9RRrHs7HMmyrKzcDE9F+BTrtgwOnW4vUpmL00Qh0eWjejubL5+NK3S3R+Qo9+96F+Z41Jw4DUXCnS1aPF+vFJxtjVAU2vQQtijLMNnsJVoECBAj8zBQoMCAumKzPA2RfHdLqtWHXzp7H5NSpAONrmadM1Bx+KHx3drx07rqpudaNK6wBIDhAAMSW6dX7bd7Xt+SfVd+vf6LceXKZxY67q1LZntfPFq+o4Pkt3fGKqZpRdVd//3q7GR/+z7ltWrUksYBl3XPGHHtPV08fQFnhZuHEeD07V0l/7j6oav1DBv39GF2c+og13zsesgLM33OM0du1XtO5iiW5ZvFoz7pis0iu16j/3LZ1iE3elG1TecJfu/p/KFHBf0PbLGzT2ga/pU8u8qoIxybiWadq/G6vpL/0nfevQMq1dc6vuXFGHRich79zVmjRQpV+fWqFFG9apDpuPYKrDVv/RB5YrrKs7n9C+n76h3ZV/qse+/oCWjGtQ4OJWQOWf6b89ZQYyN3h39Bx/tXdN0o29dceRYu3Y7dF5pJHjbktr74uYjuDcXwqqzvay4bR6VDw9pcWzkmycgCZE0rEY+ABj5vrJSQU4x8PszlPYadfPCGvDvyXy1N80atMLmMQ82KN7PxlXPSAsiFPw1f1l2vvnNdoYGdDKzw3orruTbOoAjo5ivfBfy3XkLODk9m7MEIi+Mymp3j3l2kT617riWjglo4axAFz8ITqRWl7okxrXkR6D/l3fQ6OFdDUKw9JvA3VBt766IeFoOVztfrUDSo/SpqlrsyrDEWHzt0kPWLH0F7qTWvaZbj18d0KNMD0ptDKX0MQ8D/NR8nCPvnZnROswa0CZQKQ4Nua6pCYiVS9HCn/mCKAAGrjGMmx4fn3v22ZtphpJwhG3EdL1+/+xVFeKo3rof+0igltS4BC1vlKj5/4PNEczo5o5GTt46B5tCeo80bw2t+PITN0+dU9cS6ZCe5BIBBBfhS3QBIB3JU73J/d5NA8b91SGev+4XE+9ydkqRM757H8La9V0mKntnLXz94C/Ab8OtCY183ApDI9L/nWAwwqfdv8I80gYpCT239coz7u8V1/9jIHCnF+PDdLr22X3rgciLhjNBIzb6e1Bvb7DrbIG6L08qUOdmHYB0AMA9wzScFcnzOqqhPz0Z5kfEBZn1mAsb+Mp2ExJtK/tNEzjNO7TH85lH6Tpw1H6xB6f3oQRaHowrb4DKXUhuTYGwA4RvUBY513f8aviDsxG/lVEMzBdEv47mVJMa1YR3nkbkuzTOPtO4B6aJpdJs+mf69vntI35kY2iscM8pY11qrbOp/S6Tt2zPKHqi0SJ+ocqvfhaufbMh5EbH9NEdBfZAZ+6AakhnDaaqwnE8UCnvgQNXMcq9epfVGrzdrQ267vlKWMuRUl/hXXq1oRmwfRXBz1op3LcUBln4dSMY609isgHEySWayUYx1c3lekCXOGSDYSzzgS0CfCaQZMWQYBwIhPTg5/v1j1rk6plDJm53WhLmZHS2hs6gKYS5/BjMPDrWe87T2Mq9SZt5NnAeZzaJ/XrtttCevQugDeAdohGxmlSpz6CTOxBYHEM4cOEB1LqfROtKUxjFdo7A91mPjiWCFde1ul5f1uqrd8MKIy0fimR6aYwVjduZn59KqRPrw1rGpptY/wFTaIA7XbGY32xAe0e3XVvSI8jXTr8T/X6/nNlOnwupaqZvEM9e4ojqp+Y1Pip0JKKx+grM4tqPxTQoReCGvN4r8ZPZ41qZ/C1eVTDHJ/r4X00vskEmjfaUoH20BhYnUBTg9aVRZxznfzM16B+8kSJ3iyL6Z6vhXXHhphKImgP/7FRWxlj7ZPotykwsaxtEZj+c0TTe2Y3WrvHe3T/+oiW23xNkhn/G5thhJayQMGUnz8Ik9qMaXDc1qVSHWURmLwGxlMBvfYk/WlkYF06jkjrvkf69CC+OBUIGIKYprm7XZrD3PFNQqMIs2tzxzRVQc6mCdbxIj5x185wn7GTbUioeXVcvzkrrJYf1Oonr0IX7o2fAsMKAjIhnJiLNh+bbkuoirOZSn35PN2qQjBYOR66tNkYJD3JC1eBAgUK/PwUuMkZEFYSVmkXh+cljjyv0+FxmhasV7Pjvcj5C3NnaNzC1Rq/ex9hVF/Worn3q7FhrKN+Vbpfmc4XdeHcIe1uW6t7ls7Hxr+ERbBJ4+d/SXVsBkl/GY6a53XAVOHG6FCWm93Q/C5s73J2skwYqZqzBLKysVNqrCY2TdYC7Ky3HsWk6tJSFtQxmhG4qHTPFp0pWqLpMCrj0KD0squaH4mp2g3ws+U4+ecc1QfLQ5Jm5ZkKu7SmRlNXLNGE136qU2cma9/SZZpfEpXv3FZU2oDcyhWqZkVmH3Hye/vwotKU6/Ic1Yljr+rg+cWa/VsPa2Z5hcoAhJ4JMEm3rNUCGBDDCh/6dZoKZkHT3hgOnKeC+u//xq35fxTRnWsxjQLQYKRDVCrAIZTNeAGhC/t197SQ1kHPQJFJwawLs+pF8nZyK9LDnqjmY1ZSheTQTBbsaX8HwBdn1BlsvPUAfQRnjtQthRag+yLf745rDMCnCqARRqK955vlenpnSrd9dkB3An7H41AMv+KACbHJhsNs4DCwY6p5/5wPSSZ+JJRz/lRK/jUxxxeiuSKjzo2Y/TxRrpeertGzjdf0eA1mU51oAL4bdEzkLvwgAfiN6fP/ul+1ALdLz9Ro15M4sW+vVKrymh5bjQT1QFDb/iumQ2gH71ue0sR5aF0oy2kZvwzUGcBKEcnnIsxZAp8XuzJmK+Skyo0Bo5El9NLGK5hcbfn3pXoTUPHpr4e1YjVO0wAlS2N5AUeYXwlNRNpZUUy70JS8/s1i9cLQLb8dExXAOiPbSevMGt4x4Jyi7BM4/2awh796FcbqKZ8uz+3Vl+6I6pYFEBAp97kjaJZaMc0AhHsDHu0GBLWiFWl9nVIXR/TY7wxQblo9mHBs+UaVXsfE50cTkrpnZVwrJsOYGPjgn1HA+YQARgP7yV/Wck8f2gXGw4+eyuiOPw7LdQDp7ovM/Un0M2lNmZEspy0wmF9dQR44/hYDnCwfc6rvwQ8gBNgRYZNLqI+FhHXQmJUDc5O9FtSr/4x/BXRa/4WMer5brBOXAV4TYKSY754szDQR0XYxfpeixSEYFeGzc1mYwNfoRTJ1nXapilC55nNgoAr3s1wdKMaKsl8GYgWYzRwpUt8pJMyzYJYf7tW6OYBVAip4+hnbMKGvoP07cMSrlTOUY87RwrXCPHk+0a9VnyDIAgxlNc4Z7lrMWxan9JNdAR096NZU8PBkQGhwEQBzGiwz87EIkOlE7mMctV326dwOq8SAmmfCNGNSc+2oV1vR4kEGXTqV1MoNYT36R72O+d+Z79Sp8vkibd9WoVhJF5qfjMbyzpBPCDnlxk0OoLM66thegkS8aKteWq894dKn/qBf98MU+9sxC/pOjX76RoVegOmrHdepO+bitwA9zcfLxVhLtxVp45PQuyKutZ8D9yJBd3fBlJOiYmhgQD+el43Pas2cYl0669X+Jyr5oUj6bO7aa3p4ThJNFLWxAcQYcKEN7DuMtmhcXEs/1601c5Oa0eBGWwNIR5NRV12sU6d8aibPWbPTWob5oUUf439ubrBueUJBtBFefH/QKjWyZqDZSfsA8at79egiWkthxWhVzLE/AxNy5VJA5zZbz8fUBK1LGDQtP0VL+R8IzkAeD3wD0zSYfRRB5mvvzAPYfVUWJTW5wQUjgMZ3Iw7k/xSAUY1p9aqkxk6jLdTJcrUlcWi+YOp8FU1YFqFL1/B16UdJLb4vrMf+kP7EHPHMjxCSfR9zru2UWX1N9y5waTyanrp1Sf3WcvJjbpSYAM72OBiv7i40izASFooxiNbKNK5GUhvv5t/XY4KZNvzjsAFlWND7XMZgj0E7WZ3Ql1aQDiJanvaO+RtdRCN9cRe5zM/RxU9gCGPycpPEMihcBQoUKPCzUODmZkBYkFyeiELhFh3atgXb/7GEyr2i9v1sHxj8egKdmKdcxhSH8xnaD+pix22aPsGNGpstjB0te/WSokQp6Woap4bmAMASm1GApSdQhTaCRQoHbVOnpw3927aHE3mWVdJhOIzpYKPJOivZW11nUhxv83Q1LL1Ly49t1fYdBzS7oV4TqmK6vPe8KpetQENCYMZEC+/a+7a82lrI32x6GSdPblB/K8/MKrjFZwIgU6ei5gc5IHCH9h7dot2vT1XD+ikA2ZDihPWduLQR0xF7NZenk/GIX/aQlbe3AwfJhCITGtQ4sVxFtDGLt2622CtPMaZYvGPr84f9snCWPqRvFzA52LPdrcV/HNH8VfQPNtlX2wCphMxtALiX0ycZNmsXkukKgKJtTOb8ac7c3vOE/yTK1fPYPM0GwK7AxKbBNvQ4Ur/OoK70sOlhG2+SXDPjckYC6v4w5g6nIVAx4KsYaakLiXEUs5JLSD1VFda4adh3Y/vvBRSa+UCczbj3KgwIjG1dERGIOBzuPKYOx8gjubJfDwOgVyzCFh+QW4Y0u2ZFTIlwQBv/iVCobPRRfDiy3Wgq6BnfygH9xm0RTcNUrNnKx9ejfHUUEz+kx3s9ugiQT8SyiqctBCljYTJmEfi1NNtmjlTbLtu4w5gn9FyDJaHK9dWYAPF++34c4d8MKGZzCxqZ9NcNwHaN6dfqWTBZRAOydmsJmgU0JnVs9CkAro17y6+X+pU1YB4ByAuCfgcIb3OZOgTrkNgixa9jgJqzvm3+BmYiSGL7OgH3pG9CchmEJl1nkSqTZPKSuMZizlFMvaOAiub7evXbt8A8ko+7p0jHGaSt00O6b21Uty4l7ST6GtOyGoBG+NdiOv889L3i0To0Te39xdq0JaAU5VsfGqiiQ+Ub268F89GmTLC5yNzFfOrNFwCOnTAf/yGqaUhZD201U7uUmpbjfEyY14CNJ9YQL5F1avGZMBIbI+zB1CXWgYSb0LWbe2OagxP6wwDFOtKYCZgXAUUYU5Vtz2OaNyuuO9cARPGUPwEjEZ6B9HsWGgmq5aEeBhAtYwtZbH4MVHUoLK2BNVsvYvz2WZmXYDw5O+Mc44R4GLmL9K5qpOv4CS1oxF8If6X+1oyaLLyu+QxhRmbhom0g+GHGsfzUANpAYz4tLHM/6XtPpTXpdnyVpsOUYzTvsrHAWPMbYITbTMC4GtNj52DYaXtVMB42t4y4bgB/4gJ292i2jk6M6Q6k//MYY6U9MDaY/h2l/q6lIX3plrDmzoG2+NcEYc5KkLjHMME7ALN0BZObRLNfl5Dgb9kdcCIlWdvtvBB3KUEhiBS3ZpJf3WG0F0pqHlL2dfTljAVJ1TSiWWGul9wX0aVQmU6jCenGPDBlNliMNS8+K93n8Pn4AQSbGUdDklBZGhNNBncEBqEB8GvMpgtauPD12QkjffwK7S/p00N/ggksGq1+1pmjT6OpOlalnaUhtNhRzKcgByQYIDpVz2WXSkvimjuTeWprAQOe0uWjQ30AbAsAkISGRq/iKuhui64l4HLDDLQcxbzrsFszH+VMFGhnZE4zHtxEFauGCR9O69h5fM7QqJ2cG9NdMI3zmCMlBOI404UjOf3svRVtDWtLI5HTzCfD1qQQ4Zi7mQ1N5fhsQRMfg6c3iebBKoFp30w0rfXMF2Rk9LdTTSKjeZxocIKxrkBQ4sGcbwAz0tPMe++KAX2ZdWkmGuZx0D9IGUVoha62evUy60yL9ecM+q/G2o82cTDqhc0dM9UMo7Hdd8iv11pimvsIgSnmu2gn1YUuHgR/CUxWz51hzZqWxF8NwYcNX6rKfypPHjYfMUd0+EZo6iHsdBRt2O5daKJuj+jhO8Oaydi1/Y0pVrgKFChQ4OekQH67+Tmz+Wi+zhIjb+oaNuYntf2lYlXeO0llNaWEP8SLwRb7eK2aJ85RFQavu3ce0859Z7R4fJPGjC8bjHjFQgTQZ9tlQXJ0HOzHpm0wRoBNDtWw+W7YxTbEImyrsEW1YkW0PwefOCugMRPOdzaSUhiaSUu0avZmbfvxazqHCrsEkfD5yxM1c30N5jE4gBuTMLQIGvjJlZL/7WhBTHxpjvMeGBFjSIhz5CmbotnLZhLq8kW9gtRvUsMDSl3hfJLJ47H5LZInlhzMK1ebwSpZQ3P1M2lpKAR44MBGoxHSVov2lYNllmzwvcFP+zZUTSezX/Evp0K5Oprm4/yeAAcBIlOfg28BIKIBe+tTV3BaJExjAyYh5fgL+ABOuHFYN9PPSO6Q7l4mulUH7U5zSFkH9J39uz1aB5CdAhAwgbXZ8mfasN3GaTQBA1LChm6gy4jhRuoeb7ONPa3bOFQraJv6AFFZAJfXMD2puyuhWvwzgjCzxqyCnhXu46wDKjBhbgJTK7QEUb+SvAMbiqQvqqkLcehEOptks0/DrBQjaa6BWakELUVw2E2jpUnC3Fwlj2BdBNNCnGwx84kDGu28idJGQBemFF4k9729gAaAgpk4mdOxAFTVxOfH5UKD/IcDGkOU33mRMQbCmATILKYtriuME8wtEgA1Y0yMXzW7fL8BH5wATMtzESZt0VpCnMKUeQCgKWPMQgC8XuqHGchkmK9i3nVzL0odTlOHeZhM1JEH/AFQcXBMQf8wDEgXkna3B40OUnl3Env6w7QZ85ImgHIxIMhCKnuIRFSHCUYD77j7AmrfS960W7UwQnMjmreQttHJFoo1UJ5WHcxRsdfPYXSATujpBiC7aFcSgG2v2WRwIXAwAYM567uZ70n8FQ69RtSpkxlNJMLUAgISeLuK1IG5VQv2+vMmYWaH1N6AoMPj026L1mDhsbtxkr24B/tzxsy+toRWPg4zuzihmeNIwgsu/JP6W/xELkNKTUzdVfjCzJ6OFmOfX+daAPP3YLo0LkFUIdYcxgzkYInB/wNTsHNwBtMA92VoG5wxgIlMGwyCGjH/ol25M0gIJAAjaOpPZ+pSN5+BMGP4ANGXDdAfxsn8UaTaaKaQXdvIcML8OuMrhoasmf5BPB7DFNHStzBa1qD9ayoy5sNZJR0n+0gfNHMlEV6g7QAFOjIYY5ogbNcxwCiaN5RASp/z6iwH0C35DGFYFyY0FibGi7Tc2nCG0ifVRjSXcTxjHO2njxwzIjSNNePwbdpt/kusxrTD2peJ0T6a7CiZCT/mMY2T9R15mWlZB6ZgsyaENX9lVg2AUDNhMk6gagIaAyIxaR9lEO7VBEZeMrqwD0ZxKyZyXtqIf8W0CZj17GU9QeOZwtemvMJCU+PwjSnVhdfx5/meR/smxvVrX7S2IKQg/GtkSkwVaFE6v1min7YTdhktyezJNjiw9sEk7eJ+NGBoCMejOSqBoTBNt20dEdam2CXyWA9j10wbjFZI6q3fnO0GOnq68AM7RT8gMbgLf6cg4w55WA5cQ+s0P9fwATp9KIgmfZDWOGYvfyCshTBgjThlu2GwwtC7BeZ55RLmKwyDl7ytn9KYZrXTSZdZGeeMJYIeeQitW4j501vC+jSVNcPmK3UaWjOYe72YAXZfoMIwgM1EAvO7A4qw1ti6FKA/bV2aTn/GoT9NVcVYxnVzSu6z+BMxrixaozXUGaP0qwe6/P/sfQeAXNV57jd9dmZ7772p7mrVe0EIREeAabbBDsbYxnmJ/ZK4xnl5SZy8FCdx4hjHsY3pmGaJIkCogIQk1Hvfri3aXqa39/13Zlaj1QoQlkDlXGln7tx76nfOPff/z986OJ/baBdzjGvq1j4P5n2R0lJuPpRmhTGRLCZpM9eT5kaWfQ3L5Hpni7yb2URtQ0EC+IqU8xSZxePHyRhx7nioxtVZ4cDCa8joUoUtjc+qzGXJow6FgELgD0PgKmVAwsuHnjrT7u56LoiUccx+CLfdtQCTq3M1Ilyjmrmjo3fuR8fhNRhufZZGihvROaMKRbnJ3FXlvbxy7taeQN6mepykAXtZXSF398ykKdzcpXXhVBvF09kuLpJUc+CS5SOFo6dthYfWxk6+6c1cAGWnSkfiRVPPolhY9rhCPiu939B2ZO5CzDy4CSf2rGTMicWIr56HHGM8ErkdGpIXhKh0yYIo33zZSV75k7dMgKuu3+sk4eLBwICdUmYL4um9RuTzOZMWobzLgf1PvI797/FllXMn5qaXI0NifXA+hdguHdscLlNeajzXfvMlJlur1iTEJSZDd7gVbUeb0J2WC1sa45rwraAjBSwvnBAN9PXSP76YLrXFWtSjgrRFkCB8+/eS0Kp1YwF3CdO5tWUigezjjvowvVWVVZDoJkMhO9vaQVyFhxTpRf17VKXgPccx7gZfG0A1X9Dp3AXkENK1Jv9IEHm5a+fgTngKjWQlaFv0EM8q7i4pk7uk3NmM405eiGoDQb7QA2RAiotpmEkVJNbMApmM9bklMBolJbXcDRUvSjKfhImlzzUmZD4yK6JnLVjLe9VHwtxNAmyYV7K5+2mk9EaSsolML1IEpqfahXSN3dKCGLpIHARIMWSRkTAwv5f5hzKpJUKVL5EwSNlyyLeRKk29bFNTA6UnJbJzS+kBd6GTuPN75yR6WdNSRj6kDhIfxmO05+gkXUdsC0vCjJcQjWIzAe5e9lO3OzCJ+tq0s5H5F2L9vgHeY2lxNPaXwGlaueFLGoMyQJ/+zW1sAyUqE0uoLkfd8AYHs5BTEdfGehLQckg+LfgZsRFJlKifhO8QOzIoYT14XuP1AKVXItn0kEvI4tiFGFsji0TZnePP7JfgJgeLhIvtaKER8t7GAOo+z91f7qTbiZGP3n2cgxynUkqQ6OHIbBEiVtrF0Sdz1d9MRxZsScNmKw7SMLyHY1W6aBCLqPZVkCIls8/cVR5ooHHzbuJNSeaCB7kbzfKsNLgNcY51cTbksO9ZhdJ+aVHYCHs+Z0f9STs27aOrbDLCua2MrTgAAEAASURBVNwNHmSci90vxOPQce4uz+F4cSc4jkT23EpK0OThjz3YP1GbGyID1XSYxDadGhTSnoVaO2FVId7rI1HXRAbQY3ZpsSoyMwxwU5LSTCKzjauJnXOWJmga1jqudb2U9LVQYmMmsT2BeGQw6J5GGIe7SuNvE05soUMHoVy7GbdiiQ/FjIGRzDET3IJkiqSPfMQIjcxj+dNOWQcZ30EyliRULZwvyRw7HRnxgiyqGlKSJHNg5GDf9DL3OmRd5lXOkyAlIz4+f0LoSwdDLNdL4thDgl+MlOK4UaAXlSEarO+lbU8/VXaW3+lGDp8PEyO+h6juJAx7LtUE47lLz1WTbTFj6w5uUkwbxPI5g1haR9ypwuPkGmAks11Ig/uKF7mZwecxSOJdFpAQJTinuBY0ssV2SgMT2BbZ1AgRPy8lgq1kTk5xla0p8KGskGsS78nBVmrPcoD96KIhdh9V9BIX0pUwu0Ohh8Y4SxpJSBjhpLTwxGYbTnI9EayTr/WhiFLApCjW3LgIklmU+SRzy8KBZ0q+UziHO7lZQs7FP5tzjRsKZPER4vrhoedIFzcWBBPteZUMkke+KWnq5PPQcoL2XGyXZudFaW0fb2nrGBumrUuyjkkbed1LpsYlawA3ElIoNdJTUiH7akHaoPU30QkHMTm8hQ4K6IxhuIzqbNfTZfpMugfnsyMSIXlG5S9I5tFN+yAZn/RCqsexrEjTtHpYFcecaTmfJBbJkfdt6OFGDwYojaWtUwEdbCRwnQpy4slUVYdCQCHwhyNwlTIgYeBCgWbU72rGlrdaqBfLiOQJ9GLFWwF6ComuSjp7JfWwacSZ/wyJziex7fgC6LPzMZPuNSxZk5GWuRu5vmfoEjCPO8sPYkp+DlW3W9HXfwSv/BpYdjcZjTgbl3Anuk8egqO5Hg3GchpQ1qIu30OCXhZdqr94HXy5WDXvGprMODUPlolLUFO9Fe+vZnwS41zc8s0s0v5cAbmyBvnW9TnI6DB/0Ofgi9NNNQ0hbvhSNdjoRYQet1r3kIA8iobhJXwhFtOtKV9uXOr1GYuQV9yDCSkrsXb1LtT+4MuIl/C79JalLa9UBfA6HVRv8XK5Jh6eIRpEuuAhAWI0EZu0KhpBz0TOWy/T1Sx3sZK+iWsmFSJX18kAd+2aly2Ld4htcrFNZHDkTXKJHKJ2pSdBN3zcil/9GXXQ/xddl9JTi/jYd3IH3Etxf38TjTotvF5KcTv13GVXLEzYkTjlOyl/+hCy6I5RXGvq9yXigy12/McDdiz+s07csYDeckj4Ol3cYaT6ziCJsEKqcSXQIFVHpkTH7bNhvlS7WgQU6lOT2I+TF3s3/3hJXoqiNifElnbwoo9MkbOFzICodWRTVYDlC6cYVqVhWrZPdtQjdIh2MsCX80kSrE4SKiVUUUmk84RhqpVpE5t91dJLEyQT/7q549fyAZVqqOpXXUPJQQqNWZmILZZmhtNH28TdRN9BGo3ypb/aRe9bdQ6M4+5oisxlJhcCQYqOHuFs0vdoH8lASb2R5oS4w+4hcTBERsJGIiKF6ovkP8JH5G0vrlW1pkbzkGBz72bQRdqUbKJMpGaCqEdQzYoEZAMxwh56/yHG7iIWI6oazCxt8rEcCkfIGDONlE3iU8M70mBhTsUlaLMQjfR/PGESCSzu7MtzJUyDHLF9Exz1VFVpIvPw838M4fZ/Y9A9EnF6EmIOEnDeJqrStHpho3Qtp5gkMuuUuC06PsY9dGm66ZFUvMnGxd02iBXfascUeiyTyOUWGgtptmLEVMfd7Hefs2Bfvw+3/m+qcdGNq1e2rUmkDlMC1UQWZmIBpTZ5rI/Em4WPaOW1fGY5304xnsGafRlYE256uPW8L4M6iSo1heMinoBYnBjkxvZN5qCMf5BOMvqIm5sGyokkmoUJ5y0SoiSGW6jysoXMyXQPyqkWk8U16CSlogOCC+2hLLwmZQp+ITJkzZTirK8nvb+IO90kPtN5XcY1OuFzZjDuTi05SM5R907GY3gxBT+niuP8ZV1YUUcvhJwXQjpq2y3aPBa2Q+Ypr3NOdB7iPN5BF+V5lApOFgnY2GOntZ/PEKsPd1qYGJnnUo52iXOcRKsYcbft4hWq6OUV8x4ZureeIeNIpmbxbQweSiz9Mtad3GxopqSLY1FDgtzK5907zLE+RdswrgWGQtloIFEuD4ccnH+ikibR0Xv53cy1Z1KkZnIamvcwYXezuXZEswgjOkgp4vbdxBEu3MxgkiV8qLS+s0hpt2xIeSnZXf0r9uXeAKbO4OYDyw+PpVTMI/Ijj96p7pjKRhJH17YkvChY7zdj/nXdWFFjoE1HuEwti0z0MDAIkVHytnBONDHmSjU3HiRyOxsRxZJLHMtk/ZEskl8kwm463ti21YQNOR7Mn0xVK0rf7JxXokLFNxfHL7IuSXrJy3tdRyxk7Mm0UfJbKePJZznA691cvzd8PQ2rOWJFX2bA1e/1oY7PjomSWhMZY1kbtYNfIqF0kznqoLTwGCU2N1HyklXEBnO8BYqRgw2WKOhl1/Wj4Jp+bj6yj5uS8cST6XjsQD+uWUQXxzVkHPmcCI8quKtDIaAQ+OQIXJUMSFRN6MDrLzIKcive2tnOF0ECDMO345Zrp6MslzuLXIwMpiEaQK5m7Ic3aYtBr1bE+dSrP6P//gb4lj9Iv+fFqFx4K/VRKWL/9WtY9+senEhLgd07iFB8PlKvvx1xBZnQtxxEMV7CG+89jmcOJKH2xjjklDnw3nMk4Nc4uSg+hQ5fN33YP4IFkxIZh0ACBtpIaJZg6pQSEpG12F9AL1b0WiRSBoO1Aw0738Kmp5/Dzt1N3Gn8FyRlJ9Ld7rWoK5iAzPRipDX8FltebYa9mSpXN+tQkhddbGX33EJvX9WY8ujX0f6SDXNzElFKFSHZxwoF6I545++wfc96bDt0DHvYZ8va/+ROfw1qZ9WQWJ9G0Xo2xi//PExp2XD88+PY+iLjVnChTjL1oa9jH1/C3BF+4yeMnH0TEuPux7QyeieR3evYxf6Tz9lPnpP1izqGky+jo/Sis4OvkK71dLHYwt152QXlYaJKRlcT9Ymp+/zB09whzB/GEnoNomdmEl7sA1+ueupgW/nyFCbAyJ33FKpHWehppvWIGc46Sgvotle83DQdMHBsKL6nGkqOvK7kjUUCrY8SlqadPKfr2lKqBqXwzR2ibYAhQxg86opT7D+f9VlI+AYCJmynC8zt7xiQXeVGOv372mUnlsyiOZU7oCz0EO+3zPfQKJdELl/O+no7Dm+Lx7ojrGPBEGNDBJCZS1elTdwZpNf9XXTv2kwF8iQb1Vq4g41G+v6nGsPze4N0jzqMedwhTOWufwcZzgJ65dq9i9KepcM0YiWRq+3qW+mq04bfb2V5i+mz/xqq5lAaFCQecohKjdAgZxzsu55b4SbuDIcOGWk0TyImj26Cc0hEU5KymczMEaqcFNAlbxrbaqGaj576WfGMgF3GPff+pjg0kulOpBQvnYyfU4jyDXZseDeAouvooWgx9drJyOkoHTRSv1xkPSdpi3KKBFIJpTM2EkAB2uRs3EJihrvjFelU6ZIxJxYnufPbwQBxObSrMRO7E3vi+aySqJw9jDnFzE8mVMy4Rs9fjehiEZ0H2fZ3EkkUhrD+9zbsX892sGzN5oFqZc1OSgpI/LxNhwF78gYZj4OEFu1x1m9l8NA/78Ej+ZQEUCUkmc4IUqlmJMSXbEwI0S5qYSeJ9aG3bZyvlH49HS/mEpoaiJFj7STDLMf+V7mzvNuN5kkDWDxDvDDR2Js77l8qcpEkFsJObE5oL9NhwVtU+dnTTQaAKlhTyOxRmKqNHYs985ApS+9wAe7sd9KWqYVzb7aFGw7cwafTLjTR09a2Z2nHwBpuuc9DlSriTmbMR/WuU3QrHRRdfWGmqDfvp0TtwCv0fPU2PVhR9ejOO2gzwTnDDf+RuSKPh55MSRyJSJGemmvcyN5hhX4LnTzkUeVwIpkZjps1yUJvWYwQTveyTS4aJHMe5zAekucE9fW58/8CDdOXUGVmNte8JDJyGiF81oRk34QJoBQjlX0qo2Sms57lBYYZeJYudKlO13EggfZMNGhPoucn2lhVWOjI4DXag2ygOlWuDU7ONZoNaLv7RkrNhAmRY99KOrU4PoAp4z20peDcE6zWmJFD/btBSrbiKGmVja7BJjoneD4Rb57yY8pXKRHi5oWBQSsDNH4fohSnk+M9jliYiaFISRspdd31YiL2naANw6NkiIgHtT9P48e1TdSMBum5rp/qoNW03Spm3UKLR8c2+q1hzXUsTtYdYm2iW99sRiD37zTiWAE9gI3nGiPMJt8LXOXQ0UDpEA3TbWlkypqoCkiJXYubmyucs8kUsZhZiT+NHqTY3kxK2Y7spRSLnr3S6BI5RWze6H1r01Ya7B9zY/pdDtw2nzFbOC9CfFCsKWZG2bLxXcZ17B6q0HE8s+l623s4nmtPHN7q9mFRJT3Z5VBjMkBvd2vpwvswGYHvdeObYlxP1cMEbs7EPjuamhhbbiBDIYy1gxKT1hMyPlw3xQ6LD5GJ9jOyZsVODcFFpMVG9sdISW1gCmPWvGfFB1TrbMmn7dUkZpBEkkm+1aEQUAh8YgTCb69PnP0yzSiUA4/E7Drkzf8iipdR5SPooapFOuxW7gJH7osujZ1KtoUzliFx1m24Qa7T5U/QnEoPMFQxojQhMX8aXw55DC41CW39Tvpulx0aM1+SBQw2WIwUvjkCVddj6T/mopo73w4vvWxVpiOHOuFxk+5AetUKBEURXh/HnSQaccuurLbAkTgxZyJr5h9hVnUcPdkU09CP9iN8mwbpdjIuYQI9Wn2NBKCZgoth+qrPINFBd76mHBTNfgA35c7DNIr5Q2YyScVpyKQIW3Tz5XWi7R/SzCXOkIz8axehIDedO3lBGh3LzhF3vlJZV+n1mJN3MxYu5zXqSLj9Kdx9TyPrIr9tSC2ajYn2fHpKqUEP9b89IpUxWlE+5SYsuI4xTiiVCdpyNSNbUcMaeQPy9DM9SNTpScRmzhzCt2gz4RXdYCFE+W6SHbcmqiQ01uuQQC9kcygxSqCv/hR6ojLyRaYRnCQMtZcWyxEGhNoSmqoB36V8ydJ9qEg5OIYuD1VTTvCErkfT+SJLYHq+7zjO3D2lXrgQqzkl1EVmuXEiUeBuZgLVYGYUMR7CK4l4tZOqEZtlrBmx+CADvnG2ia7z9pfI1OQMo46qShOqXLjhz2i/wQjLW36bzhgLvjADQi87x8ig5N3PF30VdxpJiImLzHTaQCz/igHx/x2H1U+YqJNOBoKEYYjedBqyKfH5thPX0PC+LE124f0onj+EZeyj/1d0AfwUjZ23cOeQhLyfEoKDpIwX/fEwptN7z7iS8LwSIl2GWj60bzmPOULpHhTSyHXZ3nj87nFGnK4PYheNxIe5k9/TRjUf5gowQF6QxvMnMujfn6oUlfPIXAyRsH8yAS+SAd+TQyNxtsHTY8TWQdpuPOjGfO6+j6M6j8wzH70+lU5x4qtN8XhsYzJ+p2PAtR3CgHB8eyl9yvQwAB5Vg6jaMvf+QQz/MB4Hn0+lob4deWRsjAdJeFoDyP3jXqwgvhJ3ws5dbtKa2vjHdCfcTz5QZu7oVtw6iD++kVOC0g2RkolRtqOdLkTfoiGwTlwH+zCvitQqd8Yb18bTu48dL7NfBbdSajRID0QHuUPMNno1+ob4ZznoUtWNKWV8TotdWPJDBsjjnJFIzfIM8zFFH3X0G1az07QBmkLJUQE9KtkpURO7FDEGTyKDkUYpq2QQT1oDRxm4bR9Vvrpp2PzwMCbQdiGHE1doKa3MMzoX/hHSczefAe6WXk9Ckd683nwlg4Qh2TtWe3gj517JMP7kYTdtkPicsM8+h6g+0TvXbAZ2pWrM2y/QjSuZbXkutjxNc6JrhvHdW+jinIScnZsSUrnsKMsRDfgnzJdMIHH8IAxJqJvRqSlN1JxqWOk9jPP41m/o8N6zcXjtN+k4tIU2C1SV8h9npPZiznF6sltCm5EikTpKOawmuqSHa4p88l6IBPJkjp2Z1PDq55PxsjkOuzO5KUB1wIFjVIOqGsQDdw9jMscvO45SwenDWMZ1YzZ36zXJI4sSNb92qt/VU50TeU5Mo+pmoagkUg3Jzudq4R9RmvMren97luunjowmCX9ROepvoxSMzgYe/GMa9tNNbC6fU52D85hxL2oqPeipNmPjujTYTlHFkI4I6reTGSWTeftfOMlc0nse7UgkcKVgJeNn4JrTS6na+6+yGXfRLmUc3QZTvZCzTjs0Wz15v/A4C2syLzJHglQN7aaKV5Cd0+U7aUdlwq2Z9Aq3MhXPtzBmEbEZPkUPfHxeT3FN6n4vCYkUDe5kENWlVOmbfOsA3zl0RPJCAl7/LePZMPhhGtVdnR1GHDa6sOLPuGZQqlieR9U3rnt+xtXKoCvh5Q8bYGfEdFmX9myinRHH00uvas3VTtzyg2HMnci1jROlie613/ipHe9x4pTewfW7N8QYJbTb5HPh0zhNPjsMQFhGJw0Ts2g/xmftKCXIrax/J8sTsLa9RPUtehmbWO7ELMYwsXI8BEMR4WjSUP4U2yE2j8IoPk9yn++EIao7yoQNP4E8VYdCQCHwByFwVTIgJBE10IqmLULtjAX0MMToyqQaNSNh7hSGJSRCaNoYz2E+sqrChGAUaS0t5cxBEuZeEkN6Sz7K5uajNFJuuHR+cjULMUAXcioZ0KwShUK0av/5wTUt9RoK3aU+KZj161mmGDnKzqcsdEKselNqabAoHjmlXVo2vvhSkFE0D5lFbIOWmdn5htVxO1F2OlFQR+PVKahiOdqLV+oQzy80qg2/hAbR3tSO1u2DyL0ug9GQrXwZ8IUj7aCyf0LFQtRVxPZZGk18ZCtN+sS2eWW3OJ5G8YuK+VvLGflkG6UN/BVuk+AUbrcU/5kebKa8eE302lI0dwCFQnnJId3jvyBtc3Zw57P+fe46jh/ALBJdOZkMAEYvSCe54+YjvvE0SE0iQyKG1fLCClDVydnKHU8Wk0BPUUIw6ek9RQxl+7iTlkfpg5nMH+lBbSdSz5exh0T/cDF37vJJbZK41d6bZAAtJI7HTXfhVqritXJH9shewc2DGgbsKqw1Ip2GvSG6JT1BPfcCMaKkWkIZ7U/EY45ulxldVJ84IX0yUrVmDl1mznNiXCrHjXV7yWTZM+nh59pBvrTJOlPlqW+vHnQKQ5VD6k7PG6S6kYeea8IUiujVp5STMOLPIRoD14t72z0kyoiVnsbXZXMoGZrvYkwbEn4RfYTwLBBAxz6ClOyl0zvOlCXcISehP0Rj/L00uE5mkLaJdJebXUuVngZix340lJKonqBDMaU+45cH4WA09D3cGe7rDqGTjKIYik9fTOlOjRfjc8P63tqzQGX3LNqkTL+WBrIMi91Bt5yde2iLQdGVzujEIsY/KKNxuujEF1LCMesBE5IOsz4Gh2tkX70kiPJryAguplpZMuvhNY35GKtLMs15JJW5kMT2cpnQ5hIHjUQ1pWsMXuZhUMsPLFQHIsO76AY+CyQI9zVwjtDOZS4lAP4ORmVuYh3MaiCxI+iLGpjR46IjAY4/L6RPGGakaZkL4fIFZzF6b/0ggfEwKB0oHcKUxZwn48ULH+8yoaQN8lwcDAhjJvr++95IwNbH6aGMbljnk0HIo+RFY5ilwHMcITMZELo9nUwpoNtKg3p6GWo6El6z/CTgZlw/hNlTZReddbK+IAn6+AKqIc2hHQM3VXY10qkDxah6ErdpVDObvpA74EwvajQ0xMEQx6efwVkDtMdLySWjyJ1pebYEg8BJEyU2RgzQAUEB7TlEFUnU9exZZEyvG4SLUsYgd6YHOY+PcM0xJDAS+MIBzVi4NIFlEgSZ++c8NJAYs6fGoT23/SS86ynt6SJjING+ExjTZA7tcWaPp50XOa4A1+Z8rht5Z6wb7BtVpg6SEejbpMfRykHULaF9xjiJEcQ+kuEomxnErFMGRoynrUcD57AMtqzNSYyfsXwQC2ZxTaH0LkhVLc0pARn1CqpAiQrdwAEa/58g4yHUcJYTU8j0z17MDQ3abcjYydolh9hb+Oh+uoce1JqS3VhCNcT0eD4XUpe8BPg3yDb095B85pimUMoYx/VJw5rEtp/rSj8lV04yDKL2JWpLIW7UZJD5nXk7n8lmPpss/wC9/aVl0iPdtZzz46iiRKlPP8dggGO+cDrVUyeQaWedAUp5j1DS3M06uzkBDWTqa+cO0T6D0o0E2oowjbxPRO0tjvGEKhkQ0cO5YKFNVA/XmaNi2ELpVA3XpSlc54qoe+ehPUr/ML2lzfJhLr14+Vv47BAbuk3RVDa1jS5Z37lWpRQQT0prhlhe0wHiwmetagltMAlFkFK9/sOMocR4IQE+R/2UIvZxAddTwpsq0ldiKc+ieDDzcX3vY7tQTKk3pVnhJ0sQV4dCQCHwhyJwVTIgUdA0wk9ITy7OskaHhFI+4+ACyUTi+WhEKsL7QoCLKg6XUC2fnJ1FhAsDob0cpODwfalDzqIqYFoeKVu7GibUJUXsoe22aPljr4bLCLcrfF1jZLSXbbi06L0oMxBiYEWXi9HRqXoT0h/AkQEPWi3zsDzVyh05IQi0dxQLi/Q5gsvpWsU48vSvcF/C/ZKrWtf4HW5CpE/MoPEip7N99mcaPEQ1sssaRovtl53CkzacohHsEXrRuZF2E2aqw1AOhfptiXjhr21oTRnA577vxFwaXtpIbHlIFLdus6KRqlb0DICqKfRQxZeUp96G7q3URWcE5WlTucOXI8wciTMyq87tNnTuNMBECcvkOnrKETUEAY1/OqoGZCzsx91zwzhGMZaXpiTRVJykwSRKDdwdpidoMr8B1Nzbg4l3Mw3vyW0tMZskriejBJiUJca+NjIh0x/pRh0LjKaX+rmJSQJPyN/wIemFSEykV6GF3+vEfF6Opg+XLzvtTM/M0XZG857zm8SBOY+75bczwvgtp+uRM7Er0BhV6aj0Q/rIPgjjFJ9Hw+v/1QnCEr4n33JoaWgoK4+a1nFeYx1BqoIkzffh/tlaqtP3JAsJCxE4ylTWk+mb9AXaQvFHZDqEsZNySXDyS+tqtOhwaWd/jsylSEINJxrcuhhB+digDlU3cNee6kmyCSAbBOPu6EPVbeE2SGkjbY8pWq6JQbxgEJUISPECj/bXbcUAgzQ2krCqI0Fmo+Gv1nfe1NLJNxsiHtEGSOA3rknB2sfplY2ufa/9AplTUtHpwjBE2hxT9ZmnkoBSOjD+x9TKYdR+7nR7pR2i3hKZBlrFonYWJLFprh3CdXRGcG3M2HBlCfdH6DgBl1HsD3EH/emf0MlC7gAe+nsnKmlcb6c6k5vMaT29YTUd0aGI3sCmTmPQOT6P2prNDxO909V9sRs1bETsvIzOY0n3UV3TOspEMn9Syl24/keUbstFXtOeG/kWYpQPYLS8kbFmMum/dtCNbG87mVhiOpsST1sSy+SzI8+VrN9BblxMvr4PE5fyOvsdbZfkF6ZKk1jJD7kRKdRP1bnqfDKut4avR2/JnDARc03aGClI6jEQs6ZDJhzYpcf4z7so1ebawjbI8GlEN90GH1yXjMf+g4Exx1E174d0ZFAYxtpFdSfBuvkoUEypY900H1XnmJf549iOcjIXol2nNTFSpzyv0obwRTadgIkky0uiPY2bBgu+xzggcpvpI1k0pkbWDHknRee8fMu6FEcmc/ojXWOuS7KOBclNmuIpYbm/VwKvh8dJoIkWzvORg9cEVwOZv9qv9mAyGy7jpx1aJ3jG9ssmQYDS1o0vE5dngpjMDY27/8SNAkqWrMRziJLeY/R2dvJkiAwvg7lSCiOOWQTvkU6FS1WfCgGFwCdAgEvGVXzISsK/sCtdWcnGWs14WdJ8FEzaqhRej8dOKvWMuvOReUalH/3zw9ql3QvXKR6FvO17see1v8frB7hT1xaP0hUrMOv2GkoxZAueK/pZK/kY7R1dv/w+Rx9Gd3WsrJ/1tShDJbvMsnsrHoXcVIcB9YkT6CVF1FxAHX4HdZr383TaCieKCqnnTCPwACUZ7Yzm/HsGyTpEV67jb+3DDTOpBsNdtVYaQO9dyYCOy3sxl/EZyhifwmzkS5S2AIc3WOl5LIDKP3Vgei4ZgogEJDrzhOAx81r0t2AUgfiMIZJr0esGSl1kB3p0nuh9KWPkYCKD7HzywkemlwKYyCgK6+dIf97jzPLE0NNCdZ3R9cuF0de0PvCiUXS2w80Y+ZR72t/IlciJFEIcxRg7tjy5G80TTkkc2I6xsJMH/rz6Fk0v3yQSwd1sPz2b9VMfK4NqK/bEcN1Sr3jykXpHty3cptOfZ7Q1Uj6/wvk4L32MS+GhvUIadfBNtCuQxzh6iCG72WdCF+0invlpPPbwuS+gytn11zowjbYcYhsh5X+sQ6hxIdg4aUT1KvY4o42xN8joCaE8KrlWpxCD1OyigTbtFage00JychbjbeRzJzyNO/vuU5S0rE3GO+ut2DrE+Au1DMo5ia6liVmUEZCqPvY8jm3XWOdsj+z4n6u9Z+HE9Px/en5wLFxUE3NRspqeRZyosqMxjdG6WICBc3GsMT8nfsScwmgt2Gm0GPk+Kz3nmo7Esqk+AW2NerxDKd93KP1IlvEVRk8GgEx5iMS0FoSvzItpyx3II5GdRpssdztt4MiYvL3egu1Um72TWEuwRSvr1l4LHHfxGy0qnNGxlL5L50m/j1yTS9r8YwNl3Yyq1UXzaFkENy2z/DrzkHT6j7EujbXWnVlS+FcUJwOfi9FrnaSQN7qe7pR9lKqKlAY1dMc9n7jwOU0mLo76eLSuS8Jr6xkbKXUIf0QboFlV3JAiHrFzcKy61TWFgELg4yFwdTMggpG2QspH7FL58cC79FNFJDRcjQ32DGROvgsL8sVLSiIyJ4xDSXYCTO5w3I8rsfcfNT5Rnkt272S3b4DxPwbqmYu7h4mZfInypSuRfgvov/9L8/TY3JKIja+FcJwGoR4SHd3bzehbMIwSL2NgUA95pz0eew3Ute8PIf4bA7itmL7PNiRjI9XVevgSD7lDGKZHtdJvUaWFu4yZlH5IG854KUde0jG05MjMHNnFYxNjx0vLz3xj5RkLgyjjdbHSj1XnGddG9XGkLx/SB2lzbHulvJF8ZxQe+TGqjmiS0XnOF7toOef8ZgUypl5R86D6xoneAMppl2GnGuUIxXqOtsWWObqd0XvadX44qHbXR2cFVIzSPKNJcL9w+ZJCj2NbEnD8A6rGUEpmWMzdfdq5lZPIyqUdSjrnuuDJZnz8Q9rM1LFzUDKfq52SWLAda8wkj7YzTluHChpK3zGNtgLNiXjnBaqzURXJSVWo7vepekU1whV30/h4Eu0v6AhgJMiqVMzjfOdxONc5PiPtlT7Knxzn7Fv49sh9GYveQ1SrpKvWFDJ39CMRLiSmgLHm2UfWwYaIGlnsEVOkhq9IZ9yUbux+hZHRdYz3QrXIVHqDkxc7BQtaG8Xzny6e6l4VblxHVatDhykNo2Qunukc9GbVvdUIB9Wj7qSUaw53+bNpb+LnQI9UzZPYsRxpA6/Hjm/sda2/rH/M+7Edijn/OON5LhxjihkZF7k2Vplax/iQSg+NiR7U0V6knRLrQ3tSYOugeioZyGGJ70S1W8vyAXy+yoGpVMNLt4uq5wgqsVWqc4WAQuATIKAYkKthPeEqbEwrQcncEhRpFESEMXFRv0VbiD/BzLmMssiLZmSYo28wrf28KpQQD4kv4KPXp4TKAOYzsFY21Shkh89Pu4VcGnJbuKN9Yi2Djx2nFIPMhKg/JVE1aDrdNSYwevXg00nYsT6EjpN+qkTRgJqemUrpa3XvGgt2MUDZUdosJNOYt+6LAzQw9aGcthYjKgxaC878GHmZx1we61rM7TNevLHXz3X+UeWNzne+6UfnH/17rPLGuhbN92H3omlGf3/cPB833ejyz/odmWh+seeiDvvsWbQ3ov1CIoPxidFy7CD9IXX6qD5moCOLGgsdCdANqkh76HdAY37EcKS32Yz3n6U91+30wnbDICoYA0TcJItKlrYx/gkrP99s50zP5w1UUSwZTxsiGhy30EPS9uPSfqq+0UDHWuTGjIW0p6AEMc8aJvyEsRvrOMflsZJ+rGvnVR674eVY2Kq9mEHje4aIog0BxyIqfRhV43mVzbwfnV7GU4+GfqqFTvFhPF3V6rhNr60t0cyCNZ0zlE02oK6djgg+oBepY2LbxB192t7EFdMBxaIBTK0IIJtqbj4S2WNhHS0utktjXTuf+7Fpo+cfVaak+zhpouWdlT6ambZshgza3VG60UpcXttPZx4H6eiBuOjoXixlHKUeS+jNrIDSIor+JAjpWLjE1qPOFQLnjUDknXHe+a6ADIoBuQIG8WN1gZOcyyf1yvknBLlM+qtuNT3zSR+BQF7ENEDMXtaLm5dwp5VqDWYR3Wvbd0SLRqEpi7x4aB7fXFomYqcVRckS1QZ0AQdCc5y4Tm4TWMav1FyekrTC9G/R3oLlhHcCRfWGf6LTzPxXHfwfa6Je5omEuOF8MtJwe8L9jF1AQlTmiLjMjfC6f3gHOXcSJg9hxrgh1LE0k6iuiJqNRljJxKLu+43UlV/GC5zLRjI/oobCZp034faHN/bcJchK5M9x0x7Ig0dviEkXfba4E63ZDPDWJfusENME2rosrR7SGDuJ0WMg0J8G1oKJeDuz2j248Yf0dkb1ID1dLYuakEDI2yNHFOvJdJdcTXuxETyjWHMOmaiLqOWLzThSwhV4EgEpWOzEvIddoC+AM3Eh40bHjjDynSnr9whmVyAUqksKgc8CgauaAZEI5UYqqwbFb+ZVsbpob5vIPLs63jLCEBhpKSvjLH8GKrIb+FsCAsa+prXhJ3PADUBepqFhmGMI8xl8SnQkhqhWfcZLXRi6EUpDdhl5aOwdKUHJL1fMLFOSSbHyKUaswvyFU2sX1ccViIAwoSbOGdL+2hy50GOu2QpFbHM0w2hWEzunTBLdWuqOzOXYe5cU3MKsEyd57sLPSLR1l8+zoo2FpgIXfu6lB58m3rJ2idqQcKAyz6TyMesn1uJyliF2Rh2XD9ajGn5hfhIXu2wkjcIlur6PVju8MJWqUhQCYdokTJOMZan0EQiNmq8fkfqSvM1H78o4hNAUY3LRE9ZcmIxegTlY0TR+cfnE49WXn8H+PQzvJfo02nEFjGikJ+origCNDclouhjZffcH78HFaMltbe1kBGSCyN+ZY669wOXqyOXTaaL3oiXL90g6JpOU2sG8fKXzlCex1+WKVm7kXji1+ryCEZA5MzJHLnQ/I3PrXOVH5+vlMOeibY2F6HJo90h7P2IsRtJdrBOpP3bd+ZB6zo31h2S60m9Fxm90N8/1bI1Op34rBM4fAdGGoK1gXy+2vrsawUfuIP0aoWGj9MNZhUY8ajLdWM/xWckv8QtXDANiplsdq9VKv/fUiBUfgWMcwpyY6c4jJSUZDzxwLwb7e+Du2Ho6JRchdVxhCAgPwCfVSL+M99x9O5lNL7ydH7CT2ts6hmsIXxrp/ei5oDEOvBt7PfaanEfvfdh5tIJo2uhv9X1lIRCdG9KrizHWH1X+R92/VNCOtnM0Rue6fqm0O7Yd0bbKtdH9iE13sc6j9Uvdcn6uNkTTSTti00Svx16TNFfLEe2/9Hc0Bh+G59WCj+rnxUGAc0u2vuOoO/m5u25FXl4uLBYLNTXEgGzsjSthOkSFW+hcI5mXy50LuawZkBjTYrS3d6KxsQVOp/OcDIg2qvwIUlLy6NcfCv+UgANnrTrRlOr7SkJAGBHtXaO2ta6kYVV9UQgoBBQCCgGFwOWJAJkKoWVN9APe0ND0oX2QdAZusDudLgwODUVo3dFc84cWcUndvKwZEEFSiEo5/vTbP2D8BBM9WNALCP+NNSTaZobshtMWwGaPo2oEr4yVUCtRfSgEFAIKAYWAQkAhoBBQCCgELi4CLrebgTy956Rfw7VTpZyb5kK2NjU2YfacRWGzg4vbtItW+mXPgESROdl6MnqqvhUCCgGFgEJAIaAQUAgoBBQCCoFLFIHLngERaYcct6y4G5lZ2fD56GxfqdhcotNNNUshoBBQCCgEFAIKAYWAQuC8EaAGj9g4+3x+vPH6Kko/qPFDejeqCXTe5X3GGS5zBoTMR5j/wL1f/Apq6qbD6RjWBkhpVn3GM0tVrxBQCCgEFAIKAYWAQkAhcGEQIGGrpxG6i7bOfX198Hrc4Q33iCnChank0yvlMmdATgNloQesOJtd4wTP5QXrdGp1phBQCCgEFAIKAYWAQkAhoBC4PBAQSYe47hUjEKPRpDnBkj34y3XD/YphQMQtWYDxPOQveA43vJfHFFOtVAgoBK5sBPi6CP+PdJOKpJFAliMi3TEBkFhHZ97QBMDnrXIqhUREx2cWF/NrdBtjbkVONSceZ1+OufLRZUjijy4npsjzOg3Xr2U5b4zOqyKVWCGgEFAIfCoICBMisesk7t3lflwxDIi8xLQXWfT7ch8Z1X6FgELgCkRApwXG1NaraO9CAboGF56E9xA55+/TB3/oDNBxY8VwFiHNwFV+5jmd+EPPtHoZE0cndbLSM6qJ5mQdekkja+lIiliGRXKx3gCDYo3miKJl8FtvMH1IGdGELIsv0kCAgbWily7IN9tLbzEGQ7gPIepKswp1KAQUAgqByxgBviWuIBr3imFALuMZpZquEFAIXBUIkMTWBeDs64HL5YE/EoNIZ0qE3cwgqfoAhpEAu0UHU0yMKZ0wA75heKj32+9kkKoILyAbYAYTVU9Tk2AloW04F0MRxZYvroCPgTiHB+GzJMDMoFcW/Siyn2lCAT9c/afg9AbgE6JdmAyNGZGKJT3TmOxIoCvz+DgjCftRZUh9zOMZ7IbT5YZH4mpFypC8LCpyCANkhMFsR2KSFSY9b4xRVDT1x/9mHSEfQn7qSXe74A0xSG1Cqobx6bo/fmkqpUJAIaAQUAhceAQUA3LhMVUlKgQUAgqBUQiQuNZ5Sdw3Yetz/4k1TzyOl5vDSQoefBzfnuRAqX0YL5gexH1TzShNJwHvCwfOFOmA7vg7OLbpeXzlr1/FwEjJWZh229dw53c+j5k5acgQBoRE/Ah9P5JOTsR7ihHDnS3Y9tT/Q/OMb6J2yhTUJHl4L5KDTILeaIabjMPuX96NVe/swivtlShNo/TAcQJd7YBTiiqZgfgJ9+Ovv7AQN84rhY8Miz5K2bMMnYFMiceBhjf/BS//5qd44nAZivLZLvdxdLeBTFbkMGTBXDAXi5fdjPsfvgaTs5JhpGpBDIcSTXke3+Rg9GbA0QTHiZfw5C9ewvvOG3HLN76HWyYFYDNJINrzKE4lVQgoBBQCCoGLgoBiQC4KrKpQhYBCQCEQQUCIcqMF3oFutG57GRvXHkJT8QP4i+8sQprfi+ET+7D3zdXYmjIfvbNowxYkAa3lIeMR7MaJdzdi+8svocVvxQ0/eQzVDLiaQILf2XoI9ZtW4cVf9qBz3h+htmI8pueRvOe9s4jskB56Uye8wYM4uHk79uraUJBXDX0ig1pFBQ/yTVUlgyUOhUv+HLeWbkPS27/Da687YFj2I9z9lQrUmPeie+ez+Js1L+DZJCAjOQFTq1I0HkarUxgRimaECUmffDOWPZSAnL1vYeWq42gZ/33c8UA5avLJKPndCHa8jvc27MGq53RITrMg4d6FKEq1w0zGK8oTne8cCrEzJk8jGnevxMrnV2Lj28S2cj4Wu4TxEEZLcR/ni6lKrxBQCCgELgYCigG5GKiqMhUCCgGFQAQBkWMYDQNwDOzA5sd/jJ36v8W8z92Ee+4ahwQS/IP738I24068336acdBRWuHuakTLjl9j1eO/xq+absVtD9+Lhz+3EMVmA6wkpv39LThWFIfQf/0fvL5Xjx3zl8P++ekoTzHARBuN06Q2z/QWuFp2oW3X01i714kju97B1Al5qK4cjxy2M2wDT9WqoB9Gix35s+5AxfgM6Pq3Y88+J8xTbsb85VOxLG8uOiaWoaXrq3j8qTa8lJ8LS8YSVKboYWIhUqcYSUr708cvQX5xMgpTmrF/XxCGyTdi7vKZuH4CJSqM1xTsHY/qgleR9Ng/4ckf9yCxbByum16GCcl0JqIxC1phMf2IAEomR1iJsw/WzwYIE0JuCxaLDXEZVFOLM4GeK3loN7U0sXlFp1o7mFnaHz1GrkcvqG+FgEJAIaAQuGAIKAbkgkGpClIIKAQUAmMgQIJYp+uDP3AcHX202RhXgoy0bJjctE8IBmEqX4T5N7uRd7wNL1NyYCSxrDN4MXSqAdv/+yfYsSUT1//wZlyzeAbymCfoCWGYxLI+Lgs5M1fg9s734Xjx3/D8SycxZc445E5OQgptSk4T8STCLV50HG5F/er1CBSlAvUrcbhlBgr7K5CRZIaFpLeYe4joQfOy4nZovuZdHp/mcUXndcI9PIBhfSpCxQsxvWo2unZvxpGOZmxpC6Ao0QCLKaZOlheQPA4HnG6vFiDW53XA7RzG8JCPdiOUvFhrUF3dgevml2NDz368d8CF8VTVmpwG1ikt4T+6nDTQ+F7jEcgdkEWjhIhG62eJeJiWTI/JSObHWo7SaTfjCymDGOraicOdWmFa3/RG2tPQ1D9cnjAkUpYwa+IcwKipkml1EN/gBTeM1wBWHwoBhYBCQCFABBQDoqaBQkAhoBC4mAhQMhAMJZI4LkZ+EYntt3+P3dlezJ50DTJNcZpdgr5gIQpy/PgKZRdxJko3vPtJqG/Fzi3AnrK7cXdVBebmiBcs2aMXElqIZxqu2ymtmDENuQe7gOcOYv87H+CGknlIyYgjFU+Wgobuwlro/Duwt3kQxxwP49H7GvDcyyvx1rv7EZ8wAbNXVMBio9V7DFGvYz6x6xBCXeQD8lu8cMlvIwn1rPREJBcArb1u9HWyhgreoOaYNCt6RPNo5WilSBniYUsfUYfykTHxwuMO8loCkqyUopCBYLe01NTTgo/G+l4vGZZIuSFKckwmI+IoBQpzEeHaRHIT8AzDraWlxMPggjsxDVZLGvJpBB/OHoCXgWqFqdLKY58MxN9qYXr44HUNMr94FDPBaKbhutVEnNWhEFAIKAQUAhcDAcWAXAxUVZkKAYWAQiCCAGUK3LWPh91WhjnTS7D+3eew+l93Qz94iGpKK3Df4jKU5yZA7/fBRCYgSCo/1HgCjoPbQf4DKChCYkIy4gyUKoTFFOGSmVZHQtxYUID4FNphYB2G2k/ilM8PKk9RqkHCWzgGZhrc/QEaTgxjoG4xqmaXYfreQzi08jAaiw6g57Zi2Onml7R/hPKX4iMUv5zyEKlImDMwsEw9BgcdcPQA6bUm2FNE+iCJtKRjf7AZImEw0MjdJFIIg4/pD2PPse145Zf1aMJNWDHZhuI88kHi6IvlhUJdOL7uRax77W1s69XDak5CqOxGXLdgGlYsLtUYpgAT68lEBPqa0bXlt3h29Q7sa3bDnGWFIdUKz/5WBDNoeQ4P3RU3YduLv8U77x5Gjy2ZWHugn/AQvnDLHFQZjmPfq/+OV4+40dhfhkmz5+JzNLLPpDjKxL5/WNfG7rC6qhBQCCgEFAIfhoBiQD4MHXVPIaAQUAj8oQiQ+A4FSMjaC1Cw5Ot40JqHwndexJO/+jkwqR/mk0UonzANheNmYnJ+mAcI9Q/D39WFPqnbFkfvVLTqIBXMok4Tw5ofXjN0djIo8emYwnteRwdaAz4UMaFV0upo1B7qRv02GqAnF2LczVORlJKLWZWr0Zj1OlYey8HWY8tgr7Qj10Z1K1EXY74zj7B6k95MV7muZniPrcN7B+vxfmcypuVmYUKxHmZyL2Ej7zNzhltroM2HC607X8AG3Q50ZFKNClSLCu3H/p1DaFz8ffyfFfMxryYTqfESr8OAoJfpt/0e6zYeQEfKtbhpgZUYHsSqXz6BNzvayKRcj6XTi5CWHA9Xdz0N9Z/D2lfWoXXSYkyZRxW39iNo++BpbKFg6FA2cCNlGTp9PNLLZiB31x40bF6LzfE34FuL7Ui1kyHSW2HOzIXr9b3InpyCgsosWAmEMI/qUAgoBBQCCoELj4BiQC48pqpEhYBCQCEQgwApWQb+CzHeha5wHubEOWChitCBPevQv+8x/HIfk457BA99swQ5ialITaD0QmJiaGIF3hPpw1mEsEYd8xaX8FAKbGYbaNmBTtpZOCgV8PM2ZQ40LndB52lCQ6cBibQ9mTIhC7b+EErGV6C0lkne3I3NO/rpAjceeayXmkhhLkeyawfVpeipyzfYjt5TbWhz7MDJzb/B61vb0IWbUZKXi6JkvWa3ojUzmi32m/0IBjwYfv+neP792Bs8z70Li28eh5qJuUgwmBFws+8WPxmpThxe/XtsH1iIZfd+AZ9baIPPuwnBHd/G6797FX85lIJxZRlITY+Ds52erl7+v/jP7Q/iL/78HiyZNhFZxzbhuHEDWtrbcIA2HghSncqQh6r5ubC6GxF0urE5NAuzp5UiP91Mba8U5E6Zj/LNySi+fglq5k5CGg3lBXbFgowaM/VTIaAQUAhcAAQUA3IBQFRFKAQUAgqBD0eAZCwJYT9tFIIJM1G1fAZ+MukYXNt/hv95bT9e2PhzvP+cF00tD+CbK6oxnnYJouqkHZR0aCpQZ1QQJYulXNo0MBaHl/etiTnIobTERnFJiLYWGOqDY8srODqQgAxTCnJ6exkY0APTjOnIO3Ezxr+5AfUbXsHxqbeipKAYNpFMjMhAqOKlM8HVdRKdq36A/96UgOf0ffA5vDjl/yIe+qc7cdtNdcgg36I/N/dBCp6etcwJKH3geXx5eR0WlNFegzIQ6pnhwFtvYNU/PYK/2zMFmdf/A25cUINr8uvhaXoZuxroPWx8JXKLk2jAz2aF6nDzTXcixf4utv3mTaxvXoSMglPo7dmKLdtm4LpvfBkzMwqQ43JAn5WKvFs/h6rdbWhqYGZCESITGKDxR+7EiajtPICC7zyHt26bAltmNsqGWjC44x3sT1mIClsWUilFiiLMmtWhEFAIKAQUAhcYAcWAXGBAVXEKAYWAQuAMBKjWZDA6MTTUiT2UNpRXlCC3MBvxZDKCSY/izrKDSMt/EpuffRVvH0vHoiWZyCvNR1x1OSZiG/Z39dHA2kWjcPuIMbZWPu07dH56xeo+hJ7edryHeMy0pCKH3qDsokpFKcuQswWb33ge+1frcGTbVuxdlUTinwyBrQv1e/fhCG0jDHvew+GTi1A7wYhioz9CeIsIRRSQAjDHpyBr2r1YOrUYE3JIxOtoX0E1spLqQmTbzdB7hGn5sIOMDKO5mxOyaByfh5w8MiDCf4Ro13ItVc2c+/DU363Hq72rUZwfj+kZbvgad6OtywWnlapRcRIWXoxf7EimkUhqUTLP29DnolF5Twccp5rQqMvG7IoMJNtNMJFbCZqNMCclUppCI3MyHSPMBBklU0YtMsu7sCjrK9j8+7UYV5EPC4372450o2IR1bqKU2AkAxcYYcQ+rG/qnkJAIaAQUAh8EgQUA/JJUFN5FAIKAYXAx0RAiF+dnhKK4Q4ce3s7dOnJsBRnIJFuo0JZ01CbX4VcqkrlOp4kg7AfbVSjGkqdjKSCVswqfAaDx7fiSNsilA5nodhKYp+8QYgEuY7eoIKUqAweeB9tjQdYyzSUzKpFmo0MAivVe0/B2XsYa94fj8K7pmN+ZR5tOCgnEcN0enqqq5iO/pZNeO3NeqzdfAgLqkpQVkFVJ81FlLim5T96lzIlJsM+bhlmLJ2CJZW0ExFpBCUYAZ4E6FEq1huV3IkeIrUJ/0l7mSPghZ9erzSvVkEyN0Eb0sorMX7BbJQ+xwjtR/dhoH8uXPoU9s1K5mEQA3TZ6x6mKhljg2gSDLsNOtq75BOE9AwyNWTAAjSIdyZYQNt7rR4NHzIQmhtdaYOwHzII/BCWys8I7OkFE7DsS7VoXfkGdmxKR29aKrz6xZhbnsFgiBLJXfoV7Yn6VggoBBQCCoELjYBiQC40oqo8hYBCQCFwBgKkfkWdyueBuXEnPjhQAUdGBuZnUwLAdEKIJyelIjeHocVpyZHItGY/A/zZx2HyslKc+P3reG3zUliz83HXzEww5AZVnpg06EZv6zHs2rAex49mIm7pPNRNK0eczULpRxDeriZ0HzmE1qLb8eDty7CY3q9MDo/WlJCO3qgce9G+PxkNe36L1594B80LJ2OwfBLiGYOEHACMVOUyGoTbkTbScJxqXn7ag3i9GklPvoP3NGbmjM6O/JBo6FoZ9CSlueKljYfRZIbZrI9IQDxw0tC+/XgT+obamG8RTGIMTqP7QH4JEq3rUL+vER0n++EqTUFcQMdo8r1w9DrQikLkptEDV5IVYhzvazuChv0N6KjJplF5HOyMH+KjGlWQ6mk+ie8hHrj0ZNrY3hCv21OSUT6HNizbXsB7L/0njtXcgwmTbkaejmMRoGSF3IfiP0aGUp0oBBQCCoELjgDfiupQCCgEFAIKgYuLAAlaHQn71G7s+rfHsfrpVdg7PIT+oUE4hk9g14GdWL/bgKRbF6DWnog0vwf2ghLMfOQnuOH++5D09NPYtup5bO/twSnJMzSMnmPbsPuVn+AXG+mZ6oYf4JEHHsXCHB1sepE0tOHIzvew7o0WZFwzH6mJGTC7PbQrITMhzEuI8TXMxTCmX0NJSCrK8Rw+OHYM6+uHMcS4HD7XENvFYIRexsqwGOgiOBxE0OWivQmzf5wo4QEPJROMu+FwUZpCFSyDj2U4BjA0yL+hfn4fxq631mDlvz6N+vgS5N+zAGW5uUi2JMNcMB9VVVNR8cEz2LvnDWxnnu7BfuxZtxV79rpQfM9sTKD73eTkSiSVLsDcvCPofONf8PqOfdhxkob4Xd0YPNGMPtqr9JoptXEz/gcZJwnOqGMPgpYcWIruxKxpdUjavRdOpxclNVlUTaNaXNTd2MWdEKp0hYBCQCFwVSOgJCBX9fCrzisEFAIXHwGh+qlCZImHp3A5vni9B/7BHfiv2h+hMdlIVaN2NDfNwPwHv4RfPLAU5TmJmmqV3piA+MxZmH9/KbKTfopta76LR2/4D5jJQWQx/kdLUwsKKlbgmr9ahcXj6lAWn0i7kmES2K3Y/uJv8Ktv/zvWS+dWb8He4z/G33zpRsyttrEtPhgt/di/9gW8/c/fw2/2S5QM4Pg/fAFvbvgyvnTvn6LmxPewa+sqPL5VCuDxb0ux/Vd34a5H78bnvzgfpfFW2p+QFTlLAiL2HlRhohpZ4+p/xetP/wMei3q+2nYDvv0YbUByxQ2vqEN1gB51eWRg4tf+Fn9x+wxMyLfQZS9jfiTXYcmXvsSo7/+I5378EH7/eDayqJbV6ZiB2++/G/9y1yLkp9nJaCWgaMp1uOuvumH8/t/jqUfX4CkD3R2XkOmIc6N9Xz/L/zn+/We08bj/O/jy/DQUpTDAYVBsRLJRd+81mHYqC35bNRYXmZFgZtgU4qukHzIu6lAIKAQUAhcPAcWAXDxsVckKAYWAQoA0utgjWGC1l2Dq0kwUldIbVn8nfH9eiQFRcSIRH+COfFFlLSaUpDIquAQxFyJY7CTMSMwtw4Rl9yKxeCKSWrwkkMOqRAE/XetmV6FqxkwUJVAdyedmHA/aS9AYPa14Lm78m3wspNoTxFA9tRgZidHlntHRg1YkZVPF674f4y+0iCGsNEBDdxtVmIpsyGKMDOTPR85NJroM5iCSafEFU3hP3OUyrYhRzmI+IoMtBDwDG8YX1GHSbX+P7y5n9HKRtdMLVVBUuUQCIwfT6HVBzTg9rWomaksTyQDQ5S9VrfR6O9JLZmDuPX+O9JoWdHlphE5gfPHVqKwjliWaAABAAElEQVQsR3VhMptAHJnWEp+Lshm349a/LsSkbkpZxP5DT7e7NGCP8zMOCpmhYALbTQYjzij1i04Z1cgkUnyfFynjpjJwYQ3SLGHVMrmtDoWAQkAhoBC4uAhE30gXtxZVukJAIaAQuIoRCAbjEBdnQw2jBQZpgI3E8bjlq0vO2GkPMn5HgO6hSKOfvs6kQS8jexdQHalwOqpIyMfuzmtG3iSyAyTQA2QI6G+LKGehdMYNKJ9FBkYjpuW6lMvyNfUiCQyYhLyJS1Ew+VoS4zIw8iHMkJyKJ6wvoEY7l3uRQ/stzBSJ+hEuInoz+i11kkEi45NTdyPyprFIFq1VES1Gyokc4fZJAuk7VceIjfA1YbfDqSicegOKp/FCJI+OGYIsPyDMg1xm4QGqicUlj8OUmyagTsqNJtfqlZojmen9Kxws0QKzyQOPtwP73mqBvfQalNTl895HefOKNFp9KQQUAgoBhcAfjIBiQP5gCFUBCgGFgELgoxDg7jqJZ9o389AoYxLbMXk0OjlKKMdcl1OhyOmNSpKThxjjiFLc0Vsk0FkR+YTTtLd2K7Z8MiRMw2JHpZGEkk6iipzriC3nXGmEUfGeo72j8oz0fXS5UgYNyWOTR9PGJpVzMg9MOkZfYjIzr6iGuWnjEtB10cZlF3b6SzEtLQuTEwmslK0OhYBCQCGgEPhUELhqGZDwDpt643wqs0xVohBQCJyNwFnLz1kXPkYeJhERw1iHXI7e0gj26I+YxLFpopej5Y2RPCxMGOtGNPOo74+TVGMgPiRh7K2PSnsGt3K6LSGRDpEh6trwMzz3zI/x3+vKAGMNvvbUnyGvNg96kepogR9jKzudX50pBBQCCoGLiUDYsYe2UF/Mai6psq9KBkRPXWKjycSNxatrsC+pmacaoxBQCCgEPjUEuNbTniZt/FIsfqAU5bfHwWDIQNXkMmQn2+khjOITvXoffGrDoSpSCCgETiPAfQ+/nx4GwyLy09ev8LOrjAEJaf7gHUNDOHbkIP3Zi+8XdSgEFAIKAYXAlY8AjdsZM8ScXomyDDE4D2DowHbs2BOge2LFfFz54696qBC4NBHQUfpaVlmFlJS0iP3bpdnOC92qq4oBCdFw0mQxoburE9/62hc1TzPWuDjqGZ9Dbn+h0VblKQQUAgoBhcBnhABtSrjL6KfRvl+LB0JJON8HRnr1imqdfUYNU9UqBBQCVyECeq49bpeLf078xy+fwcw5868qKcjVxYBwgmv2nPSi0tHRjq9/5x8xvmYGfF6J/Kt2wK7C5191WSGgEFAIKAQUAgoBhcCniwCdkhiMJvScasNzv/pXeNwu1n910aFXFQMiQysmhiLukiM7twjFZeOoiuVWDIiGiPpQCCgEFAIKAYWAQkAhoBC4qAiQATGaGJvIZkdicqpW1dW2D35VMSAjk4kDL0eAfht9Pga+4t8ZHgiinMpIhrFOot5SYjjWj5VvrLLkWrQ8Ob9QZUpZ6lAIKAQUAgoBhYBCQCGgELh0ENC2w+kuna7Gx/avfuk09SK15OpkQKJgSiReg1ETg0moLlEEFjsRzUVvDA8QTR7+lnQ0ZhxhVWUSRfJJgnPmC+c++5M10/uKVv/IzXCZI8G+zrvMkYI+w5MoTkSHKm8Rnu8zbI+qWiGgEFAIKAQUAgoBhcBnj4BGEwltN0JLfvZt+rRbcFUzIDoGrwr6vfBquncCvR56oxF6jSE4x1AwYm+IrtI8muG6ENnMQ7e+Ykx0vnxCOBYJg4H5GBiLdvBafvkQ/kPK5J9IZs633HO0/FO+HMbJy/heOuo5iofLy7MfnzJsqjqFgEJAIaAQUAgoBBQCVzgCVykDIhQ+afyWt7Gvcwfe2XsKtngbg//SL/zya1E2sQQZfhoIjR58MhuG7t04eXQb3t7TRe9ZHniGk2HNq8ace5ei2GyBUfw4fxRHqzEYlLzo/TCd2o6dW97D2l3tMJoN5D3IkATzUDBlHmqvm4ECXjP6ol5bRjfoEv1NiYfeuQ8th3dix0EjbJNvR115IjLiAxHvM5dou1WzFAIKAYWAQkAhoBBQCCgELjoCVykDEt6LD+ltsCTaYbf04MjzT+EE4T6VXw5klCIthYFy9eIrPuYgAzLYvA/H1/wdVr4j12di7rI5yE+1wTCS8KP3+XVGuoJ0d6N57y707nsbBwZCcBWWooT1GSgncDUexvG1jRiw9qO6cBZ91qcgI5HSGrqOvBQPRlehhEMAEPU1aSNVrhzH0Xviabz0SjGZqGWoyEtGZiKZM/5Xh0JAIaAQUAgoBBQCCgGFwNWLwFXKgIQHPJi3EBPnT0FKYR7e3L8aOnIgDYe7UJw1hNrZdphEBDLCWJDMDg6htZPMymEgs7AOpzJuxKLbl2F6TR5d+TKSbjCqR3WuCSWFmRDwtqO/9V1s+O/vYOWhCVj6vR/g1uVkNAKMU0ImZ/joW9jy/MN46kersPbmX+CB6+dh3kQ7jCTsLy0WJMxsGEKDcHmsomsFi1n6yOumZDJ31RhXEo/UFCNMRmFOzoWLuq4QUAgoBBQCCgGFgEJAIXC1IHBVMyBCEWt2GMY4GLOXoMByGH2H30NTqh1tdUu5c29FnBhQ66ka5R9CoHcDWk514ah7Aopy9XDk5DCQFVW3aBcioQx1Z1DYtN3QuIUYwptlGSx6dB3Yg72//yscGp6GaV95BHOnTkMpiXMjDSWkPbbyRZh658+RlP5LPP/av2Nbhg+JWTdiUmoQFoOOkpDI9JTyo+fRGTuWzYj0M3o/+s28WvazbkQSRNXIzuhT+F7YY5hk1CPk7Yanax12t86GNbUItZW0/ZDribNRPL8GX53OVHHJsFlFtey0PUvY/iXamNN1apCxhDOqlbaccYFtj7ZvVBHqp0JAIaAQUAgoBBQCCgGFwKWNwNXNgGhjI8SuGTpzOaZMpXRi/6t4d68FWXsW4tqJNhSlBOALkQHxBSiZ2IJuhxX+6hnIGN6PRJOJJVBMwp1/k5mesWLGOkQD9wAlGrRqJ2MhBuokykNuGK1H0du1A7vedJPJWYhlk6pRnWWDye9BiES1EOY6E6UGhWUoralE9oansXndJqRmVGL80gqYbRYarJPdEYKcDA2t38PEuEagsy8B1iuevGLaojdZNK9dOlGT0m6Ejd6FUTCy0cIWhMhEaWWyvZJOypHiKbrQGJUwYyCFMi8jCQeCZpjRie4TL+LtZ59CfekEzJlrhdnkhZ9YhSypsNszkaQnA+d3w+cP1xluFm1pWK5BLNNHGAvep/2MmNDoBTOTYCa1Mn+QbdFzjPhL/sSrVpAJgyN5w6WqT4WAQkAhoBBQCCgEFAIKgUsfAcWAaGNEUjcYh+Rx5chyNsL8UicOHGnD3GIzDGkWGk4zVkigA82HHQhljsO4XNLl7+wjEUyVKIMLnqF+tBxpwKBXCH9S+MYE2NJLUZQTD93ACTSebEUfVZT0RisK8uvR39+MBqQhKacc6TR+t+l88ETIbW2zn/FJqMsEc04+pSBUbdrbi6GTR9Hf40bHUQcGh1wwpWQhLikTxp4TGKYXL2/IRKLejqSiaqQnsUwauIeoziXHQP0H6OntR5/XAAMrCFjzkZthRLKxD43NQ3D7fCwvF3ZbPAw9xzHgtSGuoBQpCUH4mg+g26Vn/8kY6Sxk1NKRV56L1KQhDJ7cjwOb1mPb+la4jR+g3j6IjEAWkkvyYOjcC0dXJwb0abBmjEce+xFvITo6YSgG0HW0Hp3dg/DRFbKODEfInIW8/FxkZxjgcjSi/WgHBp2MDGrPRkJaEexDu9Hn8GHYz7YlZCK7NBeJVnrXGhEHaV1VHwoBhYBCQCGgEFAIKAQUApc4AooB0QaIhDGNp4NFlUhrb8G4wE7s2bcRA7Ps8KGUcoJO+Jy7sPN9IxIeyqWNiBsn1gF+qhTpDQ64+g9gy0+/jheORUY7dTkWPvAtPLgsDvrWjdj4Xz/CK4d4r/Cr+Pbtw+hrr8cp2FGRlAYD1bzOoqFFSmFhXjIZiZYUZGEA7oHjaGs/gI2P/QwbaYOCqbdjat0iZG7+R+zd34qTWtV1WPz9v8XS6RWoSCNhz4I9A+04seGn2Lp2LdbUa4mAnK/jwXuzMTnjKF747pPYLZdn3Yf5VeOR8NoP8Hp3HZZ+/09RW+RC248fxtNNkXwif7B8GY/+7CHMSR9Cd8d2rH1iK7rJuLjW/DVWrQEOLf8r3PC1m2Hb9TQO//xZvJK0FBPu+lt8eaENSbYQJSHDcPZsxa6Vv8QvXt52WlKT/hAe/MadWLwgkwbsW7Ht1/+EZ3d0AcW3YO7S+1DZdB92EvM9/gxkz/4y7nv0HkwsSEWiSEg0uUi0jepbIaAQUAgoBBQCCgGFgELgUkZAMSAjxCsZkMBElBX1IjT3HezZ9BZ2NU1BdnkFigMO+I4eRUteCZZw970EjagXhoWqSkFfIhILl+Ca769C1guPYEvLNMTPvAOfW5AHexxjikycj3G3fh+h8hAmrliMSsc72N64nnPCpNUsKkVnHpqSEfWMyIDospCUTA9YaMGAazE8Rbfgnh9XoGbVG3jhV1vR4gkh/87/xFe/mwPd0Tew64Uf0bbkWWyz3Y7EJdOR1t2E428/RgbjTpR97W9xR3E33K5dWPPTp3Hs4D0wLP8a7vt1NcqfeAbr1z6N/vRvIfNP38CDg40Yn9UEV1szdjZNxHXf/UssyG/A8OG1+OVPX8X+A/egNLMK+RN1uPefvXjrJ4+hbdl/Yfr0Wswfb4Ul3g7DtctgjRtCywsmGLVOkk1grBTHyTYcXPXPOKz7Ir7xD/+AyZVO9Jx8Bxt+sQYbVlkx5FyC25YuxPU/jIPlqeex5ncr0baPkqS6l3Dr0gbM2vE/WLNrH3bsuQlZ1jQkZwojGFbNOhNH9UshoBBQCCgEFAIKAYWAQuBSREAxIJFRERo5GLAhs3YS4LkBtZt+hz27GzF10jRkWVxo3v8edAXfR2JKEeLcIupgDv4PieqTmUxCURmmXXst+lY3YH9HByUcVqQyQVxfI3xuM4Zyp6IsJxupTbQZ8VK1iBYUmrpVpP7YL2lLiHYltN6mbYmerEocvHHc7adNRVZqFtrpVSohZQbSZtyHWTWTUZqdyKTjYeifhoYnHseuHTMwjupk8aGtOLhlHV7bdgBlM0txNHUIXl8z9m47jCEcwGDpZEy/IRkpjM9hwU2oqLsN86YUIzGYh3h9P5yDDnz+31YgpYLMBlXRWnQNyMGbGBzww+22wZqThrS8dMTTFMaamI/U3FJkZ4sNiA86ezLsaWkw+3o1A312BnrXUQy0rMH6J4/C8icTUDxpInIyPEiJMyD52gY8/8JKvLjBitKpD6K2kFglG4jSOJRMvwML50xBVQ7tUU5lInFtL3r7AvB6qTonYKlDIaAQUAgoBBQCCgGFgELgskEg1m76smn0RWtoyAdjUinic2aipJAyikNH0dO+G22OZhzrKEBpSSaS0+PCRuARylcMtiUgoahRJZReh7yCdLh3r+MOfT0GfCH0NrZgmAR54oQ80BMtkJYEU3YxT7yURpARobG32GLHHmKMrvM7EXR0YGB4AL3IpH1GElIkCrubkds9DliKSpBWQgmNTcdAhUPQJSYgpbIWaWQKBtqG4Ghrg3+oCQPBVBRMzUNOQRLiEwqQmrYI1z3wKFY8PBOzCwK0ofAzEnwXrOMrkJZbgew4P5JZli6+DEnFVRg/JQGe4+/hg/XvY9fBNgjrpKdIQ0/j8qDfp7kfFlt7wcBHxspLd8R+GocHeC/AfofDfrCDgtdQG7ynDmEbmQpbkhUGoxcuJ1WodJnIHVeJgjIyZ44utA974XD6KF0aJgtXgfTiqSjO1FOiEoKfsVusBgMsJmIks1cwVYdCQCGgEFAIKAQUAgoBhcBlg4CSgEQo2HCMP/GuJKpTEzB+fjFOrlmHnZtO4GRBGhp81+DW0nRkp/jIVIQ5hpFPcRdliEMoma5nq06getMPsHd1McoL70CgyQJTVgFmTUmFKUhGJZ1xR4qPMoThL3Gk5QC6BkrhDKQwxgcNz0lua16wSGCHhqgu1bAZDQ0taCpdgHGFhUgx0DuUVErPV2wo/0twQoof2HidncEQ0zJgN9CTl4sqY3298LtOweU3IPeah7BkXh2m0J2vMAviPEpHCYve0EtmpoeMg4fyCTEOF89S4Tbog/1wnDqC5mNrsem5D7DnYBPIy6CH1VcLtyWEvzBKI4yYnItBOZtHRkm7LveZTBJLcnhpGO9w8KSHcUN4NWBgveyDuBZOTYE5PgtFnWYyGmRwtI5K7kg/gyat3VrF7IDmAUsrVApWh0JAIaAQUAgoBBQCCgGFwOWCgJKARIhkMdiOMgBxSQkom30dimtt2P7y23j/tVaYy6qRbEuAVdJpeYQIDg+zRoOTKBY+JJOik6pZM2Bufw+7312FXT1JsCWORyFd5xrozjfgr0RSQhUqqella92EXfUn0TTIgkQMIuVqZQdoqN2FjiM0Vm8GVaMmoKKmAkajgbE0WIl2RIj/SJ6QuLD1eNmGIHKy0hGXnE6bCynWiVOUiAz2UjWK1YSZD3F36w+7y5Xu0E2w5nKX5UZZBr1zP5q3voQnv7MPpuu/hz954v/hq19fjmqmsTK9cBZh5iL8rTVLXPlSokIvveF6Iu0cKTWeXrYyMpBPBbXBDiecw2R6xEUx+yDSlICP8UISU5CSrqPqmZQRaQ3vj2CjVSrXYxqg1aM+FAIKAYWAQkAhoBBQCCgELgcErm4GhNv1eiGmSTTr2jvQT/e3bqpUGeKyEF9+L6oqJqGKo2hMqcTU68qRmkljaNL/OpFAUGLQTzezfq+bvylN4BUJRGjImIH86psw2bIfW3/zPPpsdtgL82HmPSG0Az4jMibMxIyv/yVqEzdh47/+D7bu3okGtkPUlaQ9rvqN2LXq7/H8K++j67p/x6J5yzEtz8TI7CKd0GhxfjBx5NAzZHvv4XocXPlf2HtqBsoZmb10fClsubehOtuMvmf/Cds+eBv7evTwsq8G43601O/Hjo09lIAEYbJmwNnVB9cg5RsaQ0BtqcZjOLlrGw75aOhdmYfcsjykp6fQdxfx0BgCMg5kmsg6IGRIRk9fD/w9O2jjsQmb9/gxNGxgCBGmoeG5nuk1/iq5gHYjk6lUBXSufB776eL3pNEIr9OJhi0bcLiDafPInBlNiP//7X0HYFzlle43XTOaUe/FkmwV9yZ3jI0LtjEOJgZDSJZAQvIgYUmym92XXbKbspv2soG8FFLJS4AQQgIEHHoxYMAYG/cuy92WZPWu6fO+c0cjS7Zkyxiwhc9vS3Pn3r9+/8Wc7z+NbcQPxkqtj7l7n0z8FC2L2c4fdmj0Kx1rUQQUAUVAEVAEFAFFQBEYMghc0iZY5tqNqHy7Cus2bMSOitVwvZKEjjZqHLJLUZiajQI6d2cxn8ehpBKUJpvgbtyA7RVbsWX7u9i15V1ushvv5NFfoWEcCqePQyYTE5oi9MUYMQZjV67Ehu92YnymB1kpYuAknIHCctgPmzsDacXzMfXaIFzP/w3H3noUL7ZVMBt62BDuOyrXM0pVCK4Vd2MFycrogjR4LEz+xz7EmMlE5/TOPVtxbPNjWNNkg8dlRu3uLahcOwJFy5dgwrh8OnbbYU0pRenc+Rjz/I+x/YWHqT1pxvGkIBzm42gLJrMnJ1pf2Iod2/ajqqEDW94qgys0hY7tw5jHJAX2TDdH3IaK1/8Kc4UPHRWbGY8LCGxehTfsLQiUpyLLOoyaoWZUrX8a7/iSGa0qh+GME7H77bdRvXENdlXQiCrtryhNvxZ2RwbcmWMx/c6VCDzxKt550UHsJiK9pRZH3+lCXNkCTJ81DA7vXuxZtwbbN7yNvaEcuDc9gz2edJhbN2HzW69i9zEfutY/jlzXAphDJSjKZqJFEhEhZ1oUAUVAEVAEFAFFQBFQBC5uBC5pAoLO42g8yOR+9Sbkr1xm+F00H6pFnbsYBcyjkVEyFdP+VzHyHONQQOHW3noUtQeOoKYlFSU33IZS+i/4Ok5gX2USI1KNQTr5hZhCOT1JyCqbitGfH4YJIwqQ5WDUKPo8GEXqBBzMiF6McUvzUVycjc0b3sXm7ZtxiIqViOHUTl+IZddiwtLZKIxjJKgAzafCUf+KaCcWBHzH0HJ8Ow76rHDQmRu2AhSsXILLl05FThLD4NIcy+RMQP7sm3DV3Q6U7juOqjoSiFozfJ25KJ2diKx8P3Y/50bGtNuwbKYfYXM9Dh+tx8RRuUgfMQXFcwO4pX4DmuqqcKTKBUfcGMy8tYQaiyY0nahA1YnLUcSs8BOW/xMi+6tR1UYCZx+B8pI2HD4QQodvDubc6EDYW8nkgnSmbyUWuWNRvvIfmVxwFDZv3ou27etxnAkUwxM+gwWXT8O4UQ601K5FTWUECSW34qqRFsRZGT2ruROtBwli0nWYeSPts7h+f0sVfWgKUZjl6AZXPxQBRUARUAQUAUVAEVAELnYELmkCEilYjPHll2H4fHGMFlMemlDZnfS1oE85TX18mbMwaX4YE+gibmHUpXDRUszIXYgpknjCqC2/mV2cJkM2G02F6BRiok94+/4TqN18CGmTF8CekUK/D+ouxGwpVuQyHBBdBuKKF2FKwTxMkEzjsecRmiLRCcJmjsDsp78GDbxiz8SMKxLuRMLohci98nO4doqTCf5YR8IB01zJJuZJATphiEZAphlJQ8n8T6NoDn0zmDhR2sucrTTbMlsiGPk5+l7QgUOUB2JKZrI6SGhMJCkupA9bgsVfmI8gm3AmUTMzM53C2Q/MJFFcs422ZwVXfA45s2UOgpMNdmKVdVU5wxJzTJk5/1ptxNXGyFZ0PAdIvC7/BApm0gHdeM5OzMz8zjn5vcQkYQ4uu4lmasRNnps5L5vDivBkzpUOJoKUzNdso4M/x6Nlmmo/iIcWRUARUAQUAUVAEVAEhgIClzYBodBrddBHQwRvQxDmllFql0hUhjkP2YSdh+0i7orDecTM704K6BR4TxZDdI9+pdO0xXoEdb567KstwaR5TmTE0+9DiMnJBr2ueNfigN3KpHt9KshgHDPm5S7iNgmRidGxTHRkF3MjqzMejvhkeBKd8DB0blDCW8k8e9p0D0PCYbazLgeI6xlDHOaj87bFOw2CYNQ2Ft3dBx+bSUYsCZxbbMbSpKcIRoKVcAc3nLIAam+i8ybhcJKU9SZdQnJY2eiC9y3E3cpoV0Yxbp7Enavr217ayUBWyZ3SswiOdbJNz7T0QhFQBBQBRUARUAQUAUXgokbgkiYghgDL0LMSEcogILJVFHBPirgi+Iq7ebeMToH3ZBQqqcyHJAaRrno0H9yECkZ2CqMG1S0OmEZNR7qHKQSZL8MgICc7lYY9RYgARf6e730upI0I53R6N3MMX912bD2wBps3bcK2jR3ozMvFeud0jC1OQ1qirScqlyyg93ASXle6OZcicr4xNyO81VlaMvqV+Kf0FGnb50bPkx5FUJhz6m/ZxrhCOAZof7KnXlenrLfXE71UBBQBRUARUAQUAUXgQ0SgtwT2IQ47xIa6tAmIbJYhvMZMk/rfvdirJFGYRPvQp5CAhINdaD+yETu3n2ACvTRkT5qN8vllNGWiPRZ9QsyMBHVKqz5dnPkLhXHJ2RHqQLh2Dyo2dyHgWYqr6MAeimykb0YZhjEbeVaqlSZWA2lazjzCpfI0RsLe+15cKkjpOhUBRUARUAQUAUXgXBEQOUPSIWg5OwJKQM6OkVFD9BQBn498ojvJXu921iSkz/wMPl5On4YQzYcccbB7vZLrvHet87s2JwFl12HpML+hUTE6IyESEzK7LYT29vbz619bKwKKgCKgCCgCioAioAicFwJ2yoB9zMXPq7ePbmMlIGfZW/E9sNLRubmxDi88+UccO3QganYltlmxImZb9A+x0hvaZESxonaCjuq9asRqnscnz+1pimVjMkIxU4p1HqEzeyhE07D3d7DzmOfF2JSaIZK1OAezxBMrvzjpa1EEFAFFQBFQBBQBReB9QkAMZFz0q11+0x3IyivggbTIGmpzMRC8SkAGQqbXfRFeA34/1rz8HKZPzsTE8nJDEyJVYq+W4STd04Z3o3977rw/F9TDnEY0Pqix3p8ZX+heBC8LSZtoiH7xg19jLkMbz71imqEiFShj+3eh56njKwKKgCKgCCgCisDQQ0DkPzsjFlXsrcBDDzyMRctvNjQgKmOceS+VgJwZn56nkqE8EInDtddfj2XXXtUdDlYF2B6ALtIL+YfBxn8Y6usamA1+J5YsW4ZPfvp6nkxEHfOVgFykG6fTUgQUAUVAEVAEhgACEn3U5XLizTVv4403thsWF4ZsoQzkjLunBOSM8PR+SB8Q5qCQ6E0ivIovSLQMXgMh72LMdOq9aEj6aD+iw3bP4ZQPDmSMdaY6pzT5qH6Vfxgssmd0CpMcIrH9k+9CTtRO8/3deeMdNf7lVXL+/iKrvSkCioAioAhcjAgY8gXljBB/AgHJOm1IYBfjVC+qOSkBOYftkAC9IrTGfqJNo9K+xJ8yfDP660/anHrfaDY48iLjnVZi7fkgNu5p9fqpc1o/sRtG3dg4UQky1m+sylD8NPaKJKQHG1nnaXs4FFd2kc3ZeH+659T9GsnHR+EdusiQ1ukoAoqAIqAIXEQIqEzx3jZDCcg54GYIscw2LpnP+56cM5OHkbV7gM4kjwdNuCRjd+8SoRYl3B856V2J+cctbGg20n33ecAvPNWnU3WUn0jGcGZlP30QI2pWfxymd28RSoqScZwRgymhi8aAa+oWJHvXG2rXIgDLXvVA3/1d1tF3D4WYDLy6IStIc039LavPegZTZ2Book8sDNZgjoWBFrRNfIf4hmo0wrMhp88VAUVAEVAEhjACImHE/gzhZXzoU1cCMljIRUiLc8DccBh1e7dgd1WbQR4QZiZzTxIKxucjhc7OllOldskd0l6H9voa7KjqYq6OMBOG25gJ3IPcCYVIi7MhTk7o+50HBTpzJ5qOn8DRgzVoJxkxhGQmRDQ7k+FMzkFpfjycdt5HAL6OZtTsO476dh988p8DM6e7c0ajMNsFj23gqFwR9muLtKPx2BHsO9gGe85I5GQmIs01cJt+pzuUb1Jm5vb1ObEXrEVQJ9wGGTsTQbkoly5ki2vi3+g65CWTe/w0yEH3S2fUkfuy1nNdM9sgyF91Duw5bkdNm5nOeMx9k+BFQXYImcmifboo0dFJKQKKgCKgCCgCisAFQkAJyKCBpyDlcsFc+TT2Vb+MFd/f3N0yBZh+PX71ly9iYZIN8ZEgEweKVMYikhe1JeFjW3Hk6R/j2u/uj96X3+5P4icbv4x5LgecDNUWZpvuVt115JskMWzC4Y3P4p5P/wwvdT8xPoo/juk33Ypf31YEt8OCkNmLjoYdePF7/4FfvdSIqu66i+9Zjf/8eCISk71MXNh3hJ7uwn5EWvdh66qf48a738LsbzyFO5enYP4IsWkcoE1P46F/YSIuIb8JrZ1EXE7sey+Z321xjHDhpDM7tUO9H13UK+dEIyQGgS4TuhgJkFGhe8iVhIp2ubkuG99P3g92mNFFs1WpE1ug2R6BU9Yt7GWgIsRCNGZ+/trpxmP3JuFnb9oBZwBYVo0/3OHFVaniLzVQB3pfEVAEFAFFQBFQBC5FBJSADHrXaaLU0YFQ6QqMXTQdj01+F89+5x5s2NqI7d4qVO4AZk82weOgIMc+RVAV+cxCm6aq2nbs3LEfedlZOIapuP2zV+LaRWXITXIhQUyoTiMfMqmodBcKpqD48pW46/4kjPvjL/Hn1+rRvvB23HnLjbhyQgKS40k+eJwdiTiRkDkeS7/9HTiG/QarD5TBPP8G3DkvBfkJzBXSL/mQWQZhqluHda+uwa8f3C0Dw2olGRoykrYx5ff2SyCmEG6rt6FxfRLufdqFRq+YovE+1293EteuCLKmtWDc/FZckQ8Q7ovfNI3rMlPj1XQwHut/n4F1zFHZEIrAwU0NBsLoCnTi+q+0YtIkP+Kq7NjzWDqe227HcZpQebg+Xwf3v6QJixe2YfFEauyIRb9aDHlHBEM7mcukVtx8dwSFLybiwdeokRsRIMkh85DnWhQBRUARUAQUAUVAEeiFgBKQXmCc8ZLClomZ0MOJuUgtHoVyRyd2Fk9ETftbOLJ/G9Y/tR7zSqbC7WYWdD+lLhHOKH3ZWndhZ2UFnlibi7wMP45lj0PJlCmYMiWdJ8cB+CWiVg8BOSn4x5ymIyEH3BkpmLJgBhIDG7Bh2/N4w5SGnJwcjCugnwbNt4Ii5IVtsMd7kDc+E0lpYzDSMw7lN0zCeI7pNIU4Tre02FsglDWJdOnMRc7EiZh9TTWa9rwCnmFHC6VOMT+SJkY9qc9rY27GTal2cs7yTUrP3FlHuu+vjty90MVkCaN2YxLW/SkB7x6MoHlJB8YnhZHLOXe2WrDpF2l4Zl8YBVntyHFxXUJMuCZDGDcIXQwEWWhsrd2rknpy2f0pOMhPn7b8LsXASOp19ykf8iiKnVGl51e0vXyVGmxkVIx+9FSSJ9RcORKCyJ/SjpoXEvH4nxyopZnezDvqcfWYAApSwnCQH1gcYaSPb8dl7Yl4+Tk7frfJjzv+TyfGjPShML3bfMqYW+/e5VomGV2cif4fSPOhNMeBxqQgAk4TRhSHEZ8kz83GO2q0kLmy9F6XsZ7o7T735VYfrOQ7f6Rt7/ZST4sioAgoAoqAIqAIDC0ElICcy35JmsuQH0FvFzpo1+J3FaKkrBPx6XuxY89b2Hp0NLKS4pFrDdCyRWxX6JlRsxsnauuwPXsqrrC9ieFJDkMb0dUVQFycnfbyYsUikhnJBE2xgoZGxEJ/BP6IwMuegkEvLE4PsifOxajRJCDMZ3Hk8H4cn0gfEmpYzKIBoVQW8XUh1LgPdSiEp2gExmV2GYJogMKomf1ZrFbIEmQ06TfCkHFBmumEPMUomRaP+W37sOGHr1DAY1/iu2K1wxGzwQlRi0KyE6JAaeM9s3Qk4W0Z2lbMlkQ4NArbWWxWzp3ExLjBJxKajvY9IUqU0XvddS/QB8VqTpgz6bDh8CYPHvltHJo/1YB/vq4J5WlhZHKeXa02lDS5EHiAVTMCGENLOzHBon8+cWFoX/mJrY+fQh6CtDyKuQBJHcLds94wCSChosBPjxsK7sbWsl0oQPw5HZPUpyBv4MPvIanPsXqK1GEjK02jonEGeEMKPwLsIzaucY+diPmVM92PUUsakO63YtPrDjxa7MXUhY342EwT8jwm+Gh2BmopCua2IqHNisb99CO6rg3Xf6IDZSk0v5K5sUMZU+ZrzM0YQH4JOeW4rGCYbnG8ukMOHN7MRcd5UZILeBJkXWHwNe9/XezQKjgauHIsvke912GstcexPTpwSN5X4mhwtZ656IUioAgoAoqAIqAIDCUElICcy26JzEcpUAR0s5m+Hf50lM8dg7FwYMuD2/D7Z2tQ4knGsDIKSUIk6Nh9aNNRVHcmYsLVRUhfvQEuSptyYhwJd6HxyHG0ksgERLi0UNhPSEVaogNWfwsam5vR7KUgaqJpFUlNSmoW7HlzceXlc9Gy+Um8s20y8i7LxtJ0JzwU70JmCvit7Wh+uxKWgsuQN2ECBWkxBmMhGQh0sM+mBrT6uoVVM53n6QiQmuoEfdiN+YrwJ0uUo2dzqJM+JQ2orfcaJmX2xAxqd+xw29pQd7wNbZ10GnC64U5JA6dskCUhLSE/ydmJOjR3heGjasZMHxgujM7ITsTHWSlgGiPIKBemyPAiSYdoJnTMg0oKza8N9+H2ea2Y4gRSQxb4CISVaxp/TTM1Xaya5cd4Ef6lLaV/b6MVbfUWdFA4llvy20ozpPQsahVYycy+u1rNxNsMHwV0WbM7OYTERJo3HbKgs4vPSUJMYvKUHkRiHPenyYKGRu4j5xaysW5CmO8Ce+6GyyR76DOj/gjH9bNPfidl5XvDepnUNtBHxUQBvqewHyEIfFORRmfw5Gw+pIO4r4sme9wXY69Zx8S5+uhA/upqMw64vLjh9g4Uk1lZ+Z7wEcm2BU0HOCbnQT5iKD1kDCFcdk8QLk8IScRNSFHlgThqAm1IWdGMGQVh5NjYrsaCmtbud45mYZ7EEFI9nGv32E21FrR1kdxRc+Jx0TeF/yIZmJLoNh7js3YSMc5DSph/klLDSKSWiq97lNREH+lvRUARUAQUAUVAERhCCCgBOZ/N4om3ZfQwJDjikPurtXjt7e1ouzKVAn8uBbV2hAO7sHl3EzrShmHBnAzUvMNs6pTizNYudDUfwNM/uA/PbG1BM4Vc2LJQdu2X8dXri5FyZANefOCn+OO+VOxoGIWv/usi3LByMpKpLhk/dzz2Hq/Ao+sOIKOoBvNW5CPRY+OJcBsJSwNe356AhKlOjC+JCosiwEo0rMZ92/HcL7+JpyvjUUNna4t7DMbNmY/PfmEGxqWTwrBizHRKhFNbRwUqtv4N3/intTCNciN92X/i6gXDcEXmWqz68ct47HcvwnPLnZj/ic9jBaXzdBclbZsDLYf34N3ffRV/3RDC6v1dKBgxERi7BPfcPh1TRqbw1D0qfJ4P7O9bW5F0KQjjkAlNdRTMyRYi1FBIiZAcWPLaseg6XvMUn24xBhmw8GL/miQ8+5VErM6MoI6kwB3vRf64VvzLd9oxmmTA3mbHgVcS8ZOfu3CQDiWtrV244a5WLFoUQuWP0vDmUw6sHRZEusePBf9ah+UjSD7WJOO//92F8Kgwjqc340s3dOCWaxgcgLDKHlodZlRXePCXbyfiRWoZ6jxg5lU/4pPb8bV72jClLAgnCWsfqVyWIhqE9BDc6ZTYt5rQcMJKTY0QU97nsyCJ0omXErA/uQt2mmKNIfmgwsMgKFYbtRp7XFj1pTS83WnGNrIQ0WY4k7jVXjNyltTj8oVN+MRkMwmoFS3NZvo4kYQlB5BDQpZw2I0tzybgXx+Lg58MxZTTihUfb8HnPkbtH31vLC1OrP1TCv66Bsj7h2qsmBHA1DwSLbITb5MTL/06GU8+7EAFx4uPp++Krw13fqud2ey7kEJfHWNPuBItioAioAgoAoqAIjC0EFACcj77RekwGD8W2VlBLC9/G6899hTW7i1C/thhGM3wueHd67G3zo600YWYQ3v6VRTCKFLSPIahd92FmLryM9QS3Ien3rbiyMTp+PrUZKS4zHAU5CN7ymKMPF6LhTdRcC/Ph5tCo9kWh4Sx12ACBbUFD76Ct+zp2Lp4BWwp6Ug9egBtW9/EG/6RWJCYhUISgghNbGg0BUv9OlS++wL+8Kgbpd+6Df+QvBO7X3sd9z3lR/Ykzv+KJCTwBD0mvfJwHUF7PvKnzcEdP/LjqV+/gi0Mzzut1QVbURlm39yEip3P4I1NtTi2hGZmFJLNFhvqdm7AOy+sxrq0f8HVX07EFzLrcWTfu/jD7ffjmXGFNPfJxPjMU6Xk89mA99BWCIcsVcydcnxI8QQwPOzClhcz8cPdHZhxazumzPIil9GjbMQki74fQsjkGN53xIWXXkjAM28A7Yub8JVrI0hh5LP1L8bhO/emIKUshC/f1EnzpSCyyttw67/5sP53GXh9YyLu/6Udm9/0Ib20HVO/68XorW58/dceNDnZ3uzHyPF+rPixHyceS8U9f/dg05QgJjKY8ggyiqSWOOx6PQH/70EnDmS04ZPfC2IktVG733LiG//XjfUHOpGZFcBIalJ6K0EMdMRObFgASTkMifscycYxEhB/iL2K6ZMFrUE7Xt7A/ub7MGF2CPFUwYh5k8Vuw46XE/D337vxGz7/1Le6cN1MPyzUGG34WRpeYdCF/XNMmEpCYphDkYA0Bcxo4Ps2rtxLrY4QXz/yFrfiq/lBvHhrClZtsuPYZd3aEGJqqbWhZosNz60P4fpPU9PBf40snTbUVrrxJ/rlvHKsC7P/oxV35VvRfsCJH/5LPDZW+JFW1YkrkqiBYX3xf5It1aIIKAKKgCKgCCgCQwcBJSDntVc0CvFT45ASj7ELizDpsafxdkU9xp8Io4z5Dxo2b0RjZAFy0pgjJHgIFjnNpulNhA7jNlcayma64Wxai6qWQ2iIS0RmYSqcFEidoBlLVi79OApw2ezxGFOcAid9RsIU8sKuXBTl5GLSmH14ZeO72FZ9LYqz4hB/ohUN2/bCNXE+PFlJsFEyC3SLZqLZcKUX45qvz8SUGxdgtseDJN9hPPu3ozh0LIhOniaLSUysyGXQkYHMklGYZT+GrU/vxlGx1TfRwd45DKOmNWIUCUXFOgtNjigAsoHJ0oi6o1vx1hOvYtPskRiRY0Onh6GB25vhxU787JVKZA8fRgLiNOqLUN9ryNjQH8qnhN017JUSfBg+oQPLSuLwyKtuPET3+41uK65r86KM+CWPaEcBNQeZ4i9BU6T9r3nwxL+5sGdFC276RCPmXhZBaqIV7o5UHLk3Ea+ucmLJQh8yc6jdKPYjMcOG5lUp2OUwoZaEMMsZxARG05qbT1MqBhfIgQPBWqA6MYglk9swb3oQe0hWCuld0kXC08RphqhBqdnoxqZnHdhl78D1NzZgBce1H05CBaN20cvH8CEZCExjqfFBhmqmSRT7bauhMB/wI8Tv/nrm7djqooahC5MLghiRyJC91OqZaEpXsy0erz3oxt+fAubc2Yz5Szsxa7IXgb3x8K1Kxq4dNBPLDaCIvh4WMfU6wbXShOwQyfhCanfE/yUY70cGSd6s1Aj2Dk9EHm3EnMwtY7xr3P/GKisajvFiFAlZQQRpjMvQuNuJXU+68dYBP6Zc14gbl9MZPhyPNyucJDfUjpBhsYcP5T3RQRQBRUARUAQUAUXgg0FACch54GpEhqJHrC0tBbkLl2BB+dN4/q292D+BAvtkP9ZtOAb7qOEoLstlONcDxum0ITrxV5hO3WKhX3jZfEw9+Dje+OaTeGTZJNw8rxC5FRWo2r4XLZNvQFKcC/F++olI7W4zqdySAkxYWg78z06evldhZoINHbVevHOoEAtvyUBZtpO+GGQ74mdAYTKcMh3lH5+M0a3NqK8+iP3NtTjSAiTQdMtmhNylEHhKMTH8lTiYB6h5CTFSl5w0C5GJhOkoz/tBelxL+N+wcfzNh95dqG85iHe3BNDlWYUXDtrBA3kSEysKrluC3NQuJIYaOQolVhYDB+PqAvwyBqcfBBdVtrQZn3KSHDyQhM0U9sN7E/D8Q6n4b6551GeqcOe1nbim3IT2Kiee/mM8nkMn/nN5G1bMo1kUSUKnN4AMEplZi8PYU+XAdppkFZEUjAlZ4fU6cPSYmfc6cMPnT+CL1wcMwmZvsOMI/SKq6F1zza01uO1KnvQX0kzuiB2tbRTiSdmuonlWKVFydNnx3COc0y7O5852jHTGo3q3DVvXuvB6fQTLPtGGOcWMdkWSFKZbTr/Acs/SSDiGk9huqrLjEP10yjop/G93YM3jFoz8lB8pRQyqQPNAk0StanXgjYeTcN8TJsz9Sj3+6WvtyKNGI45tOunQ3sZ3p5XamZmZAYzL4JCcc+d6J6q3APVlfmTl0zyKJlZiPhb2Eoe2OByso5ZsATVDwyS3De/TmXzP3jiQo2P0ci+mZEc4hg0b36b24544eL5VjYm51NYcc+IV1ntuqwUli9oxb7wP07JpJsa1XkgSewHeWh1SEVAEFAFFQBH4yCCgBOS8tlIkbArh4QRGSBqN0WNzsP2Btdi6xousxAQ8WXElli1Pw6hChtrdxYEopxunv4aUKDb4VkTSyuknUYnLC/8Lbzz0EqaOvg511Sa0eN2Ye2UGkpLsJCvdp8bsgJwC4YJiZE6ejRvxE7z41PPYU+ChRZEDq03jcBWzrGeRKFD265FFhTiYTHU4svMp/GbxT/DH7jUnjJxhRHzqDwIOc7IDWWbPd7kyvvW6x9p1LehkxnbMmYG5d9yC68Yw0zvjvAaNI3gKtjY6obsoxbJwOhdFITczSEjulDaspGnU1QTNtoemP+lJ2PBnB3bfl4bH0+sxjKGM8444UUnH7NyVHSga0UXcxIiJhVB0dFhIGG3wur1RTOSBPI9YqekwoT43hDg6X0sx2rTQnOu4YBigA7nhy8/7dH73O7H7BO9P8yI7j+ZxJDih404cpNP683to63RXPh4wevHisrvacNfPWkGrLyQnhmGj5qJ7W4waJ3+RCJDoJDO6VxYrtLOvE5xbx/ZE1G204fURLbibGothDJ0bpERvJoEKHXXieDOjYlG/kl7AudBcjTkJ2b+FhNSK6jdJnpJJahhBK4PTlYhd1dUkNJURJF7O+1kkZ2L6xbmZ6CsSpjN5VVuQIaL9KCgNGqZfYobYRCf945xbEvHNoobNUxeHOposPgH+s/StbKwyFkSP+/Ed+MkfqnEHNUVp9JeKE6LEcQ0sTy5UrxQBRUARUAQUAUVgiCCgBORcN0q0APJHPikE8a8hxNrsLkxdvgj7/Jvw/b+/jIi3FPuLPo689DSkmQKo7hZYKTqxhbTnB6WoEAlDweh8zPvsJGx6ah3eeM4Fl58alazLMCvehkQ6ClPR0FNE8PKbUlFUMAqfuqsEe1/aiEd/14YR8/4Bk6jlcLmcjBAUJSDG7HgMbW3egi3r38UjT9fAfe8v8GBxFQ6sfhmPPxA0cn7IXIz5yJqMkaI3jHs9I/NCbssfWTeldyFDRkO5QY1BJNRCkTUHHcEMRtdKQl5SAF6edEejhsk6GKlLYs5e8CLkj2vgVCSPipnStSeeGiF+tyS2YQHNhB7MTsQ3f+zE4Xr652xnRLNtFI5bg8ilxJ9EUyFuS5TkmawGATlWxe90IM/igwQRvhstCG6Jw/5DIaRcQQJTIn4XjLxFDKqoKdlF4R9J7ZiYz+hZjI4VZt6RILUTDTSHyxjJiFCMjmVhRK7wCQuaq8Jwz2vHZ25uwQxqHDxmEhoK7QUZISQQX1GtnbZXMYwFbi40NS2A7Flh1LXbcaLGgb+tFaIRws1f9SMng3gIP5J5028ofJRrauCNq/00UeM70h2FysRQvV3VcdjOaglLfEjNCdD5nBG9umzYs9mOioYgphR6MY79kC4Zjvw+OqZX0/djN9G6Mi+EtBxOh8QqQGJ1rMGK1tmdmDHZR+d27gMji3mr2dDehU/+oBlzhodIYkm+4wLILyRZ479WYsYomg8tioAioAgoAoqAIjB0EegWLYbuAj7cmVPyof2IxcakfwwxaqtrRiflv3ZeO3i6nzV5CX0jxqCkpRpbN5kx99pS5NCvI46SncNhYzRcRhVqbGN0LD9szJURzX9A+/zcEoyYvhxjTXvwwk9/ibfqGHVpZBnSaA5jp7Ql8n1PEXkzYKH9fSFKr1qKkWn12LrBB7cnB0uY3NDltBr5OowmHC9CU6rmnW9jy5OP4febE1F05XRccdU4TBiVhYQm+hIwTK7NWA9zdzC/h8igkv9D5me1ODjHRMTze3tbG/0gfLBTcrcfrWU0paPY57LR1l/MuJhfJKkEqdmTUECn87VPPEVfmFrs7WB7i4/C/n7s3HoMlXs6jJPrnrV82BciuJIghChI17zjweodJhxtZbJIIYI8aA/yZL2Lpk+ZzJcxozSARJItWhcZQq+F2cS9/jCzexMznsIbAj8Ff1srzaaabdjMuoFcLzUJYaSyjZ/RpZp22GmCFUJOMc20CihgC+mRd6DWit3vsBLD/47wkIBQMeRlFK4T6+2oaw5icjlNlQo5T5KBxiPULGy1wsTIUpkjmzB9ZgvmXNGBiZwfI9cSX9FunR1IOwV5J/Ny4HgctTsJeOl4EB3l7Zg2nKFxuZ6g+HFIPxTwI5y7v51EitGzkqg5EbImvkuWFhKiYzasY6X0EuIjz/gnSHOzg4f5MyqI7Gw6iRNnTsto52034yhxOCFtGMkqRZzTuS7zUZKtWrYeQc1IMUkyCUgLI3TV7SfLICFKKGrBhGlNmDO3HdOn+gxix1hvRp+DWO7ZAdEaioAioAgoAoqAInDBEFANyDlAH7HZYW6vRcvRg3TCPYATRw6jZW8FAlkeOBKykZs0AWXDd2JBKbBu5HhcNTMNuQltOLrnAHZXHEUt8x201u/HkV3Mjp5HYa2YuTUYItfsyIGnYCrmLpmAV79zCGVZThQXM/yShY7nIsj1mSOFNkkKyGN4a9lMTB+xFhtCEzG2tBgTE6iFoGQscnZPI34hb0DEnoK8RC/D5O7E1o4q7DvYgWCSD63V+7D3AE/b24/j2L4GdLCpuboShw4l4Hgq/ThsjIaVkQD7nl04tDMR2xLiYNtfgSM88a+jkU7D4QpU5mUhntGxCsc3Yf4Vr2P3I/fh+cmpaG4vxezURq6hEht3l6BomBvDZWpc0IAn9jL3D6hI7grJwRIgYTjwdDJ+S6F6xTWdSJvMZHkUsqmfoKM9I0Px+f6jdAR30/GaJ+9lpdSQ8HTfTZ+Z5kaaT3Vya5iYMERzpKMb3KikgL2Z8c1WLvAijxnG4zlOQ4cZBw8xvC5NjCakMgKVm2MLW/WSsLRaKZDT7GmsD0k0PWIaDdRQY3KEBKS1w4vLS3nyn0Py2ATmC+FYeXQeP8zQvlscaMihNoRtwIhTbc0kLfQDSc0PUYNDgtNLU9YbQortJJQ0o6KWB9Q6vPMnC+560IfyGV54qEExiLCog+TFIQM1kWTZXCa00kSqjRoM5BEXVmpm1Koju4gPTceyckkSkkkkSFxCPkbA4jzji5hvhFoZCWEshbfgo0lXLcmVqGkSaa6YyBBrQZ8FB3faUXuAWebHBpFBnw7yXXqVkHQx3DAabKjc6EBNAVDoZlOalwWZv+QYzdacKaKBoskZ1yr9a1EEFAFFQBFQBBSBoYeAEpDB7hkl5nC8G5Z9q7CjdjWWf+vNaMuvrOGJ7Szc/uOf4875HkaocqF4zjy8HmYmch555xxeg9/+zz/ja3+NDXQYv/jmy/jFAzfgvudvx5ysRKQxtI87MxmTbpqPSTtaMYcC/ZQ0CsQUDqOiXKxt7FPuxtOhORuji5yYmTEarsxcalgk23isDj9Fyucc0i8fj4K6Y6h76EF8b9mDfECbH9CTWMoPP4cXNszG2DZmw353G9bKvZ/dhVffuROdX/skbp2Sg9J8ko7f/AYPrOGPPJ9TjtE7LBgeWIU/bt6MV+74Jh764jRMGjcSMz+1kgTk+3jgG1/GM1LXKLNx1+PjMG1KkuHEPqgj+1jT9/lThFZJg1F91IG3nkxnFvt6pOS1YFYyc1nwoZXhhA8cduHh7zmwl3kuvjCqC2NzqMnIYjhjCddL06mauTRfoi99Z0cc/vyTRDy5mjjnt+DqxTRz4ul9hJqr1kY7dr5mQ1VhB0ZSVVHEKpLZPELzp7oaOw5PC2ESTY/sNPeSTe5ilK0Th20IWEiIKKwzcBVMzEmSOdqPdJoiYQ37GxaPw7PbkZ5EwsGxDzBy192fD+Orb7di6vgA4mm+1a9Uzv5TGBo4nWswKnysFVeUMspUOgkEn/FvtMgFiYqZ9eyJJA3rSTh2muEtZm4Tlx1bd8fjofvEj6cDGWkhOEhUQkxuGKyyoZFak/iSIEmJBC2w0DRLNDP0a6Hjek2ldC8meMSGzxqaXXjwl/F4uTqAy26jDwjJHCFDMsle9miyjdUc6/F4VE4PYWQxSZrXhjYGB/jujWZM/34Hln6qE+kSJpnL7Zm7DKFFEVAEFAFFQBFQBIYEAkpABr1NPMH2dtEBfB6KZk3Hn8ffasj3tJin0MZM5YU2nkxTwCuYhjm3laE0nIaMeAfDqI7DrNt/jz/eSDMTClkiIEZosmJxeJDvdsAVpH8BBbVgix+dFS3IWlyOdCY3dNIon4qL/ov0wWHNDN1beM1duC2cCU8aZ9KPNGb4XzBXydi5GXj0L8vgo5Qdpt+JhafoFotEuWJfFr2CsQAADd5JREFUTicc9E2wdHl54s7OKdZFnOnIocBr5fH8sKs/j/+asJLhWymwytjx8YzMxYZ+LzqZMtyaVICcJArlpgTkjVuE255lyF9fBH4SIJ6v04neiZwJucyMzQmyjwtXmEHbZEcbhfdN2y3UWVjx9JNp8B5MxBvUDsj+yPKb6TDt/FEdHpzSiXHDCDTDyaaObcU/rrCj828JeOhX8dj7CpfPk/wXfe2Yf3cX/nuOFyOZa0PyGIp/TGfAhoMH2eG8IJPoUaDnfXHWDh+3ofWACYcTglhcSE0DzZ9Eig7z1fEeN9MEy40nf2XH/vUdNN1qwXUME/zZm+xIgQs//Fsafs906q8yrK25iWuh0/vKRzoxnFoRxxlwZfewMQ+NnRndUzK8uPPmLpQUUevD+0JJjCLbQm1GhAkErcNbcdmEOGxhmN9Vf8qBb6eY6gXRSnOw8HT29o4Lax5kvo4t9Emhs/zlCdQK8WXdtToZthomHdzehfKbWjGW2dc97iBKxhDDo248w6SCRzcF4OyMIH4RHc/XWvHCX9LhrfLgFU8rbprvx7yrWvDT6kR86fEk/OnXblS8TuxoDga/HxO+3YGpMxjeOPYedk9dPxQBRUARUAQUAUVgaCGgBGSw+0UBzdxFAsJ8GhnjpmPhGIpuItnxviG70SwqyGhVgcQ8FCQPw3BqIwIkF/64ApTNKMJoVpLqsSJtIgZjoFBvb2Xkq2NY9zKFrOuyUFCQYIS5NbhArMGpn2QgJjojJBZPpHAqkbgYaYtyXt8SnWA4kIq0vAz6Fcio0fn2mEAZE+m+aTyN/hLdixGGl316OMbMUhIw1jWqxxYS7Y4LYbQrrjVA0uFKyMGoOfnGeqWnWJUQQ/eGqemhjHvhCseOcAJxdI6fcGMj/pkRocQ1PEDTOBGg6QZCv4swssd0YNrVbRSu6Q9N0uDn+lw5XZjxsSZ8Ns2JjTStamcYXauTyQNvacLccj9mjSS3Ygf0xTdO+hPpD3L5N5pQOowhb6nBCLAfUTeY05jX4vIWfJ2jSbZ6utEYxMSdTZOof2eY4mbmDKGZl51YRUgSIx4fxsxtQZC+Ke3lDgY3oCalndGsIgGMn9CJxYu9yOB/xWYhkgNga1hXkXhkUOty9/8OYdbUIJi6hqZTvTYotisWEptkH8Zd0YxbHC6sr6IpGvFp6/SjeKoXc5Z1YvQ8G3yM5NVCIhGwM3lhQQeu/GwI+Uxy2NUZpi+NED12yPc7PpPrYuLKr0+yo4nz7mwMwUkiNPdaRhNjFsO922nWyJDRnXzfAuJsXtSGRbeG8R8j6fRPu64IcW4lqMnEcdHVXSii+ZWdmp4L+h7FsNJPRUARUAQUAUVAEXhPCCgBORfYeLJt+F/wNFZyYfQt3QK6COPMDRKkYGsI7BFqGSiYUz7sVSidkbB0NpxAfTuJg+kYqqqP42D+RNyUFU9HZranIDuAPHmyHzELo9QrQnT335PP+lxR8GeHvlOn3KdOf1+ia4hwDBHOBy7da+U0Ily/v9+BonUG7uODfyLaoBDzl6TktuP6f2rtSeAXI1a9ZyBaDDIPQ2HDXUeQUrx5TBs+NqoNy1hR2vQUXntJDIx+2CzE1PCZw9uwnKFyhRRIV8brIo4LZXSqJvGYShIn+TCkmyBN7ZIKuzDtti5MERLZ3SY2r3Z3F4Yv6cK/L+p+Jo26i5ALvmwDko9YvZDbh4IpPgxj+hijX9nQXv3E6glLFr2Vaww1O6OZd4Pf+6yVFRdxjrG1RufoxdUlbVgqc5G580cc7g3wGDq3YHEj7pC5s8T6ks9JnEvkxu6+pA1/hFh5ZjXj9hl96/e0VfIRBUZ/KwKKgCKgCCgCQxgBJSDntHk8kTakNhGmeTrbj3Am3cmz3qXPd2lEx/Nwez0O/OU7+MFP1+DVhlRgwvW47y9LkUSH9ohIq6f00bu/Ptes13e0Pk9PfhlsvZMtTl6dY9s+6z3ZywW8Esm4VxFhl5oHi0jbA6An2qk+rdhGtiRGGnp6YyXZ0j515WH3GIb24ZTn0oeFz8WMrqddd9/irh0rRr+sYIxLgZ4Rf/sWPuvP7K5vpZPfhAgZJnRCcs5SYnU5rT5F5iRZzmMlNke6zvRBsvfaaGFo+GvE2sintON/BicLvxt9cUBZLwPLnVZ693naQ72hCCgCioAioAhcAAT4vy8t7wGBXqLEe2h9yTahcCrSEotEVjrnQn8LU5yHvhV34WszbsMXmEchzp2E/OSoL4Zhly8C2Tl3rA1ORSAmIMfoROy7+FzItQi7gy7nuCdUBvVbul+d054NVF8qDtTmtE7OdONc5n8udWV+A6zVmA77OtPj06Z8rvVP60BvKAKKgCKgCCgCHxYCImFE/3xYI34UxlECMuhdFK0HIyUxxbPkzeg55T8XATY2FgUsk81j+JLkMbypmcfkEUrEAS/9SChpRowjZlbSct4IiCbDZo/mOjHTLii2f2b6OkQZyHkPoR0oAoqAIqAIKAKKwCWKgCFnUC6UnGgWMXHQMigElIAMCiaRVen8SqfgA5UHsWXzdvoSdDtUvBcCImMKvyDZCPccbZPg0D7GOJGXZ++1X+lbSw8CoqmyMVlic3MLWpqacPjQEe7fNjqKd9s/Kc49WOmFIqAIKAKKgCKgCJwbAkJA4uLiULG3Em1tDCbDYhwhq3xxRiCVgAxG0UAhVnIalJYOx7e/cQ9Sf/6XfpzQz4hz/w/5cvZ+P3u4SP+19e55ICDEzm634oE/rML9v/3befSkTRUBRUARUAQUAUVAETiJgJnWLD6GjExJy6alBUVr45CZz3sLeSer6xURuOQJSJR/0OzpDEREolq5PYlYcfOdWPLxT1NTQW/eMzXQV+uiREA0TPKPQsx/56KcpE5KEVAEFAFFQBFQBIYYAsI0JL+alfm2spgWIer5OLC8IcKINDmD8DnEEDjX6V6aBKTb81heFDHPEf+LqO3T6fBFXykyNRcznI8cz/CiEl9Uy1BEIPbf+Tk5ng/FheqcFQFFQBFQBBQBReDDRcDgFBHmwgrQvJ7BhhjqcUB6wQdW+o1YKINeqn4jHykCIjEIzlRiTyNi/89SU3UYhyp3w888F1EtWfT3aX0YLES0JLEeTquhNxQBRUARUAQUAUVAEVAELnEEjCBFctJ5RpGR2hKaajXUVtNHtYFVz2yJI5B+1ETQjxQBGdQ7zxdCtBgZmZl49Hc/QpzThbCkrx5U4Qs1AEcZVHOtpAgoAoqAIqAIKAKKgCLw0UVgkEzBTA2Jt6sTXfyJi3MRD2EsMdby0Rc2hzgBiW2UJDWz0PHHZjj/mCWLWj8lYolqMbKyc/Hz+x+F3+8jn2BCwZ4N76eR3lIEFAFFQBFQBBQBRUARUATeRwRi8qf4FY8oLus28WdWX5b+6IfIqmaG+RUndytl3p50EO/jnD7MroY0ARHwjXCqROyRh36PN15bHSUVZzDyFzMq8f1wOp3Rzetvlz/MHdCxFAFFQBFQBBQBRUARUAQuSQREYfLuO2sHFV1V5N4A3Qae+PuzGDfyziHtGjAkCUjMF0PIh4vO4QsXLkT1wZ04uGu9EaEq9ry/N9lgnHQOCjGy1SC1ZP11o/cUAUVAEVAEFAFFQBFQBBSB80BALHlM9AexMCm1OK2ftOw5tVORX42/tPKZM3U0CoqKDAIiMq/8DKQRicnEsXqn9nuhvl90BEQAPPXnVHBiIAeZDLCsrAwPP/wwq0i7U2vqd0VAEVAEFAFFQBFQBBQBReCjg4CQCXE9kBKTmQdenQjHUYJipCMYuOKH+uSiJCCi2Yj9nA0NAV4yUGpRBBQBRUARUAQUAUVAEVAELgUEhITE3BDOtl5D+8GM7ZK1PUZcztbmg37+gRIQWbCU2OeZFmOAw/o7d+7E/fffj4yMDNq5Bc7UxGB9sXZnrKgPFQFFQBFQBBQBRUARUAQUgY8QAjGLoMEsSYjH0aNHcfz4cYO4DEZ+7l1Hrt/P8oEREFmojUlWBjthqZ+bm4tbbrkFjY2NqKmpMQjG+7lY7UsRUAQUAUVAEVAEFAFFQBG4FBGQNBRf+tKXkJ2dbWhC7Hb7WWEQ+VxcHuTz/SwfCAGRSdbV1eHQoUNn1WL0XowAs3z58kHYs/VupdeKgCKgCCgCioAioAgoAoqAInAmBGJKAb/fj8rKyjNVNZ6JU7xkavd6vWhpaUFKSsoZHd7P2mGvCu8rAYktTEyn7r33XuOn11h6qQgoAoqAIqAIKAKKgCKgCCgCQxCBL37xi+/brAckIDEyIRHBzhQWrPdMxBlGHMJvuOEGtLW1vScTqp5xe3es14qAIqAIKAKKgCKgCCgCioAicN4InIvviAwm9UOhEIYPH26MLc7sBjc4i1uIyPQDyfUDEhAxo5Jsi7HGg52stJk5c6YxwcG2MSrrL0VAEVAEFAFFQBFQBBQBRUARuOgQiPGBwUbekgVIG+EF/fmP9EtAxBejs7MT9fX1CDNpn2hBtCgCioAioAgoAoqAIqAIKAKKgCIwWASEfDQ1NZ1W/TQCEmM4jzzyCORHiyKgCCgCioAioAgoAoqAIqAIKALng0Bv7YmJhKOPfkMcyNevX2/EChbWcsrj8xlX2yoCioAioAgoAoqAIqAIKAKKwCWEgLhkCPkoLy9HcXGxwS1OIyCXEB66VEVAEVAEFAFFQBFQBBQBRUAR+JAREBOsDaeOKVqP3mqSU5/rd0VAEVAEFAFFQBFQBBQBRUARUAQGi4D4mMcCVP1/O3T34L8HXzYAAAAASUVORK5CYII="/>
          <p:cNvSpPr>
            <a:spLocks noChangeAspect="1" noChangeArrowheads="1"/>
          </p:cNvSpPr>
          <p:nvPr/>
        </p:nvSpPr>
        <p:spPr bwMode="auto">
          <a:xfrm>
            <a:off x="368300" y="168275"/>
            <a:ext cx="662622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200">
                <a:solidFill>
                  <a:schemeClr val="tx1"/>
                </a:solidFill>
                <a:latin typeface="Arial" panose="020B0604020202020204" pitchFamily="34" charset="0"/>
              </a:defRPr>
            </a:lvl1pPr>
            <a:lvl2pPr marL="742950" indent="-285750" eaLnBrk="0" hangingPunct="0">
              <a:spcBef>
                <a:spcPct val="20000"/>
              </a:spcBef>
              <a:buChar char="–"/>
              <a:defRPr>
                <a:solidFill>
                  <a:schemeClr val="tx1"/>
                </a:solidFill>
                <a:latin typeface="Arial" panose="020B0604020202020204" pitchFamily="34" charset="0"/>
              </a:defRPr>
            </a:lvl2pPr>
            <a:lvl3pPr marL="1143000" indent="-228600" eaLnBrk="0" hangingPunct="0">
              <a:spcBef>
                <a:spcPct val="20000"/>
              </a:spcBef>
              <a:buChar char="•"/>
              <a:defRPr sz="1400">
                <a:solidFill>
                  <a:schemeClr val="tx1"/>
                </a:solidFill>
                <a:latin typeface="Arial" panose="020B0604020202020204" pitchFamily="34" charset="0"/>
              </a:defRPr>
            </a:lvl3pPr>
            <a:lvl4pPr marL="1600200" indent="-228600" eaLnBrk="0" hangingPunct="0">
              <a:spcBef>
                <a:spcPct val="20000"/>
              </a:spcBef>
              <a:buChar char="–"/>
              <a:defRPr sz="1000">
                <a:solidFill>
                  <a:schemeClr val="tx1"/>
                </a:solidFill>
                <a:latin typeface="Arial" panose="020B0604020202020204" pitchFamily="34" charset="0"/>
              </a:defRPr>
            </a:lvl4pPr>
            <a:lvl5pPr marL="2057400" indent="-228600" eaLnBrk="0" hangingPunct="0">
              <a:spcBef>
                <a:spcPct val="20000"/>
              </a:spcBef>
              <a:buChar cha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68" name="TextBox 13"/>
          <p:cNvSpPr txBox="1">
            <a:spLocks noChangeArrowheads="1"/>
          </p:cNvSpPr>
          <p:nvPr/>
        </p:nvSpPr>
        <p:spPr bwMode="auto">
          <a:xfrm>
            <a:off x="658813" y="3640138"/>
            <a:ext cx="1806575" cy="339725"/>
          </a:xfrm>
          <a:prstGeom prst="rect">
            <a:avLst/>
          </a:prstGeom>
          <a:solidFill>
            <a:schemeClr val="bg1"/>
          </a:solidFill>
          <a:ln w="28575">
            <a:solidFill>
              <a:schemeClr val="tx1">
                <a:lumMod val="50000"/>
                <a:lumOff val="50000"/>
              </a:schemeClr>
            </a:solidFill>
            <a:miter lim="800000"/>
            <a:headEnd/>
            <a:tailEnd/>
          </a:ln>
        </p:spPr>
        <p:txBody>
          <a:bodyPr>
            <a:spAutoFit/>
          </a:bodyPr>
          <a:lstStyle>
            <a:defPPr>
              <a:defRPr lang="en-US"/>
            </a:defPPr>
            <a:lvl1pPr algn="ctr" eaLnBrk="1" hangingPunct="1">
              <a:defRPr sz="800" b="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en-US" dirty="0" smtClean="0">
                <a:latin typeface="Arial" charset="0"/>
              </a:rPr>
              <a:t>Select “</a:t>
            </a:r>
            <a:r>
              <a:rPr lang="en-US" b="1" dirty="0" smtClean="0">
                <a:latin typeface="Arial" charset="0"/>
              </a:rPr>
              <a:t>Message Content”</a:t>
            </a:r>
            <a:r>
              <a:rPr lang="en-US" dirty="0" smtClean="0">
                <a:latin typeface="Arial" charset="0"/>
              </a:rPr>
              <a:t>. Select </a:t>
            </a:r>
            <a:r>
              <a:rPr lang="en-US" b="1" dirty="0" smtClean="0">
                <a:latin typeface="Arial" charset="0"/>
              </a:rPr>
              <a:t>“Test Data Specification</a:t>
            </a:r>
            <a:r>
              <a:rPr lang="en-US" dirty="0" smtClean="0">
                <a:latin typeface="Arial" charset="0"/>
              </a:rPr>
              <a:t>”.</a:t>
            </a:r>
          </a:p>
        </p:txBody>
      </p:sp>
      <p:sp>
        <p:nvSpPr>
          <p:cNvPr id="69" name="Oval 68"/>
          <p:cNvSpPr/>
          <p:nvPr/>
        </p:nvSpPr>
        <p:spPr bwMode="auto">
          <a:xfrm>
            <a:off x="493713" y="3530600"/>
            <a:ext cx="246062"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5</a:t>
            </a:r>
          </a:p>
        </p:txBody>
      </p:sp>
      <p:sp>
        <p:nvSpPr>
          <p:cNvPr id="70" name="TextBox 13"/>
          <p:cNvSpPr txBox="1">
            <a:spLocks noChangeArrowheads="1"/>
          </p:cNvSpPr>
          <p:nvPr/>
        </p:nvSpPr>
        <p:spPr bwMode="auto">
          <a:xfrm>
            <a:off x="7308850" y="3713163"/>
            <a:ext cx="1768475" cy="214312"/>
          </a:xfrm>
          <a:prstGeom prst="rect">
            <a:avLst/>
          </a:prstGeom>
          <a:solidFill>
            <a:schemeClr val="bg1"/>
          </a:solidFill>
          <a:ln w="28575">
            <a:solidFill>
              <a:schemeClr val="tx1">
                <a:lumMod val="50000"/>
                <a:lumOff val="50000"/>
              </a:schemeClr>
            </a:solidFill>
            <a:miter lim="800000"/>
            <a:headEnd/>
            <a:tailEnd/>
          </a:ln>
        </p:spPr>
        <p:txBody>
          <a:bodyPr>
            <a:spAutoFit/>
          </a:bodyPr>
          <a:lstStyle>
            <a:defPPr>
              <a:defRPr lang="en-US"/>
            </a:defPPr>
            <a:lvl1pPr algn="ctr" eaLnBrk="1" hangingPunct="1">
              <a:defRPr sz="800" b="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en-US" dirty="0" smtClean="0">
                <a:latin typeface="Arial" charset="0"/>
              </a:rPr>
              <a:t>Select “</a:t>
            </a:r>
            <a:r>
              <a:rPr lang="en-US" b="1" dirty="0" smtClean="0">
                <a:latin typeface="Arial" charset="0"/>
              </a:rPr>
              <a:t>Testing Instructions”.</a:t>
            </a:r>
            <a:endParaRPr lang="en-US" dirty="0" smtClean="0">
              <a:latin typeface="Arial" charset="0"/>
            </a:endParaRPr>
          </a:p>
        </p:txBody>
      </p:sp>
      <p:sp>
        <p:nvSpPr>
          <p:cNvPr id="47" name="Oval 46"/>
          <p:cNvSpPr/>
          <p:nvPr/>
        </p:nvSpPr>
        <p:spPr bwMode="auto">
          <a:xfrm>
            <a:off x="7169150" y="3500438"/>
            <a:ext cx="246063"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6</a:t>
            </a:r>
          </a:p>
        </p:txBody>
      </p:sp>
      <p:cxnSp>
        <p:nvCxnSpPr>
          <p:cNvPr id="74" name="Straight Connector 73"/>
          <p:cNvCxnSpPr/>
          <p:nvPr/>
        </p:nvCxnSpPr>
        <p:spPr bwMode="auto">
          <a:xfrm>
            <a:off x="8632825" y="3927475"/>
            <a:ext cx="0" cy="100013"/>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318"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1485900" y="1636713"/>
            <a:ext cx="5911850" cy="192087"/>
          </a:xfrm>
          <a:noFill/>
          <a:ln>
            <a:solidFill>
              <a:schemeClr val="tx1"/>
            </a:solidFill>
            <a:miter lim="800000"/>
            <a:headEnd/>
            <a:tailEnd/>
          </a:ln>
        </p:spPr>
      </p:pic>
      <p:pic>
        <p:nvPicPr>
          <p:cNvPr id="123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25" y="2111375"/>
            <a:ext cx="2130425" cy="1419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37" name="Straight Connector 36"/>
          <p:cNvCxnSpPr/>
          <p:nvPr/>
        </p:nvCxnSpPr>
        <p:spPr bwMode="auto">
          <a:xfrm flipH="1">
            <a:off x="1924050" y="2152650"/>
            <a:ext cx="946150" cy="519113"/>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32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6700" y="2212975"/>
            <a:ext cx="4292600" cy="175101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11" name="Straight Connector 10"/>
          <p:cNvCxnSpPr>
            <a:stCxn id="10" idx="2"/>
          </p:cNvCxnSpPr>
          <p:nvPr/>
        </p:nvCxnSpPr>
        <p:spPr bwMode="auto">
          <a:xfrm flipH="1">
            <a:off x="3175000" y="1455738"/>
            <a:ext cx="603250" cy="187325"/>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p:cNvCxnSpPr/>
          <p:nvPr/>
        </p:nvCxnSpPr>
        <p:spPr bwMode="auto">
          <a:xfrm flipH="1">
            <a:off x="3302000" y="2622550"/>
            <a:ext cx="4130675" cy="0"/>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Straight Connector 78"/>
          <p:cNvCxnSpPr>
            <a:stCxn id="54" idx="1"/>
          </p:cNvCxnSpPr>
          <p:nvPr/>
        </p:nvCxnSpPr>
        <p:spPr bwMode="auto">
          <a:xfrm flipH="1" flipV="1">
            <a:off x="7008813" y="2413000"/>
            <a:ext cx="371475" cy="160338"/>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Connector 52"/>
          <p:cNvCxnSpPr/>
          <p:nvPr/>
        </p:nvCxnSpPr>
        <p:spPr bwMode="auto">
          <a:xfrm flipH="1">
            <a:off x="7439025" y="2446338"/>
            <a:ext cx="41275" cy="247650"/>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Oval 53"/>
          <p:cNvSpPr/>
          <p:nvPr/>
        </p:nvSpPr>
        <p:spPr bwMode="auto">
          <a:xfrm>
            <a:off x="7340600" y="2533650"/>
            <a:ext cx="266700" cy="268288"/>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7</a:t>
            </a:r>
          </a:p>
        </p:txBody>
      </p:sp>
      <p:pic>
        <p:nvPicPr>
          <p:cNvPr id="1232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2625" y="4302125"/>
            <a:ext cx="3054350" cy="183991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32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9288" y="4090988"/>
            <a:ext cx="3087687" cy="1778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32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64288" y="4087813"/>
            <a:ext cx="2728912" cy="1809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33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64288" y="4302125"/>
            <a:ext cx="2713037" cy="183356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331"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213" y="4098925"/>
            <a:ext cx="3082925" cy="18256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73" name="Straight Connector 72"/>
          <p:cNvCxnSpPr/>
          <p:nvPr/>
        </p:nvCxnSpPr>
        <p:spPr bwMode="auto">
          <a:xfrm>
            <a:off x="1174750" y="3994150"/>
            <a:ext cx="0" cy="79375"/>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333"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213" y="4302125"/>
            <a:ext cx="3082925" cy="1833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7" name="Straight Connector 66"/>
          <p:cNvCxnSpPr/>
          <p:nvPr/>
        </p:nvCxnSpPr>
        <p:spPr bwMode="auto">
          <a:xfrm flipV="1">
            <a:off x="1174750" y="4073525"/>
            <a:ext cx="3797300" cy="14288"/>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 name="TextBox 13"/>
          <p:cNvSpPr txBox="1">
            <a:spLocks noChangeArrowheads="1"/>
          </p:cNvSpPr>
          <p:nvPr/>
        </p:nvSpPr>
        <p:spPr bwMode="auto">
          <a:xfrm>
            <a:off x="7502525" y="3017838"/>
            <a:ext cx="1601788" cy="584200"/>
          </a:xfrm>
          <a:prstGeom prst="rect">
            <a:avLst/>
          </a:prstGeom>
          <a:solidFill>
            <a:schemeClr val="bg1"/>
          </a:solidFill>
          <a:ln w="28575">
            <a:solidFill>
              <a:schemeClr val="tx1">
                <a:lumMod val="50000"/>
                <a:lumOff val="50000"/>
              </a:schemeClr>
            </a:solidFill>
            <a:miter lim="800000"/>
            <a:headEnd/>
            <a:tailEnd/>
          </a:ln>
        </p:spPr>
        <p:txBody>
          <a:bodyPr>
            <a:spAutoFit/>
          </a:bodyPr>
          <a:lstStyle>
            <a:defPPr>
              <a:defRPr lang="en-US"/>
            </a:defPPr>
            <a:lvl1pPr algn="ctr" eaLnBrk="1" hangingPunct="1">
              <a:defRPr sz="800" b="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en-US" dirty="0">
                <a:latin typeface="Arial" charset="0"/>
              </a:rPr>
              <a:t>Please collect and validate your incoming/outgoing messages in the Stage 1: SOAP Envelope</a:t>
            </a:r>
          </a:p>
        </p:txBody>
      </p:sp>
      <p:sp>
        <p:nvSpPr>
          <p:cNvPr id="75" name="Oval 74"/>
          <p:cNvSpPr/>
          <p:nvPr/>
        </p:nvSpPr>
        <p:spPr bwMode="auto">
          <a:xfrm>
            <a:off x="7380288" y="2863850"/>
            <a:ext cx="246062"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8</a:t>
            </a:r>
          </a:p>
        </p:txBody>
      </p:sp>
    </p:spTree>
    <p:extLst>
      <p:ext uri="{BB962C8B-B14F-4D97-AF65-F5344CB8AC3E}">
        <p14:creationId xmlns:p14="http://schemas.microsoft.com/office/powerpoint/2010/main" val="120934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option4"/>
          <p:cNvPicPr>
            <a:picLocks noChangeAspect="1" noChangeArrowheads="1"/>
          </p:cNvPicPr>
          <p:nvPr/>
        </p:nvPicPr>
        <p:blipFill>
          <a:blip r:embed="rId3" cstate="print"/>
          <a:srcRect/>
          <a:stretch>
            <a:fillRect/>
          </a:stretch>
        </p:blipFill>
        <p:spPr bwMode="auto">
          <a:xfrm>
            <a:off x="3578225" y="2141538"/>
            <a:ext cx="5565775" cy="2974975"/>
          </a:xfrm>
          <a:prstGeom prst="rect">
            <a:avLst/>
          </a:prstGeom>
          <a:noFill/>
          <a:ln w="9525">
            <a:noFill/>
            <a:miter lim="800000"/>
            <a:headEnd/>
            <a:tailEnd/>
          </a:ln>
        </p:spPr>
      </p:pic>
      <p:sp>
        <p:nvSpPr>
          <p:cNvPr id="3075" name="Rectangle 18"/>
          <p:cNvSpPr>
            <a:spLocks noChangeArrowheads="1"/>
          </p:cNvSpPr>
          <p:nvPr/>
        </p:nvSpPr>
        <p:spPr bwMode="auto">
          <a:xfrm>
            <a:off x="533400" y="2209800"/>
            <a:ext cx="8248650" cy="1126462"/>
          </a:xfrm>
          <a:prstGeom prst="rect">
            <a:avLst/>
          </a:prstGeom>
          <a:noFill/>
          <a:ln w="9525" algn="ctr">
            <a:noFill/>
            <a:miter lim="800000"/>
            <a:headEnd/>
            <a:tailEnd/>
          </a:ln>
        </p:spPr>
        <p:txBody>
          <a:bodyPr wrap="square">
            <a:spAutoFit/>
          </a:bodyPr>
          <a:lstStyle/>
          <a:p>
            <a:pPr fontAlgn="base">
              <a:lnSpc>
                <a:spcPct val="80000"/>
              </a:lnSpc>
              <a:spcBef>
                <a:spcPct val="0"/>
              </a:spcBef>
              <a:spcAft>
                <a:spcPct val="0"/>
              </a:spcAft>
              <a:defRPr/>
            </a:pPr>
            <a:r>
              <a:rPr lang="en-US" sz="3200" dirty="0" smtClean="0">
                <a:solidFill>
                  <a:srgbClr val="012445"/>
                </a:solidFill>
                <a:latin typeface="+mj-lt"/>
              </a:rPr>
              <a:t>NIST Immunization Test Suite (2016)</a:t>
            </a:r>
          </a:p>
          <a:p>
            <a:pPr fontAlgn="base">
              <a:lnSpc>
                <a:spcPct val="80000"/>
              </a:lnSpc>
              <a:spcBef>
                <a:spcPct val="0"/>
              </a:spcBef>
              <a:spcAft>
                <a:spcPct val="0"/>
              </a:spcAft>
              <a:defRPr/>
            </a:pPr>
            <a:r>
              <a:rPr lang="en-US" sz="2800" i="1" dirty="0" smtClean="0">
                <a:solidFill>
                  <a:srgbClr val="012445"/>
                </a:solidFill>
              </a:rPr>
              <a:t>HL7 v2.5.1 Testing</a:t>
            </a:r>
          </a:p>
          <a:p>
            <a:pPr fontAlgn="base">
              <a:lnSpc>
                <a:spcPct val="80000"/>
              </a:lnSpc>
              <a:spcBef>
                <a:spcPct val="0"/>
              </a:spcBef>
              <a:spcAft>
                <a:spcPct val="0"/>
              </a:spcAft>
              <a:defRPr/>
            </a:pPr>
            <a:endParaRPr lang="en-US" sz="2400" i="1" dirty="0" smtClean="0">
              <a:solidFill>
                <a:srgbClr val="012445"/>
              </a:solidFill>
            </a:endParaRPr>
          </a:p>
        </p:txBody>
      </p:sp>
    </p:spTree>
    <p:extLst>
      <p:ext uri="{BB962C8B-B14F-4D97-AF65-F5344CB8AC3E}">
        <p14:creationId xmlns:p14="http://schemas.microsoft.com/office/powerpoint/2010/main" val="31030605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5" y="279400"/>
            <a:ext cx="8229600" cy="830997"/>
          </a:xfrm>
        </p:spPr>
        <p:txBody>
          <a:bodyPr/>
          <a:lstStyle/>
          <a:p>
            <a:r>
              <a:rPr lang="en-US" dirty="0" smtClean="0"/>
              <a:t>Agenda</a:t>
            </a:r>
            <a:r>
              <a:rPr lang="en-US" dirty="0"/>
              <a:t/>
            </a:r>
            <a:br>
              <a:rPr lang="en-US" dirty="0"/>
            </a:br>
            <a:endParaRPr lang="en-US" dirty="0"/>
          </a:p>
        </p:txBody>
      </p:sp>
      <p:sp>
        <p:nvSpPr>
          <p:cNvPr id="3" name="Content Placeholder 2"/>
          <p:cNvSpPr>
            <a:spLocks noGrp="1"/>
          </p:cNvSpPr>
          <p:nvPr>
            <p:ph idx="1"/>
          </p:nvPr>
        </p:nvSpPr>
        <p:spPr>
          <a:xfrm>
            <a:off x="381000" y="762000"/>
            <a:ext cx="8524875" cy="5264150"/>
          </a:xfrm>
        </p:spPr>
        <p:txBody>
          <a:bodyPr>
            <a:normAutofit/>
          </a:bodyPr>
          <a:lstStyle/>
          <a:p>
            <a:pPr>
              <a:buClr>
                <a:srgbClr val="0070C0"/>
              </a:buClr>
              <a:buFont typeface="Wingdings" panose="05000000000000000000" pitchFamily="2" charset="2"/>
              <a:buChar char="Ø"/>
            </a:pPr>
            <a:r>
              <a:rPr lang="en-US" dirty="0" smtClean="0"/>
              <a:t>Overview (5m)</a:t>
            </a:r>
          </a:p>
          <a:p>
            <a:pPr>
              <a:buClr>
                <a:srgbClr val="0070C0"/>
              </a:buClr>
              <a:buFont typeface="Wingdings" panose="05000000000000000000" pitchFamily="2" charset="2"/>
              <a:buChar char="Ø"/>
            </a:pPr>
            <a:r>
              <a:rPr lang="en-US" dirty="0" smtClean="0"/>
              <a:t>NIST Resource Portal (5m) </a:t>
            </a:r>
            <a:endParaRPr lang="en-US" dirty="0"/>
          </a:p>
          <a:p>
            <a:pPr>
              <a:buClr>
                <a:srgbClr val="0070C0"/>
              </a:buClr>
              <a:buFont typeface="Wingdings" panose="05000000000000000000" pitchFamily="2" charset="2"/>
              <a:buChar char="Ø"/>
            </a:pPr>
            <a:r>
              <a:rPr lang="en-US" dirty="0" smtClean="0"/>
              <a:t>Immunization Test Suites – Web Applications (35m)</a:t>
            </a:r>
          </a:p>
          <a:p>
            <a:pPr lvl="1">
              <a:buClr>
                <a:srgbClr val="0070C0"/>
              </a:buClr>
              <a:buFont typeface="Wingdings" panose="05000000000000000000" pitchFamily="2" charset="2"/>
              <a:buChar char="Ø"/>
            </a:pPr>
            <a:r>
              <a:rPr lang="en-US" dirty="0" smtClean="0"/>
              <a:t>SOAP Testing</a:t>
            </a:r>
          </a:p>
          <a:p>
            <a:pPr lvl="1">
              <a:buClr>
                <a:srgbClr val="0070C0"/>
              </a:buClr>
              <a:buFont typeface="Wingdings" panose="05000000000000000000" pitchFamily="2" charset="2"/>
              <a:buChar char="Ø"/>
            </a:pPr>
            <a:r>
              <a:rPr lang="en-US" dirty="0" smtClean="0"/>
              <a:t>HL7 v2.5.1 Release 1.5 Testing</a:t>
            </a:r>
          </a:p>
          <a:p>
            <a:pPr lvl="2">
              <a:buClr>
                <a:srgbClr val="0070C0"/>
              </a:buClr>
              <a:buFont typeface="Wingdings" panose="05000000000000000000" pitchFamily="2" charset="2"/>
              <a:buChar char="Ø"/>
            </a:pPr>
            <a:r>
              <a:rPr lang="en-US" dirty="0" smtClean="0"/>
              <a:t>Context-free Testing</a:t>
            </a:r>
          </a:p>
          <a:p>
            <a:pPr lvl="2">
              <a:buClr>
                <a:srgbClr val="0070C0"/>
              </a:buClr>
              <a:buFont typeface="Wingdings" panose="05000000000000000000" pitchFamily="2" charset="2"/>
              <a:buChar char="Ø"/>
            </a:pPr>
            <a:r>
              <a:rPr lang="en-US" dirty="0" smtClean="0"/>
              <a:t>Context-based Testing</a:t>
            </a:r>
          </a:p>
          <a:p>
            <a:pPr lvl="2">
              <a:buClr>
                <a:srgbClr val="0070C0"/>
              </a:buClr>
              <a:buFont typeface="Wingdings" panose="05000000000000000000" pitchFamily="2" charset="2"/>
              <a:buChar char="Ø"/>
            </a:pPr>
            <a:r>
              <a:rPr lang="en-US" dirty="0" smtClean="0"/>
              <a:t>Data Quality Testing</a:t>
            </a:r>
          </a:p>
          <a:p>
            <a:pPr>
              <a:buClr>
                <a:srgbClr val="0070C0"/>
              </a:buClr>
              <a:buFont typeface="Wingdings" panose="05000000000000000000" pitchFamily="2" charset="2"/>
              <a:buChar char="Ø"/>
            </a:pPr>
            <a:r>
              <a:rPr lang="en-US" dirty="0"/>
              <a:t>ONC 2015 Edition HIT Certification (10m)</a:t>
            </a:r>
          </a:p>
          <a:p>
            <a:pPr>
              <a:buClr>
                <a:srgbClr val="0070C0"/>
              </a:buClr>
              <a:buFont typeface="Wingdings" panose="05000000000000000000" pitchFamily="2" charset="2"/>
              <a:buChar char="Ø"/>
            </a:pPr>
            <a:r>
              <a:rPr lang="en-US" dirty="0" smtClean="0"/>
              <a:t>HL7 v2.5.1 Release 1.4 Testing (2m)</a:t>
            </a:r>
          </a:p>
          <a:p>
            <a:pPr>
              <a:buClr>
                <a:srgbClr val="0070C0"/>
              </a:buClr>
              <a:buFont typeface="Wingdings" panose="05000000000000000000" pitchFamily="2" charset="2"/>
              <a:buChar char="Ø"/>
            </a:pPr>
            <a:r>
              <a:rPr lang="en-US" dirty="0" smtClean="0"/>
              <a:t>Web Service Validation (10m)</a:t>
            </a:r>
          </a:p>
          <a:p>
            <a:pPr>
              <a:buClr>
                <a:srgbClr val="0070C0"/>
              </a:buClr>
              <a:buFont typeface="Wingdings" panose="05000000000000000000" pitchFamily="2" charset="2"/>
              <a:buChar char="Ø"/>
            </a:pPr>
            <a:r>
              <a:rPr lang="en-US" dirty="0" smtClean="0"/>
              <a:t>NIST </a:t>
            </a:r>
            <a:r>
              <a:rPr lang="en-US" dirty="0"/>
              <a:t>Implementation Guide Authoring Tool (IGAMT</a:t>
            </a:r>
            <a:r>
              <a:rPr lang="en-US" dirty="0" smtClean="0"/>
              <a:t>) (10m)</a:t>
            </a:r>
            <a:endParaRPr lang="en-US" dirty="0"/>
          </a:p>
          <a:p>
            <a:pPr>
              <a:buClr>
                <a:srgbClr val="0070C0"/>
              </a:buClr>
              <a:buFont typeface="Wingdings" panose="05000000000000000000" pitchFamily="2" charset="2"/>
              <a:buChar char="Ø"/>
            </a:pPr>
            <a:r>
              <a:rPr lang="en-US" dirty="0" smtClean="0"/>
              <a:t>Future Work (5m)</a:t>
            </a:r>
          </a:p>
          <a:p>
            <a:pPr>
              <a:buClr>
                <a:srgbClr val="0070C0"/>
              </a:buClr>
              <a:buFont typeface="Wingdings" panose="05000000000000000000" pitchFamily="2" charset="2"/>
              <a:buChar char="Ø"/>
            </a:pPr>
            <a:r>
              <a:rPr lang="en-US" dirty="0" smtClean="0"/>
              <a:t>Questions</a:t>
            </a:r>
            <a:endParaRPr lang="en-US" dirty="0"/>
          </a:p>
          <a:p>
            <a:pPr marL="0" indent="0">
              <a:buClr>
                <a:srgbClr val="0070C0"/>
              </a:buClr>
              <a:buNone/>
            </a:pPr>
            <a:endParaRPr lang="en-US" dirty="0" smtClean="0"/>
          </a:p>
        </p:txBody>
      </p:sp>
    </p:spTree>
    <p:extLst>
      <p:ext uri="{BB962C8B-B14F-4D97-AF65-F5344CB8AC3E}">
        <p14:creationId xmlns:p14="http://schemas.microsoft.com/office/powerpoint/2010/main" val="7958827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Messaging Standard – Supported Profiles</a:t>
            </a:r>
            <a:endParaRPr lang="en-US" dirty="0"/>
          </a:p>
        </p:txBody>
      </p:sp>
      <p:sp>
        <p:nvSpPr>
          <p:cNvPr id="3" name="Content Placeholder 2"/>
          <p:cNvSpPr>
            <a:spLocks noGrp="1"/>
          </p:cNvSpPr>
          <p:nvPr>
            <p:ph idx="1"/>
          </p:nvPr>
        </p:nvSpPr>
        <p:spPr>
          <a:xfrm>
            <a:off x="304801" y="831850"/>
            <a:ext cx="8610600" cy="5264150"/>
          </a:xfrm>
        </p:spPr>
        <p:txBody>
          <a:bodyPr>
            <a:normAutofit/>
          </a:bodyPr>
          <a:lstStyle/>
          <a:p>
            <a:pPr>
              <a:buClr>
                <a:srgbClr val="0070C0"/>
              </a:buClr>
              <a:buFont typeface="Wingdings" panose="05000000000000000000" pitchFamily="2" charset="2"/>
              <a:buChar char="Ø"/>
            </a:pPr>
            <a:r>
              <a:rPr lang="en-US" sz="2400" dirty="0"/>
              <a:t>HL7 2.5.1 Immunization Implementation Guide Release 1.5</a:t>
            </a:r>
          </a:p>
          <a:p>
            <a:pPr>
              <a:buClr>
                <a:srgbClr val="0070C0"/>
              </a:buClr>
              <a:buFont typeface="Wingdings" panose="05000000000000000000" pitchFamily="2" charset="2"/>
              <a:buChar char="Ø"/>
            </a:pPr>
            <a:r>
              <a:rPr lang="en-US" sz="2400" dirty="0"/>
              <a:t>HL7 2.5.1 Immunization Implementation Guide Release 1.5, </a:t>
            </a:r>
            <a:r>
              <a:rPr lang="en-US" sz="2400" dirty="0" smtClean="0"/>
              <a:t>Addendum</a:t>
            </a:r>
            <a:endParaRPr lang="en-US" dirty="0" smtClean="0"/>
          </a:p>
          <a:p>
            <a:pPr>
              <a:buClr>
                <a:srgbClr val="0070C0"/>
              </a:buClr>
              <a:buFont typeface="Wingdings" panose="05000000000000000000" pitchFamily="2" charset="2"/>
              <a:buChar char="Ø"/>
            </a:pPr>
            <a:r>
              <a:rPr lang="en-US" dirty="0" smtClean="0"/>
              <a:t>All 8 Profiles Supported</a:t>
            </a:r>
          </a:p>
          <a:p>
            <a:pPr lvl="1">
              <a:buClr>
                <a:srgbClr val="0070C0"/>
              </a:buClr>
              <a:buFont typeface="Wingdings" panose="05000000000000000000" pitchFamily="2" charset="2"/>
              <a:buChar char="Ø"/>
            </a:pPr>
            <a:r>
              <a:rPr lang="en-US" dirty="0" smtClean="0"/>
              <a:t>VXU^V04</a:t>
            </a:r>
          </a:p>
          <a:p>
            <a:pPr lvl="2">
              <a:buClr>
                <a:srgbClr val="0070C0"/>
              </a:buClr>
              <a:buFont typeface="Wingdings" panose="05000000000000000000" pitchFamily="2" charset="2"/>
              <a:buChar char="Ø"/>
            </a:pPr>
            <a:r>
              <a:rPr lang="en-US" dirty="0"/>
              <a:t>Z22 - </a:t>
            </a:r>
            <a:r>
              <a:rPr lang="en-US" dirty="0" smtClean="0"/>
              <a:t>SEND </a:t>
            </a:r>
            <a:r>
              <a:rPr lang="en-US" dirty="0"/>
              <a:t>UNSOLICITED IMMUNIZATION UPDATE USING A VXU</a:t>
            </a:r>
            <a:endParaRPr lang="en-US" dirty="0" smtClean="0"/>
          </a:p>
          <a:p>
            <a:pPr lvl="1">
              <a:buClr>
                <a:srgbClr val="0070C0"/>
              </a:buClr>
              <a:buFont typeface="Wingdings" panose="05000000000000000000" pitchFamily="2" charset="2"/>
              <a:buChar char="Ø"/>
            </a:pPr>
            <a:r>
              <a:rPr lang="en-US" dirty="0" smtClean="0"/>
              <a:t>ACK </a:t>
            </a:r>
          </a:p>
          <a:p>
            <a:pPr lvl="2">
              <a:buClr>
                <a:srgbClr val="0070C0"/>
              </a:buClr>
              <a:buFont typeface="Wingdings" panose="05000000000000000000" pitchFamily="2" charset="2"/>
              <a:buChar char="Ø"/>
            </a:pPr>
            <a:r>
              <a:rPr lang="en-US" dirty="0"/>
              <a:t>Z23 </a:t>
            </a:r>
            <a:r>
              <a:rPr lang="en-US" dirty="0" smtClean="0"/>
              <a:t>- RETURN </a:t>
            </a:r>
            <a:r>
              <a:rPr lang="en-US" dirty="0"/>
              <a:t>AN </a:t>
            </a:r>
            <a:r>
              <a:rPr lang="en-US" dirty="0" smtClean="0"/>
              <a:t>ACKNOWLEDGEMENT</a:t>
            </a:r>
          </a:p>
          <a:p>
            <a:pPr lvl="1">
              <a:buClr>
                <a:srgbClr val="0070C0"/>
              </a:buClr>
              <a:buFont typeface="Wingdings" panose="05000000000000000000" pitchFamily="2" charset="2"/>
              <a:buChar char="Ø"/>
            </a:pPr>
            <a:r>
              <a:rPr lang="en-US" dirty="0" smtClean="0"/>
              <a:t>QBP^Q11</a:t>
            </a:r>
          </a:p>
          <a:p>
            <a:pPr lvl="2">
              <a:buClr>
                <a:srgbClr val="0070C0"/>
              </a:buClr>
              <a:buFont typeface="Wingdings" panose="05000000000000000000" pitchFamily="2" charset="2"/>
              <a:buChar char="Ø"/>
            </a:pPr>
            <a:r>
              <a:rPr lang="en-US" dirty="0"/>
              <a:t>Z34 - REQUEST A COMPLETE IMMUNIZATION </a:t>
            </a:r>
            <a:r>
              <a:rPr lang="en-US" dirty="0" smtClean="0"/>
              <a:t>HISTORY</a:t>
            </a:r>
          </a:p>
          <a:p>
            <a:pPr lvl="2">
              <a:buClr>
                <a:srgbClr val="0070C0"/>
              </a:buClr>
              <a:buFont typeface="Wingdings" panose="05000000000000000000" pitchFamily="2" charset="2"/>
              <a:buChar char="Ø"/>
            </a:pPr>
            <a:r>
              <a:rPr lang="en-US" dirty="0" smtClean="0"/>
              <a:t>Z44 - REQUEST </a:t>
            </a:r>
            <a:r>
              <a:rPr lang="en-US" dirty="0"/>
              <a:t>EVALUATED IMMUNIZATION HISTORY AND FORECAST QUERY </a:t>
            </a:r>
            <a:r>
              <a:rPr lang="en-US" dirty="0" smtClean="0"/>
              <a:t>PROFILE</a:t>
            </a:r>
            <a:endParaRPr lang="en-US" dirty="0"/>
          </a:p>
          <a:p>
            <a:pPr lvl="1">
              <a:buClr>
                <a:srgbClr val="0070C0"/>
              </a:buClr>
              <a:buFont typeface="Wingdings" panose="05000000000000000000" pitchFamily="2" charset="2"/>
              <a:buChar char="Ø"/>
            </a:pPr>
            <a:r>
              <a:rPr lang="en-US" dirty="0" smtClean="0"/>
              <a:t>RSP^K11</a:t>
            </a:r>
          </a:p>
          <a:p>
            <a:pPr lvl="2">
              <a:buClr>
                <a:srgbClr val="0070C0"/>
              </a:buClr>
              <a:buFont typeface="Wingdings" panose="05000000000000000000" pitchFamily="2" charset="2"/>
              <a:buChar char="Ø"/>
            </a:pPr>
            <a:r>
              <a:rPr lang="en-US" dirty="0" smtClean="0"/>
              <a:t>Z31 - RETURN </a:t>
            </a:r>
            <a:r>
              <a:rPr lang="en-US" dirty="0"/>
              <a:t>A LIST OF CANDIDATES </a:t>
            </a:r>
            <a:r>
              <a:rPr lang="en-US" dirty="0" smtClean="0"/>
              <a:t>PROFILE</a:t>
            </a:r>
          </a:p>
          <a:p>
            <a:pPr lvl="2">
              <a:buClr>
                <a:srgbClr val="0070C0"/>
              </a:buClr>
              <a:buFont typeface="Wingdings" panose="05000000000000000000" pitchFamily="2" charset="2"/>
              <a:buChar char="Ø"/>
            </a:pPr>
            <a:r>
              <a:rPr lang="en-US" dirty="0"/>
              <a:t>Z32 </a:t>
            </a:r>
            <a:r>
              <a:rPr lang="en-US" dirty="0" smtClean="0"/>
              <a:t>- RESPONSE </a:t>
            </a:r>
            <a:r>
              <a:rPr lang="en-US" dirty="0"/>
              <a:t>PROFILE – RETURN COMPLETE IMMUNIZATION HISTORY</a:t>
            </a:r>
            <a:endParaRPr lang="en-US" dirty="0" smtClean="0"/>
          </a:p>
          <a:p>
            <a:pPr lvl="2">
              <a:buClr>
                <a:srgbClr val="0070C0"/>
              </a:buClr>
              <a:buFont typeface="Wingdings" panose="05000000000000000000" pitchFamily="2" charset="2"/>
              <a:buChar char="Ø"/>
            </a:pPr>
            <a:r>
              <a:rPr lang="en-US" dirty="0"/>
              <a:t>Z33 </a:t>
            </a:r>
            <a:r>
              <a:rPr lang="en-US" dirty="0" smtClean="0"/>
              <a:t>- RETURN </a:t>
            </a:r>
            <a:r>
              <a:rPr lang="en-US" dirty="0"/>
              <a:t>AN ACKNOWLEDGEMENT WITH NO PERSON </a:t>
            </a:r>
            <a:r>
              <a:rPr lang="en-US" dirty="0" smtClean="0"/>
              <a:t>RECORDS</a:t>
            </a:r>
          </a:p>
          <a:p>
            <a:pPr lvl="2">
              <a:buClr>
                <a:srgbClr val="0070C0"/>
              </a:buClr>
              <a:buFont typeface="Wingdings" panose="05000000000000000000" pitchFamily="2" charset="2"/>
              <a:buChar char="Ø"/>
            </a:pPr>
            <a:r>
              <a:rPr lang="en-US" dirty="0" smtClean="0"/>
              <a:t>Z42 - RETURN </a:t>
            </a:r>
            <a:r>
              <a:rPr lang="en-US" dirty="0"/>
              <a:t>EVALUATED HISTORY AND </a:t>
            </a:r>
            <a:r>
              <a:rPr lang="en-US" dirty="0" smtClean="0"/>
              <a:t>FORECAST</a:t>
            </a:r>
          </a:p>
        </p:txBody>
      </p:sp>
    </p:spTree>
    <p:extLst>
      <p:ext uri="{BB962C8B-B14F-4D97-AF65-F5344CB8AC3E}">
        <p14:creationId xmlns:p14="http://schemas.microsoft.com/office/powerpoint/2010/main" val="29250388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468" y="76200"/>
            <a:ext cx="8610600" cy="496149"/>
          </a:xfrm>
        </p:spPr>
        <p:txBody>
          <a:bodyPr>
            <a:normAutofit fontScale="90000"/>
          </a:bodyPr>
          <a:lstStyle/>
          <a:p>
            <a:r>
              <a:rPr lang="en-US" sz="3100" dirty="0" smtClean="0"/>
              <a:t>Testing Tiers</a:t>
            </a:r>
            <a:endParaRPr lang="en-US" dirty="0"/>
          </a:p>
        </p:txBody>
      </p:sp>
      <p:pic>
        <p:nvPicPr>
          <p:cNvPr id="3" name="Picture 2"/>
          <p:cNvPicPr>
            <a:picLocks noChangeAspect="1"/>
          </p:cNvPicPr>
          <p:nvPr/>
        </p:nvPicPr>
        <p:blipFill>
          <a:blip r:embed="rId2"/>
          <a:stretch>
            <a:fillRect/>
          </a:stretch>
        </p:blipFill>
        <p:spPr>
          <a:xfrm>
            <a:off x="186267" y="609600"/>
            <a:ext cx="8686801" cy="5486400"/>
          </a:xfrm>
          <a:prstGeom prst="rect">
            <a:avLst/>
          </a:prstGeom>
        </p:spPr>
      </p:pic>
    </p:spTree>
    <p:extLst>
      <p:ext uri="{BB962C8B-B14F-4D97-AF65-F5344CB8AC3E}">
        <p14:creationId xmlns:p14="http://schemas.microsoft.com/office/powerpoint/2010/main" val="42077567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381000"/>
            <a:ext cx="8382000" cy="457200"/>
          </a:xfrm>
        </p:spPr>
        <p:txBody>
          <a:bodyPr>
            <a:normAutofit/>
          </a:bodyPr>
          <a:lstStyle/>
          <a:p>
            <a:r>
              <a:rPr lang="en-US" dirty="0" smtClean="0">
                <a:solidFill>
                  <a:srgbClr val="002060"/>
                </a:solidFill>
              </a:rPr>
              <a:t>HL7 Content  Testing: Test </a:t>
            </a:r>
            <a:r>
              <a:rPr lang="en-US" dirty="0">
                <a:solidFill>
                  <a:srgbClr val="002060"/>
                </a:solidFill>
              </a:rPr>
              <a:t>Tool Operation Modes</a:t>
            </a:r>
          </a:p>
        </p:txBody>
      </p:sp>
      <p:sp>
        <p:nvSpPr>
          <p:cNvPr id="9" name="Content Placeholder 8"/>
          <p:cNvSpPr>
            <a:spLocks noGrp="1"/>
          </p:cNvSpPr>
          <p:nvPr>
            <p:ph idx="1"/>
          </p:nvPr>
        </p:nvSpPr>
        <p:spPr>
          <a:xfrm>
            <a:off x="457200" y="914400"/>
            <a:ext cx="8382000" cy="5105400"/>
          </a:xfrm>
        </p:spPr>
        <p:txBody>
          <a:bodyPr>
            <a:normAutofit/>
          </a:bodyPr>
          <a:lstStyle/>
          <a:p>
            <a:pPr>
              <a:buClr>
                <a:srgbClr val="0070C0"/>
              </a:buClr>
              <a:buFont typeface="Wingdings" panose="05000000000000000000" pitchFamily="2" charset="2"/>
              <a:buChar char="Ø"/>
            </a:pPr>
            <a:r>
              <a:rPr lang="en-US" sz="2400" dirty="0"/>
              <a:t>Testing the Sender (Message Creation)</a:t>
            </a:r>
          </a:p>
          <a:p>
            <a:pPr lvl="1">
              <a:buClr>
                <a:srgbClr val="0070C0"/>
              </a:buClr>
              <a:buFont typeface="Wingdings" panose="05000000000000000000" pitchFamily="2" charset="2"/>
              <a:buChar char="Ø"/>
            </a:pPr>
            <a:r>
              <a:rPr lang="en-US" sz="2000" dirty="0"/>
              <a:t>Context-free Testing</a:t>
            </a:r>
          </a:p>
          <a:p>
            <a:pPr lvl="2">
              <a:buClr>
                <a:srgbClr val="0070C0"/>
              </a:buClr>
              <a:buFont typeface="Wingdings" panose="05000000000000000000" pitchFamily="2" charset="2"/>
              <a:buChar char="Ø"/>
            </a:pPr>
            <a:r>
              <a:rPr lang="en-US" sz="1600" dirty="0"/>
              <a:t>Provides a simple and convenient method for testing message structure and most vocabulary</a:t>
            </a:r>
          </a:p>
          <a:p>
            <a:pPr lvl="2">
              <a:buClr>
                <a:srgbClr val="0070C0"/>
              </a:buClr>
              <a:buFont typeface="Wingdings" panose="05000000000000000000" pitchFamily="2" charset="2"/>
              <a:buChar char="Ø"/>
            </a:pPr>
            <a:r>
              <a:rPr lang="en-US" sz="1600" dirty="0"/>
              <a:t>The context-free operational mode validates any message created by the EHR</a:t>
            </a:r>
          </a:p>
          <a:p>
            <a:pPr lvl="2">
              <a:buClr>
                <a:srgbClr val="0070C0"/>
              </a:buClr>
              <a:buFont typeface="Wingdings" panose="05000000000000000000" pitchFamily="2" charset="2"/>
              <a:buChar char="Ø"/>
            </a:pPr>
            <a:r>
              <a:rPr lang="en-US" sz="1600" dirty="0"/>
              <a:t>It is disassociated from a test script, test case, or specific content (test data</a:t>
            </a:r>
            <a:r>
              <a:rPr lang="en-US" sz="1600" dirty="0" smtClean="0"/>
              <a:t>)</a:t>
            </a:r>
          </a:p>
          <a:p>
            <a:pPr lvl="2">
              <a:buClr>
                <a:srgbClr val="0070C0"/>
              </a:buClr>
              <a:buFont typeface="Wingdings" panose="05000000000000000000" pitchFamily="2" charset="2"/>
              <a:buChar char="Ø"/>
            </a:pPr>
            <a:r>
              <a:rPr lang="en-US" sz="1600" dirty="0" smtClean="0"/>
              <a:t>Good for site-testing</a:t>
            </a:r>
            <a:endParaRPr lang="en-US" sz="1600" dirty="0"/>
          </a:p>
          <a:p>
            <a:pPr lvl="1">
              <a:buClr>
                <a:srgbClr val="0070C0"/>
              </a:buClr>
              <a:buFont typeface="Wingdings" panose="05000000000000000000" pitchFamily="2" charset="2"/>
              <a:buChar char="Ø"/>
            </a:pPr>
            <a:r>
              <a:rPr lang="en-US" sz="2000" dirty="0"/>
              <a:t>Context-based </a:t>
            </a:r>
            <a:r>
              <a:rPr lang="en-US" sz="2000" dirty="0" smtClean="0"/>
              <a:t>Testing </a:t>
            </a:r>
            <a:r>
              <a:rPr lang="en-US" sz="2000" dirty="0" smtClean="0">
                <a:solidFill>
                  <a:srgbClr val="C00000"/>
                </a:solidFill>
              </a:rPr>
              <a:t>(Use for Certification Testing)</a:t>
            </a:r>
            <a:endParaRPr lang="en-US" sz="2000" dirty="0">
              <a:solidFill>
                <a:srgbClr val="C00000"/>
              </a:solidFill>
            </a:endParaRPr>
          </a:p>
          <a:p>
            <a:pPr lvl="2">
              <a:buClr>
                <a:srgbClr val="0070C0"/>
              </a:buClr>
              <a:buFont typeface="Wingdings" panose="05000000000000000000" pitchFamily="2" charset="2"/>
              <a:buChar char="Ø"/>
            </a:pPr>
            <a:r>
              <a:rPr lang="en-US" sz="1600" dirty="0"/>
              <a:t>Test Cases provided </a:t>
            </a:r>
          </a:p>
          <a:p>
            <a:pPr lvl="2">
              <a:buClr>
                <a:srgbClr val="0070C0"/>
              </a:buClr>
              <a:buFont typeface="Wingdings" panose="05000000000000000000" pitchFamily="2" charset="2"/>
              <a:buChar char="Ø"/>
            </a:pPr>
            <a:r>
              <a:rPr lang="en-US" sz="1600" dirty="0"/>
              <a:t>Context (specific Test Scenario, etc.) is known to validation tool</a:t>
            </a:r>
          </a:p>
          <a:p>
            <a:pPr lvl="2">
              <a:buClr>
                <a:srgbClr val="0070C0"/>
              </a:buClr>
              <a:buFont typeface="Wingdings" panose="05000000000000000000" pitchFamily="2" charset="2"/>
              <a:buChar char="Ø"/>
            </a:pPr>
            <a:r>
              <a:rPr lang="en-US" sz="1600" dirty="0"/>
              <a:t>Expands the scope of </a:t>
            </a:r>
            <a:r>
              <a:rPr lang="en-US" sz="1600" dirty="0" smtClean="0"/>
              <a:t>testing</a:t>
            </a:r>
          </a:p>
          <a:p>
            <a:pPr lvl="2">
              <a:buClr>
                <a:srgbClr val="0070C0"/>
              </a:buClr>
              <a:buFont typeface="Wingdings" panose="05000000000000000000" pitchFamily="2" charset="2"/>
              <a:buChar char="Ø"/>
            </a:pPr>
            <a:r>
              <a:rPr lang="en-US" sz="1600" dirty="0" smtClean="0"/>
              <a:t>Used in product certification testing</a:t>
            </a:r>
            <a:endParaRPr lang="en-US" sz="1600" dirty="0"/>
          </a:p>
          <a:p>
            <a:pPr>
              <a:buClr>
                <a:srgbClr val="0070C0"/>
              </a:buClr>
              <a:buFont typeface="Wingdings" panose="05000000000000000000" pitchFamily="2" charset="2"/>
              <a:buChar char="Ø"/>
            </a:pPr>
            <a:r>
              <a:rPr lang="en-US" sz="2400" dirty="0"/>
              <a:t>Testing the Receiver (Incorporation</a:t>
            </a:r>
            <a:r>
              <a:rPr lang="en-US" sz="2400" dirty="0" smtClean="0"/>
              <a:t>)</a:t>
            </a:r>
            <a:endParaRPr lang="en-US" sz="2400" dirty="0"/>
          </a:p>
          <a:p>
            <a:pPr lvl="1">
              <a:buClr>
                <a:srgbClr val="0070C0"/>
              </a:buClr>
              <a:buFont typeface="Wingdings" panose="05000000000000000000" pitchFamily="2" charset="2"/>
              <a:buChar char="Ø"/>
            </a:pPr>
            <a:r>
              <a:rPr lang="en-US" sz="2000" dirty="0"/>
              <a:t>Incorporation of message and associated functional requirements</a:t>
            </a:r>
          </a:p>
          <a:p>
            <a:pPr lvl="1">
              <a:buClr>
                <a:srgbClr val="0070C0"/>
              </a:buClr>
              <a:buFont typeface="Wingdings" panose="05000000000000000000" pitchFamily="2" charset="2"/>
              <a:buChar char="Ø"/>
            </a:pPr>
            <a:r>
              <a:rPr lang="en-US" sz="2000" dirty="0"/>
              <a:t>Employs inspection testing (Juror Document)</a:t>
            </a:r>
          </a:p>
        </p:txBody>
      </p:sp>
    </p:spTree>
    <p:extLst>
      <p:ext uri="{BB962C8B-B14F-4D97-AF65-F5344CB8AC3E}">
        <p14:creationId xmlns:p14="http://schemas.microsoft.com/office/powerpoint/2010/main" val="11078963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Context-free Testing: HL7 Content</a:t>
            </a:r>
            <a:endParaRPr lang="en-US" dirty="0"/>
          </a:p>
        </p:txBody>
      </p:sp>
      <p:sp>
        <p:nvSpPr>
          <p:cNvPr id="3" name="Content Placeholder 2"/>
          <p:cNvSpPr>
            <a:spLocks noGrp="1"/>
          </p:cNvSpPr>
          <p:nvPr>
            <p:ph idx="1"/>
          </p:nvPr>
        </p:nvSpPr>
        <p:spPr>
          <a:xfrm>
            <a:off x="381000" y="3733800"/>
            <a:ext cx="8353425" cy="2351088"/>
          </a:xfrm>
        </p:spPr>
        <p:txBody>
          <a:bodyPr/>
          <a:lstStyle/>
          <a:p>
            <a:pPr>
              <a:buClr>
                <a:srgbClr val="0070C0"/>
              </a:buClr>
              <a:buFont typeface="Wingdings" panose="05000000000000000000" pitchFamily="2" charset="2"/>
              <a:buChar char="Ø"/>
            </a:pPr>
            <a:r>
              <a:rPr lang="en-US" sz="1600" dirty="0"/>
              <a:t>No Test Cases provided </a:t>
            </a:r>
          </a:p>
          <a:p>
            <a:pPr>
              <a:buClr>
                <a:srgbClr val="0070C0"/>
              </a:buClr>
              <a:buFont typeface="Wingdings" panose="05000000000000000000" pitchFamily="2" charset="2"/>
              <a:buChar char="Ø"/>
            </a:pPr>
            <a:r>
              <a:rPr lang="en-US" sz="1600" dirty="0"/>
              <a:t>Context (Test Scenario, etc.) is unknown to validation tool</a:t>
            </a:r>
          </a:p>
          <a:p>
            <a:pPr>
              <a:buClr>
                <a:srgbClr val="0070C0"/>
              </a:buClr>
              <a:buFont typeface="Wingdings" panose="05000000000000000000" pitchFamily="2" charset="2"/>
              <a:buChar char="Ø"/>
            </a:pPr>
            <a:r>
              <a:rPr lang="en-US" sz="1600" dirty="0"/>
              <a:t>May be used to test any message created by an EHR</a:t>
            </a:r>
          </a:p>
          <a:p>
            <a:pPr>
              <a:buClr>
                <a:srgbClr val="0070C0"/>
              </a:buClr>
              <a:buFont typeface="Wingdings" panose="05000000000000000000" pitchFamily="2" charset="2"/>
              <a:buChar char="Ø"/>
            </a:pPr>
            <a:r>
              <a:rPr lang="en-US" sz="1600" dirty="0"/>
              <a:t>Provides a simple and convenient method for testing message structure and   most </a:t>
            </a:r>
            <a:r>
              <a:rPr lang="en-US" sz="1600" i="1" dirty="0"/>
              <a:t>vocabulary</a:t>
            </a:r>
          </a:p>
          <a:p>
            <a:pPr>
              <a:buClr>
                <a:srgbClr val="0070C0"/>
              </a:buClr>
              <a:buFont typeface="Wingdings" panose="05000000000000000000" pitchFamily="2" charset="2"/>
              <a:buChar char="Ø"/>
            </a:pPr>
            <a:r>
              <a:rPr lang="en-US" sz="1600" dirty="0"/>
              <a:t>Typically is not used for certifying EHR technologies for the ONC certification criteria, but may be used for certification testing in specific </a:t>
            </a:r>
            <a:r>
              <a:rPr lang="en-US" sz="1600" dirty="0" smtClean="0"/>
              <a:t>instances (the </a:t>
            </a:r>
            <a:r>
              <a:rPr lang="en-US" sz="1600" dirty="0"/>
              <a:t>Tester must perform visual inspection to validate content of message</a:t>
            </a:r>
            <a:r>
              <a:rPr lang="en-US" sz="1600" dirty="0" smtClean="0"/>
              <a:t>)</a:t>
            </a:r>
            <a:endParaRPr lang="en-US" sz="16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5" y="863600"/>
            <a:ext cx="411480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2676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4"/>
          <p:cNvSpPr>
            <a:spLocks noGrp="1"/>
          </p:cNvSpPr>
          <p:nvPr>
            <p:ph type="title"/>
          </p:nvPr>
        </p:nvSpPr>
        <p:spPr/>
        <p:txBody>
          <a:bodyPr/>
          <a:lstStyle/>
          <a:p>
            <a:r>
              <a:rPr lang="en-US" altLang="en-US" smtClean="0"/>
              <a:t>Context-free Testing Quick Guide</a:t>
            </a:r>
          </a:p>
        </p:txBody>
      </p:sp>
      <p:pic>
        <p:nvPicPr>
          <p:cNvPr id="614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66713" y="1873250"/>
            <a:ext cx="5357812" cy="3854450"/>
          </a:xfrm>
          <a:ln>
            <a:solidFill>
              <a:schemeClr val="tx1"/>
            </a:solidFill>
            <a:miter lim="800000"/>
            <a:headEnd/>
            <a:tailEnd/>
          </a:ln>
        </p:spPr>
      </p:pic>
      <p:graphicFrame>
        <p:nvGraphicFramePr>
          <p:cNvPr id="9" name="Table 8"/>
          <p:cNvGraphicFramePr>
            <a:graphicFrameLocks noGrp="1"/>
          </p:cNvGraphicFramePr>
          <p:nvPr/>
        </p:nvGraphicFramePr>
        <p:xfrm>
          <a:off x="5343525" y="592138"/>
          <a:ext cx="3302000" cy="1050925"/>
        </p:xfrm>
        <a:graphic>
          <a:graphicData uri="http://schemas.openxmlformats.org/drawingml/2006/table">
            <a:tbl>
              <a:tblPr firstRow="1" bandRow="1">
                <a:tableStyleId>{5C22544A-7EE6-4342-B048-85BDC9FD1C3A}</a:tableStyleId>
              </a:tblPr>
              <a:tblGrid>
                <a:gridCol w="3302000"/>
              </a:tblGrid>
              <a:tr h="432504">
                <a:tc>
                  <a:txBody>
                    <a:bodyPr/>
                    <a:lstStyle/>
                    <a:p>
                      <a:pPr algn="ctr"/>
                      <a:r>
                        <a:rPr lang="en-US" sz="1600" dirty="0" smtClean="0">
                          <a:solidFill>
                            <a:schemeClr val="bg1"/>
                          </a:solidFill>
                        </a:rPr>
                        <a:t>Context-free</a:t>
                      </a:r>
                      <a:r>
                        <a:rPr lang="en-US" sz="1600" baseline="0" dirty="0" smtClean="0">
                          <a:solidFill>
                            <a:schemeClr val="bg1"/>
                          </a:solidFill>
                        </a:rPr>
                        <a:t> </a:t>
                      </a:r>
                      <a:r>
                        <a:rPr lang="en-US" sz="1600" dirty="0" smtClean="0">
                          <a:solidFill>
                            <a:schemeClr val="bg1"/>
                          </a:solidFill>
                        </a:rPr>
                        <a:t>Validation </a:t>
                      </a:r>
                      <a:r>
                        <a:rPr lang="en-US" sz="1600" baseline="0" dirty="0" smtClean="0">
                          <a:solidFill>
                            <a:schemeClr val="bg1"/>
                          </a:solidFill>
                        </a:rPr>
                        <a:t>page</a:t>
                      </a:r>
                      <a:endParaRPr lang="en-US" sz="1600" dirty="0">
                        <a:solidFill>
                          <a:schemeClr val="bg1"/>
                        </a:solidFill>
                      </a:endParaRPr>
                    </a:p>
                  </a:txBody>
                  <a:tcPr marL="91465" marR="91465" marT="45736" marB="45736">
                    <a:lnL w="28575" cap="flat" cmpd="sng" algn="ctr">
                      <a:solidFill>
                        <a:srgbClr val="7E0407"/>
                      </a:solidFill>
                      <a:prstDash val="solid"/>
                      <a:round/>
                      <a:headEnd type="none" w="med" len="med"/>
                      <a:tailEnd type="none" w="med" len="med"/>
                    </a:lnL>
                    <a:lnR w="28575" cap="flat" cmpd="sng" algn="ctr">
                      <a:solidFill>
                        <a:srgbClr val="7E0407"/>
                      </a:solidFill>
                      <a:prstDash val="solid"/>
                      <a:round/>
                      <a:headEnd type="none" w="med" len="med"/>
                      <a:tailEnd type="none" w="med" len="med"/>
                    </a:lnR>
                    <a:lnT w="28575" cap="flat" cmpd="sng" algn="ctr">
                      <a:solidFill>
                        <a:srgbClr val="7E0407"/>
                      </a:solidFill>
                      <a:prstDash val="solid"/>
                      <a:round/>
                      <a:headEnd type="none" w="med" len="med"/>
                      <a:tailEnd type="none" w="med" len="med"/>
                    </a:lnT>
                    <a:solidFill>
                      <a:srgbClr val="002060"/>
                    </a:solidFill>
                  </a:tcPr>
                </a:tc>
              </a:tr>
              <a:tr h="618421">
                <a:tc>
                  <a:txBody>
                    <a:bodyPr/>
                    <a:lstStyle/>
                    <a:p>
                      <a:pPr algn="ctr"/>
                      <a:r>
                        <a:rPr lang="en-US" sz="1000" dirty="0" smtClean="0"/>
                        <a:t>This</a:t>
                      </a:r>
                      <a:r>
                        <a:rPr lang="en-US" sz="1000" baseline="0" dirty="0" smtClean="0"/>
                        <a:t> page </a:t>
                      </a:r>
                      <a:r>
                        <a:rPr lang="en-US" sz="1000" kern="1200" dirty="0" smtClean="0">
                          <a:solidFill>
                            <a:schemeClr val="dk1"/>
                          </a:solidFill>
                          <a:effectLst/>
                          <a:latin typeface="+mn-lt"/>
                          <a:ea typeface="+mn-ea"/>
                          <a:cs typeface="+mn-cs"/>
                        </a:rPr>
                        <a:t>validates any Immunization message created by the EHR. It is disassociated from a test script, test case, or specific content (test data).</a:t>
                      </a:r>
                      <a:endParaRPr lang="en-US" sz="1000" dirty="0"/>
                    </a:p>
                  </a:txBody>
                  <a:tcPr marL="91465" marR="91465" marT="45736" marB="45736">
                    <a:lnL w="28575" cap="flat" cmpd="sng" algn="ctr">
                      <a:solidFill>
                        <a:srgbClr val="7E0407"/>
                      </a:solidFill>
                      <a:prstDash val="solid"/>
                      <a:round/>
                      <a:headEnd type="none" w="med" len="med"/>
                      <a:tailEnd type="none" w="med" len="med"/>
                    </a:lnL>
                    <a:lnR w="28575" cap="flat" cmpd="sng" algn="ctr">
                      <a:solidFill>
                        <a:srgbClr val="7E0407"/>
                      </a:solidFill>
                      <a:prstDash val="solid"/>
                      <a:round/>
                      <a:headEnd type="none" w="med" len="med"/>
                      <a:tailEnd type="none" w="med" len="med"/>
                    </a:lnR>
                    <a:lnB w="28575" cap="flat" cmpd="sng" algn="ctr">
                      <a:solidFill>
                        <a:srgbClr val="7E0407"/>
                      </a:solidFill>
                      <a:prstDash val="solid"/>
                      <a:round/>
                      <a:headEnd type="none" w="med" len="med"/>
                      <a:tailEnd type="none" w="med" len="med"/>
                    </a:lnB>
                  </a:tcPr>
                </a:tc>
              </a:tr>
            </a:tbl>
          </a:graphicData>
        </a:graphic>
      </p:graphicFrame>
      <p:sp>
        <p:nvSpPr>
          <p:cNvPr id="10" name="TextBox 12"/>
          <p:cNvSpPr txBox="1">
            <a:spLocks noChangeArrowheads="1"/>
          </p:cNvSpPr>
          <p:nvPr/>
        </p:nvSpPr>
        <p:spPr bwMode="auto">
          <a:xfrm>
            <a:off x="2582863" y="993775"/>
            <a:ext cx="2389187" cy="461963"/>
          </a:xfrm>
          <a:prstGeom prst="rect">
            <a:avLst/>
          </a:prstGeom>
          <a:solidFill>
            <a:schemeClr val="bg1"/>
          </a:solid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lvl="1" indent="0" algn="ctr" eaLnBrk="1" hangingPunct="1">
              <a:defRPr/>
            </a:pPr>
            <a:r>
              <a:rPr lang="en-US" sz="800" b="0" dirty="0"/>
              <a:t>Open </a:t>
            </a:r>
            <a:r>
              <a:rPr lang="en-US" sz="800" b="0" dirty="0" smtClean="0"/>
              <a:t>NIST Immunization Test Suite Tool using link: </a:t>
            </a:r>
            <a:r>
              <a:rPr lang="en-US" sz="800" dirty="0">
                <a:solidFill>
                  <a:schemeClr val="dk1"/>
                </a:solidFill>
                <a:hlinkClick r:id="rId3"/>
              </a:rPr>
              <a:t>http://</a:t>
            </a:r>
            <a:r>
              <a:rPr lang="en-US" sz="800" dirty="0" smtClean="0">
                <a:solidFill>
                  <a:schemeClr val="dk1"/>
                </a:solidFill>
                <a:hlinkClick r:id="rId3"/>
              </a:rPr>
              <a:t>hl7v2-iz-r1.5-testing.nist.gov</a:t>
            </a:r>
            <a:r>
              <a:rPr lang="en-US" sz="800" dirty="0" smtClean="0">
                <a:solidFill>
                  <a:schemeClr val="dk1"/>
                </a:solidFill>
              </a:rPr>
              <a:t> </a:t>
            </a:r>
            <a:r>
              <a:rPr lang="en-US" sz="800" b="0" dirty="0" smtClean="0"/>
              <a:t>and click on ‘</a:t>
            </a:r>
            <a:r>
              <a:rPr lang="en-US" sz="800" dirty="0" smtClean="0"/>
              <a:t>HL7 Context-free’ </a:t>
            </a:r>
            <a:r>
              <a:rPr lang="en-US" sz="800" b="0" dirty="0" smtClean="0"/>
              <a:t>tab.</a:t>
            </a:r>
          </a:p>
        </p:txBody>
      </p:sp>
      <p:cxnSp>
        <p:nvCxnSpPr>
          <p:cNvPr id="11" name="Straight Connector 10"/>
          <p:cNvCxnSpPr>
            <a:stCxn id="10" idx="2"/>
          </p:cNvCxnSpPr>
          <p:nvPr/>
        </p:nvCxnSpPr>
        <p:spPr bwMode="auto">
          <a:xfrm flipH="1">
            <a:off x="2130425" y="1455738"/>
            <a:ext cx="1647825" cy="373062"/>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Right Arrow 97"/>
          <p:cNvSpPr>
            <a:spLocks noChangeArrowheads="1"/>
          </p:cNvSpPr>
          <p:nvPr/>
        </p:nvSpPr>
        <p:spPr bwMode="auto">
          <a:xfrm>
            <a:off x="5761038" y="4421188"/>
            <a:ext cx="419100" cy="346075"/>
          </a:xfrm>
          <a:prstGeom prst="rightArrow">
            <a:avLst>
              <a:gd name="adj1" fmla="val 50000"/>
              <a:gd name="adj2" fmla="val 50176"/>
            </a:avLst>
          </a:prstGeom>
          <a:solidFill>
            <a:srgbClr val="002060"/>
          </a:solidFill>
          <a:ln w="9525" algn="ctr">
            <a:solidFill>
              <a:schemeClr val="bg1">
                <a:lumMod val="65000"/>
              </a:schemeClr>
            </a:solidFill>
            <a:round/>
            <a:headEnd/>
            <a:tailEnd/>
          </a:ln>
        </p:spPr>
        <p:txBody>
          <a:bodyPr/>
          <a:lstStyle/>
          <a:p>
            <a:pPr>
              <a:defRPr/>
            </a:pPr>
            <a:endParaRPr lang="en-US">
              <a:latin typeface="Arial" charset="0"/>
            </a:endParaRPr>
          </a:p>
        </p:txBody>
      </p:sp>
      <p:grpSp>
        <p:nvGrpSpPr>
          <p:cNvPr id="6159" name="Group 37"/>
          <p:cNvGrpSpPr>
            <a:grpSpLocks/>
          </p:cNvGrpSpPr>
          <p:nvPr/>
        </p:nvGrpSpPr>
        <p:grpSpPr bwMode="auto">
          <a:xfrm>
            <a:off x="28575" y="2441575"/>
            <a:ext cx="1862138" cy="2044700"/>
            <a:chOff x="523481" y="1953046"/>
            <a:chExt cx="2019503" cy="1805711"/>
          </a:xfrm>
        </p:grpSpPr>
        <p:sp>
          <p:nvSpPr>
            <p:cNvPr id="19" name="TextBox 18"/>
            <p:cNvSpPr txBox="1">
              <a:spLocks noChangeArrowheads="1"/>
            </p:cNvSpPr>
            <p:nvPr/>
          </p:nvSpPr>
          <p:spPr bwMode="auto">
            <a:xfrm>
              <a:off x="674987" y="3568092"/>
              <a:ext cx="1867997" cy="190665"/>
            </a:xfrm>
            <a:prstGeom prst="rect">
              <a:avLst/>
            </a:prstGeom>
            <a:no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defRPr/>
              </a:pPr>
              <a:r>
                <a:rPr lang="en-US" sz="800" b="0" dirty="0" smtClean="0"/>
                <a:t>Select the</a:t>
              </a:r>
              <a:r>
                <a:rPr lang="en-US" sz="800" dirty="0" smtClean="0"/>
                <a:t> ‘Validation’ </a:t>
              </a:r>
              <a:r>
                <a:rPr lang="en-US" sz="800" b="0" dirty="0" smtClean="0"/>
                <a:t>tab.</a:t>
              </a:r>
            </a:p>
          </p:txBody>
        </p:sp>
        <p:sp>
          <p:nvSpPr>
            <p:cNvPr id="20" name="Oval 19"/>
            <p:cNvSpPr/>
            <p:nvPr/>
          </p:nvSpPr>
          <p:spPr bwMode="auto">
            <a:xfrm>
              <a:off x="523481" y="3429299"/>
              <a:ext cx="266857" cy="246743"/>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3</a:t>
              </a:r>
            </a:p>
          </p:txBody>
        </p:sp>
        <p:cxnSp>
          <p:nvCxnSpPr>
            <p:cNvPr id="21" name="Straight Connector 20"/>
            <p:cNvCxnSpPr/>
            <p:nvPr/>
          </p:nvCxnSpPr>
          <p:spPr bwMode="auto">
            <a:xfrm flipV="1">
              <a:off x="876421" y="1953046"/>
              <a:ext cx="983065" cy="1599625"/>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6" name="Oval 25"/>
          <p:cNvSpPr/>
          <p:nvPr/>
        </p:nvSpPr>
        <p:spPr bwMode="auto">
          <a:xfrm>
            <a:off x="2465388" y="854075"/>
            <a:ext cx="234950"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1</a:t>
            </a:r>
          </a:p>
        </p:txBody>
      </p:sp>
      <p:sp>
        <p:nvSpPr>
          <p:cNvPr id="28" name="TextBox 12"/>
          <p:cNvSpPr txBox="1">
            <a:spLocks noChangeArrowheads="1"/>
          </p:cNvSpPr>
          <p:nvPr/>
        </p:nvSpPr>
        <p:spPr bwMode="auto">
          <a:xfrm>
            <a:off x="404813" y="1133475"/>
            <a:ext cx="1562100" cy="461963"/>
          </a:xfrm>
          <a:prstGeom prst="rect">
            <a:avLst/>
          </a:prstGeom>
          <a:solidFill>
            <a:schemeClr val="bg1"/>
          </a:solid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lvl="1" indent="0" algn="ctr" eaLnBrk="1" hangingPunct="1">
              <a:defRPr/>
            </a:pPr>
            <a:r>
              <a:rPr lang="en-US" sz="800" b="0" dirty="0"/>
              <a:t>Select a ‘</a:t>
            </a:r>
            <a:r>
              <a:rPr lang="en-US" sz="800" dirty="0"/>
              <a:t>Conformance Profile</a:t>
            </a:r>
            <a:r>
              <a:rPr lang="en-US" sz="800" b="0" dirty="0"/>
              <a:t>’ to test an HL7 message </a:t>
            </a:r>
            <a:r>
              <a:rPr lang="en-US" sz="800" b="0" dirty="0" smtClean="0"/>
              <a:t>against.</a:t>
            </a:r>
          </a:p>
        </p:txBody>
      </p:sp>
      <p:sp>
        <p:nvSpPr>
          <p:cNvPr id="29" name="Oval 28"/>
          <p:cNvSpPr/>
          <p:nvPr/>
        </p:nvSpPr>
        <p:spPr bwMode="auto">
          <a:xfrm>
            <a:off x="250825" y="993775"/>
            <a:ext cx="271463"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2</a:t>
            </a:r>
          </a:p>
        </p:txBody>
      </p:sp>
      <p:cxnSp>
        <p:nvCxnSpPr>
          <p:cNvPr id="31" name="Straight Connector 30"/>
          <p:cNvCxnSpPr/>
          <p:nvPr/>
        </p:nvCxnSpPr>
        <p:spPr bwMode="auto">
          <a:xfrm flipH="1">
            <a:off x="808038" y="1595438"/>
            <a:ext cx="223837" cy="714375"/>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TextBox 13"/>
          <p:cNvSpPr txBox="1">
            <a:spLocks noChangeArrowheads="1"/>
          </p:cNvSpPr>
          <p:nvPr/>
        </p:nvSpPr>
        <p:spPr bwMode="auto">
          <a:xfrm>
            <a:off x="6494463" y="1938338"/>
            <a:ext cx="2163762" cy="461962"/>
          </a:xfrm>
          <a:prstGeom prst="rect">
            <a:avLst/>
          </a:prstGeom>
          <a:solidFill>
            <a:schemeClr val="bg1"/>
          </a:solidFill>
          <a:ln w="28575">
            <a:solidFill>
              <a:schemeClr val="tx1">
                <a:lumMod val="50000"/>
                <a:lumOff val="50000"/>
              </a:schemeClr>
            </a:solidFill>
            <a:miter lim="800000"/>
            <a:headEnd/>
            <a:tailEnd/>
          </a:ln>
        </p:spPr>
        <p:txBody>
          <a:bodyPr>
            <a:spAutoFit/>
          </a:bodyPr>
          <a:lstStyle>
            <a:defPPr>
              <a:defRPr lang="en-US"/>
            </a:defPPr>
            <a:lvl1pPr algn="ctr" eaLnBrk="1" hangingPunct="1">
              <a:defRPr sz="800" b="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en-US" dirty="0" smtClean="0">
                <a:latin typeface="Arial" charset="0"/>
              </a:rPr>
              <a:t>Copy/paste or click on Browse Message button to upload test message into Message Content window.</a:t>
            </a:r>
          </a:p>
        </p:txBody>
      </p:sp>
      <p:sp>
        <p:nvSpPr>
          <p:cNvPr id="36" name="Oval 35"/>
          <p:cNvSpPr/>
          <p:nvPr/>
        </p:nvSpPr>
        <p:spPr bwMode="auto">
          <a:xfrm>
            <a:off x="6396038" y="1828800"/>
            <a:ext cx="246062"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4</a:t>
            </a:r>
          </a:p>
        </p:txBody>
      </p:sp>
      <p:cxnSp>
        <p:nvCxnSpPr>
          <p:cNvPr id="37" name="Straight Connector 36"/>
          <p:cNvCxnSpPr>
            <a:stCxn id="35" idx="1"/>
          </p:cNvCxnSpPr>
          <p:nvPr/>
        </p:nvCxnSpPr>
        <p:spPr bwMode="auto">
          <a:xfrm flipH="1">
            <a:off x="5614988" y="2168525"/>
            <a:ext cx="879475" cy="765175"/>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p:cNvCxnSpPr>
            <a:stCxn id="35" idx="1"/>
          </p:cNvCxnSpPr>
          <p:nvPr/>
        </p:nvCxnSpPr>
        <p:spPr bwMode="auto">
          <a:xfrm flipH="1">
            <a:off x="5132388" y="2168525"/>
            <a:ext cx="1362075" cy="293688"/>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10"/>
          <p:cNvSpPr txBox="1">
            <a:spLocks noChangeArrowheads="1"/>
          </p:cNvSpPr>
          <p:nvPr/>
        </p:nvSpPr>
        <p:spPr bwMode="auto">
          <a:xfrm>
            <a:off x="1308100" y="4854575"/>
            <a:ext cx="1176338" cy="461963"/>
          </a:xfrm>
          <a:prstGeom prst="rect">
            <a:avLst/>
          </a:prstGeom>
          <a:solidFill>
            <a:schemeClr val="bg1"/>
          </a:solidFill>
          <a:ln w="28575">
            <a:solidFill>
              <a:schemeClr val="tx1">
                <a:lumMod val="50000"/>
                <a:lumOff val="50000"/>
              </a:schemeClr>
            </a:solidFill>
            <a:miter lim="800000"/>
            <a:headEnd/>
            <a:tailEnd/>
          </a:ln>
        </p:spPr>
        <p:txBody>
          <a:bodyPr>
            <a:spAutoFit/>
          </a:bodyPr>
          <a:lstStyle>
            <a:defPPr>
              <a:defRPr lang="en-US"/>
            </a:defPPr>
            <a:lvl1pPr eaLnBrk="1" hangingPunct="1">
              <a:defRPr sz="800" b="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defRPr/>
            </a:pPr>
            <a:r>
              <a:rPr lang="en-US" dirty="0" smtClean="0">
                <a:latin typeface="Arial" charset="0"/>
              </a:rPr>
              <a:t>Validation results appear. If message failed, errors display.</a:t>
            </a:r>
          </a:p>
        </p:txBody>
      </p:sp>
      <p:cxnSp>
        <p:nvCxnSpPr>
          <p:cNvPr id="42" name="Straight Arrow Connector 70"/>
          <p:cNvCxnSpPr>
            <a:cxnSpLocks noChangeShapeType="1"/>
          </p:cNvCxnSpPr>
          <p:nvPr/>
        </p:nvCxnSpPr>
        <p:spPr bwMode="auto">
          <a:xfrm flipV="1">
            <a:off x="1779588" y="4681538"/>
            <a:ext cx="1058862" cy="173037"/>
          </a:xfrm>
          <a:prstGeom prst="straightConnector1">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Arrow Connector 70"/>
          <p:cNvCxnSpPr>
            <a:cxnSpLocks noChangeShapeType="1"/>
          </p:cNvCxnSpPr>
          <p:nvPr/>
        </p:nvCxnSpPr>
        <p:spPr bwMode="auto">
          <a:xfrm flipV="1">
            <a:off x="2484438" y="5106988"/>
            <a:ext cx="290512" cy="22225"/>
          </a:xfrm>
          <a:prstGeom prst="straightConnector1">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Oval 46"/>
          <p:cNvSpPr/>
          <p:nvPr/>
        </p:nvSpPr>
        <p:spPr bwMode="auto">
          <a:xfrm>
            <a:off x="1185863" y="4711700"/>
            <a:ext cx="244475"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5</a:t>
            </a:r>
          </a:p>
        </p:txBody>
      </p:sp>
      <p:sp>
        <p:nvSpPr>
          <p:cNvPr id="52" name="Rectangle 3"/>
          <p:cNvSpPr txBox="1">
            <a:spLocks noChangeArrowheads="1"/>
          </p:cNvSpPr>
          <p:nvPr/>
        </p:nvSpPr>
        <p:spPr bwMode="auto">
          <a:xfrm>
            <a:off x="1103313" y="5603875"/>
            <a:ext cx="1820862" cy="338138"/>
          </a:xfrm>
          <a:prstGeom prst="rect">
            <a:avLst/>
          </a:prstGeom>
          <a:solidFill>
            <a:schemeClr val="bg1"/>
          </a:solidFill>
          <a:ln w="28575">
            <a:solidFill>
              <a:schemeClr val="tx1">
                <a:lumMod val="50000"/>
                <a:lumOff val="50000"/>
              </a:schemeClr>
            </a:solidFill>
            <a:miter lim="800000"/>
            <a:headEnd/>
            <a:tailEnd/>
          </a:ln>
        </p:spPr>
        <p:txBody>
          <a:bodyPr>
            <a:spAutoFit/>
          </a:bodyPr>
          <a:lstStyle>
            <a:defPPr>
              <a:defRPr lang="en-US"/>
            </a:defPPr>
            <a:lvl1pPr eaLnBrk="1" hangingPunct="1">
              <a:defRPr sz="800" b="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defRPr/>
            </a:pPr>
            <a:r>
              <a:rPr lang="en-US" dirty="0">
                <a:latin typeface="Arial" charset="0"/>
              </a:rPr>
              <a:t>Click on </a:t>
            </a:r>
            <a:r>
              <a:rPr lang="en-US" dirty="0" smtClean="0">
                <a:latin typeface="Arial" charset="0"/>
              </a:rPr>
              <a:t>‘</a:t>
            </a:r>
            <a:r>
              <a:rPr lang="en-US" b="1" dirty="0" smtClean="0">
                <a:latin typeface="Arial" charset="0"/>
              </a:rPr>
              <a:t>Report</a:t>
            </a:r>
            <a:r>
              <a:rPr lang="en-US" dirty="0" smtClean="0">
                <a:latin typeface="Arial" charset="0"/>
              </a:rPr>
              <a:t> ‘icon </a:t>
            </a:r>
            <a:r>
              <a:rPr lang="en-US" dirty="0">
                <a:latin typeface="Arial" charset="0"/>
              </a:rPr>
              <a:t>to display Message Validation Report. </a:t>
            </a:r>
          </a:p>
        </p:txBody>
      </p:sp>
      <p:cxnSp>
        <p:nvCxnSpPr>
          <p:cNvPr id="53" name="Straight Arrow Connector 76"/>
          <p:cNvCxnSpPr>
            <a:cxnSpLocks noChangeShapeType="1"/>
            <a:stCxn id="52" idx="3"/>
          </p:cNvCxnSpPr>
          <p:nvPr/>
        </p:nvCxnSpPr>
        <p:spPr bwMode="auto">
          <a:xfrm flipV="1">
            <a:off x="2924175" y="4592638"/>
            <a:ext cx="2444750" cy="1181100"/>
          </a:xfrm>
          <a:prstGeom prst="straightConnector1">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Oval 53"/>
          <p:cNvSpPr/>
          <p:nvPr/>
        </p:nvSpPr>
        <p:spPr bwMode="auto">
          <a:xfrm>
            <a:off x="939800" y="5459413"/>
            <a:ext cx="266700" cy="268287"/>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6</a:t>
            </a:r>
          </a:p>
        </p:txBody>
      </p:sp>
      <p:cxnSp>
        <p:nvCxnSpPr>
          <p:cNvPr id="56" name="Straight Arrow Connector 76"/>
          <p:cNvCxnSpPr>
            <a:cxnSpLocks noChangeShapeType="1"/>
          </p:cNvCxnSpPr>
          <p:nvPr/>
        </p:nvCxnSpPr>
        <p:spPr bwMode="auto">
          <a:xfrm flipV="1">
            <a:off x="2916238" y="4803775"/>
            <a:ext cx="3263900" cy="1069975"/>
          </a:xfrm>
          <a:prstGeom prst="straightConnector1">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176"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0138" y="2441575"/>
            <a:ext cx="28003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7"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80138" y="4857750"/>
            <a:ext cx="28003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4166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228600"/>
            <a:ext cx="8382000" cy="457200"/>
          </a:xfrm>
        </p:spPr>
        <p:txBody>
          <a:bodyPr>
            <a:normAutofit/>
          </a:bodyPr>
          <a:lstStyle/>
          <a:p>
            <a:r>
              <a:rPr lang="en-US" dirty="0">
                <a:solidFill>
                  <a:srgbClr val="002060"/>
                </a:solidFill>
              </a:rPr>
              <a:t>Context-based Testing (Sending Application</a:t>
            </a:r>
            <a:r>
              <a:rPr lang="en-US" dirty="0" smtClean="0">
                <a:solidFill>
                  <a:srgbClr val="002060"/>
                </a:solidFill>
              </a:rPr>
              <a:t>)</a:t>
            </a:r>
            <a:endParaRPr lang="en-US" dirty="0">
              <a:solidFill>
                <a:srgbClr val="002060"/>
              </a:solidFill>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149025"/>
            <a:ext cx="6717792" cy="4666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6200" y="5867400"/>
            <a:ext cx="3352800" cy="307777"/>
          </a:xfrm>
          <a:prstGeom prst="rect">
            <a:avLst/>
          </a:prstGeom>
          <a:noFill/>
        </p:spPr>
        <p:txBody>
          <a:bodyPr wrap="square" rtlCol="0">
            <a:spAutoFit/>
          </a:bodyPr>
          <a:lstStyle/>
          <a:p>
            <a:r>
              <a:rPr lang="en-US" sz="1400" dirty="0" smtClean="0"/>
              <a:t>Note: EHR-S is the SUT in this Example</a:t>
            </a:r>
            <a:endParaRPr lang="en-US" sz="1400" dirty="0"/>
          </a:p>
        </p:txBody>
      </p:sp>
      <p:sp>
        <p:nvSpPr>
          <p:cNvPr id="3" name="TextBox 2"/>
          <p:cNvSpPr txBox="1"/>
          <p:nvPr/>
        </p:nvSpPr>
        <p:spPr>
          <a:xfrm>
            <a:off x="457200" y="617771"/>
            <a:ext cx="2916183" cy="369332"/>
          </a:xfrm>
          <a:prstGeom prst="rect">
            <a:avLst/>
          </a:prstGeom>
          <a:noFill/>
        </p:spPr>
        <p:txBody>
          <a:bodyPr wrap="none" rtlCol="0">
            <a:spAutoFit/>
          </a:bodyPr>
          <a:lstStyle/>
          <a:p>
            <a:r>
              <a:rPr lang="en-US" dirty="0" smtClean="0">
                <a:solidFill>
                  <a:srgbClr val="C00000"/>
                </a:solidFill>
              </a:rPr>
              <a:t>Used for ONC Certification</a:t>
            </a:r>
            <a:endParaRPr lang="en-US" dirty="0">
              <a:solidFill>
                <a:srgbClr val="C00000"/>
              </a:solidFill>
            </a:endParaRPr>
          </a:p>
        </p:txBody>
      </p:sp>
    </p:spTree>
    <p:extLst>
      <p:ext uri="{BB962C8B-B14F-4D97-AF65-F5344CB8AC3E}">
        <p14:creationId xmlns:p14="http://schemas.microsoft.com/office/powerpoint/2010/main" val="10699789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304800"/>
            <a:ext cx="8382000" cy="533400"/>
          </a:xfrm>
        </p:spPr>
        <p:txBody>
          <a:bodyPr>
            <a:normAutofit/>
          </a:bodyPr>
          <a:lstStyle/>
          <a:p>
            <a:r>
              <a:rPr lang="en-US" dirty="0">
                <a:solidFill>
                  <a:srgbClr val="002060"/>
                </a:solidFill>
              </a:rPr>
              <a:t>Context-based Testing</a:t>
            </a:r>
          </a:p>
        </p:txBody>
      </p:sp>
      <p:sp>
        <p:nvSpPr>
          <p:cNvPr id="9" name="Content Placeholder 8"/>
          <p:cNvSpPr>
            <a:spLocks noGrp="1"/>
          </p:cNvSpPr>
          <p:nvPr>
            <p:ph idx="1"/>
          </p:nvPr>
        </p:nvSpPr>
        <p:spPr>
          <a:xfrm>
            <a:off x="457200" y="914400"/>
            <a:ext cx="8382000" cy="5105400"/>
          </a:xfrm>
        </p:spPr>
        <p:txBody>
          <a:bodyPr>
            <a:normAutofit fontScale="85000" lnSpcReduction="10000"/>
          </a:bodyPr>
          <a:lstStyle/>
          <a:p>
            <a:pPr>
              <a:buClr>
                <a:srgbClr val="0070C0"/>
              </a:buClr>
              <a:buFont typeface="Wingdings" panose="05000000000000000000" pitchFamily="2" charset="2"/>
              <a:buChar char="Ø"/>
            </a:pPr>
            <a:r>
              <a:rPr lang="en-US" sz="2400" dirty="0"/>
              <a:t>The context-based operational mode validates messages associated with a given test script that includes data for a specific test scenario</a:t>
            </a:r>
          </a:p>
          <a:p>
            <a:pPr lvl="1">
              <a:buClr>
                <a:srgbClr val="0070C0"/>
              </a:buClr>
              <a:buFont typeface="Wingdings" panose="05000000000000000000" pitchFamily="2" charset="2"/>
              <a:buChar char="Ø"/>
            </a:pPr>
            <a:r>
              <a:rPr lang="en-US" sz="2000" dirty="0"/>
              <a:t>The EHR creates a message that corresponds to the test data provided in the test </a:t>
            </a:r>
            <a:r>
              <a:rPr lang="en-US" sz="2000" dirty="0" smtClean="0"/>
              <a:t>script – Supports different use cases (Administered, Refusal, etc.)</a:t>
            </a:r>
            <a:endParaRPr lang="en-US" sz="2000" dirty="0"/>
          </a:p>
          <a:p>
            <a:pPr lvl="1">
              <a:buClr>
                <a:srgbClr val="0070C0"/>
              </a:buClr>
              <a:buFont typeface="Wingdings" panose="05000000000000000000" pitchFamily="2" charset="2"/>
              <a:buChar char="Ø"/>
            </a:pPr>
            <a:r>
              <a:rPr lang="en-US" sz="2000" dirty="0"/>
              <a:t>Testing will include the technical requirements and content-specific requirements specified in the test case</a:t>
            </a:r>
          </a:p>
          <a:p>
            <a:pPr>
              <a:buClr>
                <a:srgbClr val="0070C0"/>
              </a:buClr>
              <a:buFont typeface="Wingdings" panose="05000000000000000000" pitchFamily="2" charset="2"/>
              <a:buChar char="Ø"/>
            </a:pPr>
            <a:r>
              <a:rPr lang="en-US" sz="2400" dirty="0"/>
              <a:t>Context (specific Test Scenario, etc.) is known to validation tool</a:t>
            </a:r>
          </a:p>
          <a:p>
            <a:pPr>
              <a:buClr>
                <a:srgbClr val="0070C0"/>
              </a:buClr>
              <a:buFont typeface="Wingdings" panose="05000000000000000000" pitchFamily="2" charset="2"/>
              <a:buChar char="Ø"/>
            </a:pPr>
            <a:r>
              <a:rPr lang="en-US" sz="2400" dirty="0"/>
              <a:t>Provides a method for testing/assessing a message for all conformance requirements of an Implementation Guide </a:t>
            </a:r>
          </a:p>
          <a:p>
            <a:pPr>
              <a:buClr>
                <a:srgbClr val="0070C0"/>
              </a:buClr>
              <a:buFont typeface="Wingdings" panose="05000000000000000000" pitchFamily="2" charset="2"/>
              <a:buChar char="Ø"/>
            </a:pPr>
            <a:r>
              <a:rPr lang="en-US" sz="2400" dirty="0"/>
              <a:t>Is used for certifying EHR technologies for the ONC certification criteria</a:t>
            </a:r>
          </a:p>
          <a:p>
            <a:pPr>
              <a:buClr>
                <a:srgbClr val="0070C0"/>
              </a:buClr>
              <a:buFont typeface="Wingdings" panose="05000000000000000000" pitchFamily="2" charset="2"/>
              <a:buChar char="Ø"/>
            </a:pPr>
            <a:r>
              <a:rPr lang="en-US" sz="2400" b="1" dirty="0"/>
              <a:t>Significantly expands the scope of testing</a:t>
            </a:r>
          </a:p>
          <a:p>
            <a:pPr lvl="1">
              <a:buClr>
                <a:srgbClr val="0070C0"/>
              </a:buClr>
              <a:buFont typeface="Wingdings" panose="05000000000000000000" pitchFamily="2" charset="2"/>
              <a:buChar char="Ø"/>
            </a:pPr>
            <a:r>
              <a:rPr lang="en-US" sz="2000" dirty="0"/>
              <a:t>Usage: Required, but may be empty (RE),  Conditionals (C)</a:t>
            </a:r>
          </a:p>
          <a:p>
            <a:pPr lvl="1">
              <a:buClr>
                <a:srgbClr val="0070C0"/>
              </a:buClr>
              <a:buFont typeface="Wingdings" panose="05000000000000000000" pitchFamily="2" charset="2"/>
              <a:buChar char="Ø"/>
            </a:pPr>
            <a:r>
              <a:rPr lang="en-US" sz="2000" dirty="0"/>
              <a:t>Cardinality: Ranges</a:t>
            </a:r>
          </a:p>
          <a:p>
            <a:pPr lvl="1">
              <a:buClr>
                <a:srgbClr val="0070C0"/>
              </a:buClr>
              <a:buFont typeface="Wingdings" panose="05000000000000000000" pitchFamily="2" charset="2"/>
              <a:buChar char="Ø"/>
            </a:pPr>
            <a:r>
              <a:rPr lang="en-US" sz="2000" dirty="0"/>
              <a:t>Length: Ranges</a:t>
            </a:r>
          </a:p>
          <a:p>
            <a:pPr lvl="1">
              <a:buClr>
                <a:srgbClr val="0070C0"/>
              </a:buClr>
              <a:buFont typeface="Wingdings" panose="05000000000000000000" pitchFamily="2" charset="2"/>
              <a:buChar char="Ø"/>
            </a:pPr>
            <a:r>
              <a:rPr lang="en-US" sz="2000" dirty="0"/>
              <a:t>Vocabulary</a:t>
            </a:r>
          </a:p>
          <a:p>
            <a:pPr>
              <a:buClr>
                <a:srgbClr val="0070C0"/>
              </a:buClr>
              <a:buFont typeface="Wingdings" panose="05000000000000000000" pitchFamily="2" charset="2"/>
              <a:buChar char="Ø"/>
            </a:pPr>
            <a:r>
              <a:rPr lang="en-US" sz="2400" b="1" dirty="0"/>
              <a:t>Helps Interpretation and Use of the Standards</a:t>
            </a:r>
          </a:p>
        </p:txBody>
      </p:sp>
    </p:spTree>
    <p:extLst>
      <p:ext uri="{BB962C8B-B14F-4D97-AF65-F5344CB8AC3E}">
        <p14:creationId xmlns:p14="http://schemas.microsoft.com/office/powerpoint/2010/main" val="6171727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10" name="Picture 42"/>
          <p:cNvPicPr>
            <a:picLocks noChangeAspect="1" noChangeArrowheads="1"/>
          </p:cNvPicPr>
          <p:nvPr/>
        </p:nvPicPr>
        <p:blipFill>
          <a:blip r:embed="rId2"/>
          <a:srcRect/>
          <a:stretch>
            <a:fillRect/>
          </a:stretch>
        </p:blipFill>
        <p:spPr bwMode="auto">
          <a:xfrm>
            <a:off x="2613025" y="1901825"/>
            <a:ext cx="5826125" cy="2935288"/>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Lst>
        </p:spPr>
      </p:pic>
      <p:pic>
        <p:nvPicPr>
          <p:cNvPr id="7209" name="Picture 41"/>
          <p:cNvPicPr>
            <a:picLocks noChangeAspect="1" noChangeArrowheads="1"/>
          </p:cNvPicPr>
          <p:nvPr/>
        </p:nvPicPr>
        <p:blipFill>
          <a:blip r:embed="rId3"/>
          <a:srcRect/>
          <a:stretch>
            <a:fillRect/>
          </a:stretch>
        </p:blipFill>
        <p:spPr bwMode="auto">
          <a:xfrm>
            <a:off x="236538" y="3400425"/>
            <a:ext cx="1619250" cy="2738438"/>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Lst>
        </p:spPr>
      </p:pic>
      <p:pic>
        <p:nvPicPr>
          <p:cNvPr id="717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6925" y="4144963"/>
            <a:ext cx="5486400" cy="19939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3"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1695450"/>
            <a:ext cx="6049963" cy="18573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174" name="Title 1"/>
          <p:cNvSpPr>
            <a:spLocks noGrp="1"/>
          </p:cNvSpPr>
          <p:nvPr>
            <p:ph type="title"/>
          </p:nvPr>
        </p:nvSpPr>
        <p:spPr/>
        <p:txBody>
          <a:bodyPr/>
          <a:lstStyle/>
          <a:p>
            <a:r>
              <a:rPr lang="en-US" altLang="en-US" smtClean="0"/>
              <a:t>Context-based Testing Quick Guide</a:t>
            </a:r>
          </a:p>
        </p:txBody>
      </p:sp>
      <p:sp>
        <p:nvSpPr>
          <p:cNvPr id="3" name="TextBox 12"/>
          <p:cNvSpPr txBox="1">
            <a:spLocks noChangeArrowheads="1"/>
          </p:cNvSpPr>
          <p:nvPr/>
        </p:nvSpPr>
        <p:spPr bwMode="auto">
          <a:xfrm>
            <a:off x="2881313" y="865188"/>
            <a:ext cx="2389187" cy="461962"/>
          </a:xfrm>
          <a:prstGeom prst="rect">
            <a:avLst/>
          </a:prstGeom>
          <a:solidFill>
            <a:schemeClr val="bg1"/>
          </a:solid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lvl="1" indent="0" algn="ctr" eaLnBrk="1" hangingPunct="1">
              <a:defRPr/>
            </a:pPr>
            <a:r>
              <a:rPr lang="en-US" sz="800" b="0" dirty="0"/>
              <a:t>Open </a:t>
            </a:r>
            <a:r>
              <a:rPr lang="en-US" sz="800" b="0" dirty="0" smtClean="0"/>
              <a:t>NIST Immunization Test Suite tool using link: </a:t>
            </a:r>
            <a:r>
              <a:rPr lang="en-US" sz="800" dirty="0">
                <a:hlinkClick r:id="rId6"/>
              </a:rPr>
              <a:t>http://</a:t>
            </a:r>
            <a:r>
              <a:rPr lang="en-US" sz="800" dirty="0" smtClean="0">
                <a:hlinkClick r:id="rId6"/>
              </a:rPr>
              <a:t>hl7v2-iz-r1.5-testing.nist.gov</a:t>
            </a:r>
            <a:r>
              <a:rPr lang="en-US" sz="800" dirty="0" smtClean="0"/>
              <a:t> </a:t>
            </a:r>
            <a:r>
              <a:rPr lang="en-US" sz="800" b="0" dirty="0" smtClean="0"/>
              <a:t>and click on ‘</a:t>
            </a:r>
            <a:r>
              <a:rPr lang="en-US" sz="800" dirty="0" smtClean="0"/>
              <a:t>HL7 Context-based’ </a:t>
            </a:r>
            <a:r>
              <a:rPr lang="en-US" sz="800" b="0" dirty="0" smtClean="0"/>
              <a:t>tab.</a:t>
            </a:r>
          </a:p>
        </p:txBody>
      </p:sp>
      <p:sp>
        <p:nvSpPr>
          <p:cNvPr id="4" name="Oval 3"/>
          <p:cNvSpPr/>
          <p:nvPr/>
        </p:nvSpPr>
        <p:spPr bwMode="auto">
          <a:xfrm>
            <a:off x="2763838" y="736600"/>
            <a:ext cx="234950"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1</a:t>
            </a:r>
          </a:p>
        </p:txBody>
      </p:sp>
      <p:pic>
        <p:nvPicPr>
          <p:cNvPr id="717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863" y="1404938"/>
            <a:ext cx="1685925" cy="2905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202" name="TextBox 12"/>
          <p:cNvSpPr txBox="1">
            <a:spLocks noChangeArrowheads="1"/>
          </p:cNvSpPr>
          <p:nvPr/>
        </p:nvSpPr>
        <p:spPr bwMode="auto">
          <a:xfrm>
            <a:off x="404813" y="846138"/>
            <a:ext cx="1562100" cy="339725"/>
          </a:xfrm>
          <a:prstGeom prst="rect">
            <a:avLst/>
          </a:prstGeom>
          <a:noFill/>
          <a:ln w="28575">
            <a:solidFill>
              <a:schemeClr val="tx1">
                <a:lumMod val="50000"/>
                <a:lumOff val="50000"/>
              </a:schemeClr>
            </a:solidFill>
            <a:miter lim="800000"/>
            <a:headEnd/>
            <a:tailEnd/>
          </a:ln>
        </p:spPr>
        <p:txBody>
          <a:bodyPr>
            <a:spAutoFit/>
          </a:bodyPr>
          <a:lstStyle>
            <a:lvl1pPr marL="342900" indent="-342900" eaLnBrk="0" hangingPunct="0">
              <a:spcBef>
                <a:spcPct val="20000"/>
              </a:spcBef>
              <a:buChar char="•"/>
              <a:defRPr sz="2200">
                <a:solidFill>
                  <a:schemeClr val="tx1"/>
                </a:solidFill>
                <a:latin typeface="Arial" charset="0"/>
              </a:defRPr>
            </a:lvl1pPr>
            <a:lvl2pPr eaLnBrk="0" hangingPunct="0">
              <a:spcBef>
                <a:spcPct val="20000"/>
              </a:spcBef>
              <a:buChar char="–"/>
              <a:defRPr>
                <a:solidFill>
                  <a:schemeClr val="tx1"/>
                </a:solidFill>
                <a:latin typeface="Arial" charset="0"/>
              </a:defRPr>
            </a:lvl2pPr>
            <a:lvl3pPr marL="1143000" indent="-228600" eaLnBrk="0" hangingPunct="0">
              <a:spcBef>
                <a:spcPct val="20000"/>
              </a:spcBef>
              <a:buChar char="•"/>
              <a:defRPr sz="1400">
                <a:solidFill>
                  <a:schemeClr val="tx1"/>
                </a:solidFill>
                <a:latin typeface="Arial" charset="0"/>
              </a:defRPr>
            </a:lvl3pPr>
            <a:lvl4pPr marL="1600200" indent="-228600" eaLnBrk="0" hangingPunct="0">
              <a:spcBef>
                <a:spcPct val="20000"/>
              </a:spcBef>
              <a:buChar char="–"/>
              <a:defRPr sz="1000">
                <a:solidFill>
                  <a:schemeClr val="tx1"/>
                </a:solidFill>
                <a:latin typeface="Arial" charset="0"/>
              </a:defRPr>
            </a:lvl4pPr>
            <a:lvl5pPr marL="2057400" indent="-228600" eaLnBrk="0" hangingPunct="0">
              <a:spcBef>
                <a:spcPct val="20000"/>
              </a:spcBef>
              <a:buChar char="»"/>
              <a:defRPr sz="1000">
                <a:solidFill>
                  <a:schemeClr val="tx1"/>
                </a:solidFill>
                <a:latin typeface="Arial" charset="0"/>
              </a:defRPr>
            </a:lvl5pPr>
            <a:lvl6pPr marL="2514600" indent="-228600" eaLnBrk="0" fontAlgn="base" hangingPunct="0">
              <a:spcBef>
                <a:spcPct val="20000"/>
              </a:spcBef>
              <a:spcAft>
                <a:spcPct val="0"/>
              </a:spcAft>
              <a:buChar char="»"/>
              <a:defRPr sz="1000">
                <a:solidFill>
                  <a:schemeClr val="tx1"/>
                </a:solidFill>
                <a:latin typeface="Arial" charset="0"/>
              </a:defRPr>
            </a:lvl6pPr>
            <a:lvl7pPr marL="2971800" indent="-228600" eaLnBrk="0" fontAlgn="base" hangingPunct="0">
              <a:spcBef>
                <a:spcPct val="20000"/>
              </a:spcBef>
              <a:spcAft>
                <a:spcPct val="0"/>
              </a:spcAft>
              <a:buChar char="»"/>
              <a:defRPr sz="1000">
                <a:solidFill>
                  <a:schemeClr val="tx1"/>
                </a:solidFill>
                <a:latin typeface="Arial" charset="0"/>
              </a:defRPr>
            </a:lvl7pPr>
            <a:lvl8pPr marL="3429000" indent="-228600" eaLnBrk="0" fontAlgn="base" hangingPunct="0">
              <a:spcBef>
                <a:spcPct val="20000"/>
              </a:spcBef>
              <a:spcAft>
                <a:spcPct val="0"/>
              </a:spcAft>
              <a:buChar char="»"/>
              <a:defRPr sz="1000">
                <a:solidFill>
                  <a:schemeClr val="tx1"/>
                </a:solidFill>
                <a:latin typeface="Arial" charset="0"/>
              </a:defRPr>
            </a:lvl8pPr>
            <a:lvl9pPr marL="3886200" indent="-228600" eaLnBrk="0" fontAlgn="base" hangingPunct="0">
              <a:spcBef>
                <a:spcPct val="20000"/>
              </a:spcBef>
              <a:spcAft>
                <a:spcPct val="0"/>
              </a:spcAft>
              <a:buChar char="»"/>
              <a:defRPr sz="1000">
                <a:solidFill>
                  <a:schemeClr val="tx1"/>
                </a:solidFill>
                <a:latin typeface="Arial" charset="0"/>
              </a:defRPr>
            </a:lvl9pPr>
          </a:lstStyle>
          <a:p>
            <a:pPr marL="0" lvl="1" algn="ctr" eaLnBrk="1" hangingPunct="1">
              <a:spcBef>
                <a:spcPct val="0"/>
              </a:spcBef>
              <a:buFontTx/>
              <a:buNone/>
              <a:defRPr/>
            </a:pPr>
            <a:r>
              <a:rPr lang="en-US" altLang="en-US" sz="800" b="0" dirty="0" smtClean="0"/>
              <a:t>Select ‘</a:t>
            </a:r>
            <a:r>
              <a:rPr lang="en-US" altLang="en-US" sz="800" dirty="0" smtClean="0"/>
              <a:t>Test Selection</a:t>
            </a:r>
            <a:r>
              <a:rPr lang="en-US" altLang="en-US" sz="800" b="0" dirty="0" smtClean="0"/>
              <a:t>’ to view or select a test case</a:t>
            </a:r>
            <a:r>
              <a:rPr lang="en-US" altLang="en-US" sz="800" b="0" dirty="0" smtClean="0">
                <a:solidFill>
                  <a:srgbClr val="FF0000"/>
                </a:solidFill>
              </a:rPr>
              <a:t>.</a:t>
            </a:r>
          </a:p>
        </p:txBody>
      </p:sp>
      <p:sp>
        <p:nvSpPr>
          <p:cNvPr id="17" name="Oval 16"/>
          <p:cNvSpPr/>
          <p:nvPr/>
        </p:nvSpPr>
        <p:spPr bwMode="auto">
          <a:xfrm>
            <a:off x="287338" y="706438"/>
            <a:ext cx="236537"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2</a:t>
            </a:r>
          </a:p>
        </p:txBody>
      </p:sp>
      <p:sp>
        <p:nvSpPr>
          <p:cNvPr id="18" name="TextBox 12"/>
          <p:cNvSpPr txBox="1">
            <a:spLocks noChangeArrowheads="1"/>
          </p:cNvSpPr>
          <p:nvPr/>
        </p:nvSpPr>
        <p:spPr bwMode="auto">
          <a:xfrm>
            <a:off x="236538" y="2874963"/>
            <a:ext cx="1898650" cy="461962"/>
          </a:xfrm>
          <a:prstGeom prst="rect">
            <a:avLst/>
          </a:prstGeom>
          <a:no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lvl="1" indent="0" algn="ctr" eaLnBrk="1" hangingPunct="1">
              <a:defRPr/>
            </a:pPr>
            <a:r>
              <a:rPr lang="en-US" sz="800" b="0" dirty="0" smtClean="0"/>
              <a:t>Arrow down ‘</a:t>
            </a:r>
            <a:r>
              <a:rPr lang="en-US" sz="800" dirty="0" smtClean="0"/>
              <a:t>Administration Group</a:t>
            </a:r>
            <a:r>
              <a:rPr lang="en-US" sz="800" b="0" dirty="0" smtClean="0"/>
              <a:t>’ to choose a </a:t>
            </a:r>
            <a:r>
              <a:rPr lang="en-US" sz="800" b="0" i="1" dirty="0" smtClean="0"/>
              <a:t>test case </a:t>
            </a:r>
            <a:r>
              <a:rPr lang="en-US" sz="800" b="0" dirty="0" smtClean="0"/>
              <a:t>  A description of the test case will be </a:t>
            </a:r>
            <a:r>
              <a:rPr lang="en-US" sz="800" b="0" dirty="0"/>
              <a:t>displayed. </a:t>
            </a:r>
            <a:endParaRPr lang="en-US" sz="800" b="0" dirty="0" smtClean="0"/>
          </a:p>
        </p:txBody>
      </p:sp>
      <p:sp>
        <p:nvSpPr>
          <p:cNvPr id="19" name="Oval 18"/>
          <p:cNvSpPr/>
          <p:nvPr/>
        </p:nvSpPr>
        <p:spPr bwMode="auto">
          <a:xfrm>
            <a:off x="103188" y="2759075"/>
            <a:ext cx="236537"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3</a:t>
            </a:r>
          </a:p>
        </p:txBody>
      </p:sp>
      <p:sp>
        <p:nvSpPr>
          <p:cNvPr id="27" name="TextBox 12"/>
          <p:cNvSpPr txBox="1">
            <a:spLocks noChangeArrowheads="1"/>
          </p:cNvSpPr>
          <p:nvPr/>
        </p:nvSpPr>
        <p:spPr bwMode="auto">
          <a:xfrm>
            <a:off x="7834313" y="4173538"/>
            <a:ext cx="1206500" cy="1323975"/>
          </a:xfrm>
          <a:prstGeom prst="rect">
            <a:avLst/>
          </a:prstGeom>
          <a:solidFill>
            <a:schemeClr val="bg1"/>
          </a:solid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lvl="1" indent="0" algn="ctr" eaLnBrk="1" hangingPunct="1">
              <a:defRPr/>
            </a:pPr>
            <a:r>
              <a:rPr lang="en-US" sz="800" b="0" dirty="0" smtClean="0"/>
              <a:t>Create  the test message with the EHR or IIS technology using the test data provided in the “Message Content.” The </a:t>
            </a:r>
            <a:r>
              <a:rPr lang="en-US" sz="800" dirty="0" smtClean="0"/>
              <a:t>“Example Message” </a:t>
            </a:r>
            <a:r>
              <a:rPr lang="en-US" sz="800" b="0" dirty="0" smtClean="0"/>
              <a:t>tab also aids in creating  the test message.</a:t>
            </a:r>
          </a:p>
        </p:txBody>
      </p:sp>
      <p:cxnSp>
        <p:nvCxnSpPr>
          <p:cNvPr id="29" name="Straight Connector 28"/>
          <p:cNvCxnSpPr/>
          <p:nvPr/>
        </p:nvCxnSpPr>
        <p:spPr bwMode="auto">
          <a:xfrm flipH="1">
            <a:off x="822325" y="1185863"/>
            <a:ext cx="152400" cy="192087"/>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31"/>
          <p:cNvCxnSpPr/>
          <p:nvPr/>
        </p:nvCxnSpPr>
        <p:spPr bwMode="auto">
          <a:xfrm flipH="1">
            <a:off x="1168400" y="3336925"/>
            <a:ext cx="152400" cy="546100"/>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p:cNvCxnSpPr/>
          <p:nvPr/>
        </p:nvCxnSpPr>
        <p:spPr bwMode="auto">
          <a:xfrm flipV="1">
            <a:off x="2470150" y="2255838"/>
            <a:ext cx="142875" cy="1279525"/>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p:cNvCxnSpPr/>
          <p:nvPr/>
        </p:nvCxnSpPr>
        <p:spPr bwMode="auto">
          <a:xfrm flipH="1">
            <a:off x="3205163" y="3883025"/>
            <a:ext cx="4159250" cy="420688"/>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p:cNvCxnSpPr/>
          <p:nvPr/>
        </p:nvCxnSpPr>
        <p:spPr bwMode="auto">
          <a:xfrm flipH="1">
            <a:off x="4244975" y="4287838"/>
            <a:ext cx="1695450" cy="0"/>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Connector 39"/>
          <p:cNvCxnSpPr/>
          <p:nvPr/>
        </p:nvCxnSpPr>
        <p:spPr bwMode="auto">
          <a:xfrm flipH="1">
            <a:off x="5092700" y="4287838"/>
            <a:ext cx="2725738" cy="0"/>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Box 12"/>
          <p:cNvSpPr txBox="1">
            <a:spLocks noChangeArrowheads="1"/>
          </p:cNvSpPr>
          <p:nvPr/>
        </p:nvSpPr>
        <p:spPr bwMode="auto">
          <a:xfrm>
            <a:off x="7380288" y="3411538"/>
            <a:ext cx="1352550" cy="584200"/>
          </a:xfrm>
          <a:prstGeom prst="rect">
            <a:avLst/>
          </a:prstGeom>
          <a:solidFill>
            <a:schemeClr val="bg1"/>
          </a:solid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lvl="1" indent="0" algn="ctr" eaLnBrk="1" hangingPunct="1">
              <a:defRPr/>
            </a:pPr>
            <a:r>
              <a:rPr lang="en-US" sz="800" b="0" dirty="0"/>
              <a:t>Select </a:t>
            </a:r>
            <a:r>
              <a:rPr lang="en-US" sz="800" b="0" dirty="0" smtClean="0"/>
              <a:t>‘</a:t>
            </a:r>
            <a:r>
              <a:rPr lang="en-US" sz="800" dirty="0" smtClean="0"/>
              <a:t>Test Data Specification</a:t>
            </a:r>
            <a:r>
              <a:rPr lang="en-US" sz="800" b="0" dirty="0" smtClean="0"/>
              <a:t>’. Relevant real world data is displayed.</a:t>
            </a:r>
          </a:p>
        </p:txBody>
      </p:sp>
      <p:graphicFrame>
        <p:nvGraphicFramePr>
          <p:cNvPr id="44" name="Table 43"/>
          <p:cNvGraphicFramePr>
            <a:graphicFrameLocks noGrp="1"/>
          </p:cNvGraphicFramePr>
          <p:nvPr/>
        </p:nvGraphicFramePr>
        <p:xfrm>
          <a:off x="5519738" y="290513"/>
          <a:ext cx="3486150" cy="1273177"/>
        </p:xfrm>
        <a:graphic>
          <a:graphicData uri="http://schemas.openxmlformats.org/drawingml/2006/table">
            <a:tbl>
              <a:tblPr firstRow="1" bandRow="1">
                <a:tableStyleId>{5C22544A-7EE6-4342-B048-85BDC9FD1C3A}</a:tableStyleId>
              </a:tblPr>
              <a:tblGrid>
                <a:gridCol w="3486150"/>
              </a:tblGrid>
              <a:tr h="419901">
                <a:tc>
                  <a:txBody>
                    <a:bodyPr/>
                    <a:lstStyle/>
                    <a:p>
                      <a:pPr algn="ctr"/>
                      <a:r>
                        <a:rPr lang="en-US" sz="1600" dirty="0" smtClean="0">
                          <a:solidFill>
                            <a:schemeClr val="bg1"/>
                          </a:solidFill>
                        </a:rPr>
                        <a:t>Context-based</a:t>
                      </a:r>
                      <a:r>
                        <a:rPr lang="en-US" sz="1600" baseline="0" dirty="0" smtClean="0">
                          <a:solidFill>
                            <a:schemeClr val="bg1"/>
                          </a:solidFill>
                        </a:rPr>
                        <a:t> Testing</a:t>
                      </a:r>
                      <a:r>
                        <a:rPr lang="en-US" sz="1600" dirty="0" smtClean="0">
                          <a:solidFill>
                            <a:schemeClr val="bg1"/>
                          </a:solidFill>
                        </a:rPr>
                        <a:t> </a:t>
                      </a:r>
                      <a:r>
                        <a:rPr lang="en-US" sz="1600" baseline="0" dirty="0" smtClean="0">
                          <a:solidFill>
                            <a:schemeClr val="bg1"/>
                          </a:solidFill>
                        </a:rPr>
                        <a:t>page</a:t>
                      </a:r>
                      <a:endParaRPr lang="en-US" sz="1600" dirty="0">
                        <a:solidFill>
                          <a:schemeClr val="bg1"/>
                        </a:solidFill>
                      </a:endParaRPr>
                    </a:p>
                  </a:txBody>
                  <a:tcPr marL="91488" marR="91488" marT="45638" marB="45638">
                    <a:lnL w="28575" cap="flat" cmpd="sng" algn="ctr">
                      <a:solidFill>
                        <a:srgbClr val="7E0407"/>
                      </a:solidFill>
                      <a:prstDash val="solid"/>
                      <a:round/>
                      <a:headEnd type="none" w="med" len="med"/>
                      <a:tailEnd type="none" w="med" len="med"/>
                    </a:lnL>
                    <a:lnR w="28575" cap="flat" cmpd="sng" algn="ctr">
                      <a:solidFill>
                        <a:srgbClr val="7E0407"/>
                      </a:solidFill>
                      <a:prstDash val="solid"/>
                      <a:round/>
                      <a:headEnd type="none" w="med" len="med"/>
                      <a:tailEnd type="none" w="med" len="med"/>
                    </a:lnR>
                    <a:lnT w="28575" cap="flat" cmpd="sng" algn="ctr">
                      <a:solidFill>
                        <a:srgbClr val="7E0407"/>
                      </a:solidFill>
                      <a:prstDash val="solid"/>
                      <a:round/>
                      <a:headEnd type="none" w="med" len="med"/>
                      <a:tailEnd type="none" w="med" len="med"/>
                    </a:lnT>
                    <a:solidFill>
                      <a:srgbClr val="002060"/>
                    </a:solidFill>
                  </a:tcPr>
                </a:tc>
              </a:tr>
              <a:tr h="853274">
                <a:tc>
                  <a:txBody>
                    <a:bodyPr/>
                    <a:lstStyle/>
                    <a:p>
                      <a:pPr algn="ctr"/>
                      <a:r>
                        <a:rPr lang="en-US" sz="1000" dirty="0" smtClean="0"/>
                        <a:t>This page validates messages associated with a given test script that includes a specific Immunization test scenario. Testing will include the technical requirements and content-specific requirements specified in the Test Case.</a:t>
                      </a:r>
                    </a:p>
                    <a:p>
                      <a:pPr algn="ctr"/>
                      <a:endParaRPr lang="en-US" sz="1000" dirty="0"/>
                    </a:p>
                  </a:txBody>
                  <a:tcPr marL="91488" marR="91488" marT="45638" marB="45638">
                    <a:lnL w="28575" cap="flat" cmpd="sng" algn="ctr">
                      <a:solidFill>
                        <a:srgbClr val="7E0407"/>
                      </a:solidFill>
                      <a:prstDash val="solid"/>
                      <a:round/>
                      <a:headEnd type="none" w="med" len="med"/>
                      <a:tailEnd type="none" w="med" len="med"/>
                    </a:lnL>
                    <a:lnR w="28575" cap="flat" cmpd="sng" algn="ctr">
                      <a:solidFill>
                        <a:srgbClr val="7E0407"/>
                      </a:solidFill>
                      <a:prstDash val="solid"/>
                      <a:round/>
                      <a:headEnd type="none" w="med" len="med"/>
                      <a:tailEnd type="none" w="med" len="med"/>
                    </a:lnR>
                    <a:lnB w="28575" cap="flat" cmpd="sng" algn="ctr">
                      <a:solidFill>
                        <a:srgbClr val="7E0407"/>
                      </a:solidFill>
                      <a:prstDash val="solid"/>
                      <a:round/>
                      <a:headEnd type="none" w="med" len="med"/>
                      <a:tailEnd type="none" w="med" len="med"/>
                    </a:lnB>
                  </a:tcPr>
                </a:tc>
              </a:tr>
            </a:tbl>
          </a:graphicData>
        </a:graphic>
      </p:graphicFrame>
      <p:sp>
        <p:nvSpPr>
          <p:cNvPr id="28" name="Oval 27"/>
          <p:cNvSpPr/>
          <p:nvPr/>
        </p:nvSpPr>
        <p:spPr bwMode="auto">
          <a:xfrm>
            <a:off x="7204075" y="3282950"/>
            <a:ext cx="320675"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5a</a:t>
            </a:r>
          </a:p>
        </p:txBody>
      </p:sp>
      <p:sp>
        <p:nvSpPr>
          <p:cNvPr id="50" name="Oval 49"/>
          <p:cNvSpPr/>
          <p:nvPr/>
        </p:nvSpPr>
        <p:spPr bwMode="auto">
          <a:xfrm>
            <a:off x="7675563" y="4024313"/>
            <a:ext cx="320675"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5b</a:t>
            </a:r>
          </a:p>
        </p:txBody>
      </p:sp>
      <p:sp>
        <p:nvSpPr>
          <p:cNvPr id="56" name="TextBox 12"/>
          <p:cNvSpPr txBox="1">
            <a:spLocks noChangeArrowheads="1"/>
          </p:cNvSpPr>
          <p:nvPr/>
        </p:nvSpPr>
        <p:spPr bwMode="auto">
          <a:xfrm>
            <a:off x="7794625" y="5667375"/>
            <a:ext cx="1000125" cy="215900"/>
          </a:xfrm>
          <a:prstGeom prst="rect">
            <a:avLst/>
          </a:prstGeom>
          <a:no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lvl="1" indent="0" algn="ctr" eaLnBrk="1" hangingPunct="1">
              <a:defRPr/>
            </a:pPr>
            <a:r>
              <a:rPr lang="en-US" sz="800" b="0" dirty="0" smtClean="0"/>
              <a:t>Click</a:t>
            </a:r>
            <a:r>
              <a:rPr lang="en-US" sz="800" dirty="0" smtClean="0"/>
              <a:t> ‘Start</a:t>
            </a:r>
            <a:r>
              <a:rPr lang="en-US" sz="800" b="0" dirty="0" smtClean="0"/>
              <a:t>’</a:t>
            </a:r>
          </a:p>
        </p:txBody>
      </p:sp>
      <p:sp>
        <p:nvSpPr>
          <p:cNvPr id="57" name="Oval 56"/>
          <p:cNvSpPr/>
          <p:nvPr/>
        </p:nvSpPr>
        <p:spPr bwMode="auto">
          <a:xfrm>
            <a:off x="7651750" y="5541963"/>
            <a:ext cx="252413"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6</a:t>
            </a:r>
          </a:p>
        </p:txBody>
      </p:sp>
      <p:cxnSp>
        <p:nvCxnSpPr>
          <p:cNvPr id="62" name="Straight Connector 61"/>
          <p:cNvCxnSpPr/>
          <p:nvPr/>
        </p:nvCxnSpPr>
        <p:spPr bwMode="auto">
          <a:xfrm flipH="1" flipV="1">
            <a:off x="7364413" y="4303713"/>
            <a:ext cx="596900" cy="1354137"/>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p:cNvCxnSpPr/>
          <p:nvPr/>
        </p:nvCxnSpPr>
        <p:spPr bwMode="auto">
          <a:xfrm>
            <a:off x="4064000" y="1328738"/>
            <a:ext cx="1393825" cy="319087"/>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12"/>
          <p:cNvSpPr txBox="1">
            <a:spLocks noChangeArrowheads="1"/>
          </p:cNvSpPr>
          <p:nvPr/>
        </p:nvSpPr>
        <p:spPr bwMode="auto">
          <a:xfrm>
            <a:off x="2197100" y="3498850"/>
            <a:ext cx="1562100" cy="584200"/>
          </a:xfrm>
          <a:prstGeom prst="rect">
            <a:avLst/>
          </a:prstGeom>
          <a:solidFill>
            <a:schemeClr val="bg1"/>
          </a:solidFill>
          <a:ln w="28575">
            <a:solidFill>
              <a:schemeClr val="tx1">
                <a:lumMod val="50000"/>
                <a:lumOff val="50000"/>
              </a:schemeClr>
            </a:solidFill>
            <a:miter lim="800000"/>
            <a:headEnd/>
            <a:tailEnd/>
          </a:ln>
        </p:spPr>
        <p:txBody>
          <a:bodyPr>
            <a:spAutoFit/>
          </a:bodyPr>
          <a:lstStyle>
            <a:lvl1pPr marL="342900" indent="-342900" eaLnBrk="0" hangingPunct="0">
              <a:spcBef>
                <a:spcPct val="20000"/>
              </a:spcBef>
              <a:buChar char="•"/>
              <a:defRPr sz="2200">
                <a:solidFill>
                  <a:schemeClr val="tx1"/>
                </a:solidFill>
                <a:latin typeface="Arial" charset="0"/>
              </a:defRPr>
            </a:lvl1pPr>
            <a:lvl2pPr eaLnBrk="0" hangingPunct="0">
              <a:spcBef>
                <a:spcPct val="20000"/>
              </a:spcBef>
              <a:buChar char="–"/>
              <a:defRPr>
                <a:solidFill>
                  <a:schemeClr val="tx1"/>
                </a:solidFill>
                <a:latin typeface="Arial" charset="0"/>
              </a:defRPr>
            </a:lvl2pPr>
            <a:lvl3pPr marL="1143000" indent="-228600" eaLnBrk="0" hangingPunct="0">
              <a:spcBef>
                <a:spcPct val="20000"/>
              </a:spcBef>
              <a:buChar char="•"/>
              <a:defRPr sz="1400">
                <a:solidFill>
                  <a:schemeClr val="tx1"/>
                </a:solidFill>
                <a:latin typeface="Arial" charset="0"/>
              </a:defRPr>
            </a:lvl3pPr>
            <a:lvl4pPr marL="1600200" indent="-228600" eaLnBrk="0" hangingPunct="0">
              <a:spcBef>
                <a:spcPct val="20000"/>
              </a:spcBef>
              <a:buChar char="–"/>
              <a:defRPr sz="1000">
                <a:solidFill>
                  <a:schemeClr val="tx1"/>
                </a:solidFill>
                <a:latin typeface="Arial" charset="0"/>
              </a:defRPr>
            </a:lvl4pPr>
            <a:lvl5pPr marL="2057400" indent="-228600" eaLnBrk="0" hangingPunct="0">
              <a:spcBef>
                <a:spcPct val="20000"/>
              </a:spcBef>
              <a:buChar char="»"/>
              <a:defRPr sz="1000">
                <a:solidFill>
                  <a:schemeClr val="tx1"/>
                </a:solidFill>
                <a:latin typeface="Arial" charset="0"/>
              </a:defRPr>
            </a:lvl5pPr>
            <a:lvl6pPr marL="2514600" indent="-228600" eaLnBrk="0" fontAlgn="base" hangingPunct="0">
              <a:spcBef>
                <a:spcPct val="20000"/>
              </a:spcBef>
              <a:spcAft>
                <a:spcPct val="0"/>
              </a:spcAft>
              <a:buChar char="»"/>
              <a:defRPr sz="1000">
                <a:solidFill>
                  <a:schemeClr val="tx1"/>
                </a:solidFill>
                <a:latin typeface="Arial" charset="0"/>
              </a:defRPr>
            </a:lvl6pPr>
            <a:lvl7pPr marL="2971800" indent="-228600" eaLnBrk="0" fontAlgn="base" hangingPunct="0">
              <a:spcBef>
                <a:spcPct val="20000"/>
              </a:spcBef>
              <a:spcAft>
                <a:spcPct val="0"/>
              </a:spcAft>
              <a:buChar char="»"/>
              <a:defRPr sz="1000">
                <a:solidFill>
                  <a:schemeClr val="tx1"/>
                </a:solidFill>
                <a:latin typeface="Arial" charset="0"/>
              </a:defRPr>
            </a:lvl7pPr>
            <a:lvl8pPr marL="3429000" indent="-228600" eaLnBrk="0" fontAlgn="base" hangingPunct="0">
              <a:spcBef>
                <a:spcPct val="20000"/>
              </a:spcBef>
              <a:spcAft>
                <a:spcPct val="0"/>
              </a:spcAft>
              <a:buChar char="»"/>
              <a:defRPr sz="1000">
                <a:solidFill>
                  <a:schemeClr val="tx1"/>
                </a:solidFill>
                <a:latin typeface="Arial" charset="0"/>
              </a:defRPr>
            </a:lvl8pPr>
            <a:lvl9pPr marL="3886200" indent="-228600" eaLnBrk="0" fontAlgn="base" hangingPunct="0">
              <a:spcBef>
                <a:spcPct val="20000"/>
              </a:spcBef>
              <a:spcAft>
                <a:spcPct val="0"/>
              </a:spcAft>
              <a:buChar char="»"/>
              <a:defRPr sz="1000">
                <a:solidFill>
                  <a:schemeClr val="tx1"/>
                </a:solidFill>
                <a:latin typeface="Arial" charset="0"/>
              </a:defRPr>
            </a:lvl9pPr>
          </a:lstStyle>
          <a:p>
            <a:pPr marL="0" lvl="1" algn="ctr" eaLnBrk="1" hangingPunct="1">
              <a:spcBef>
                <a:spcPct val="0"/>
              </a:spcBef>
              <a:buFontTx/>
              <a:buNone/>
              <a:defRPr/>
            </a:pPr>
            <a:r>
              <a:rPr lang="en-US" sz="800" b="0" dirty="0" smtClean="0"/>
              <a:t>Highlight a </a:t>
            </a:r>
            <a:r>
              <a:rPr lang="en-US" sz="800" b="0" i="1" dirty="0" smtClean="0"/>
              <a:t>test step. </a:t>
            </a:r>
            <a:r>
              <a:rPr lang="en-US" sz="800" b="0" dirty="0" smtClean="0"/>
              <a:t>The  description for the test step will be displayed. As a part of the ‘</a:t>
            </a:r>
            <a:r>
              <a:rPr lang="en-US" sz="800" dirty="0" smtClean="0"/>
              <a:t>Test Story’.</a:t>
            </a:r>
            <a:endParaRPr lang="en-US" altLang="en-US" sz="800" dirty="0" smtClean="0">
              <a:solidFill>
                <a:srgbClr val="FF0000"/>
              </a:solidFill>
            </a:endParaRPr>
          </a:p>
        </p:txBody>
      </p:sp>
      <p:cxnSp>
        <p:nvCxnSpPr>
          <p:cNvPr id="34" name="Straight Connector 33"/>
          <p:cNvCxnSpPr/>
          <p:nvPr/>
        </p:nvCxnSpPr>
        <p:spPr bwMode="auto">
          <a:xfrm flipH="1">
            <a:off x="1709738" y="3995738"/>
            <a:ext cx="487362" cy="146050"/>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Oval 37"/>
          <p:cNvSpPr/>
          <p:nvPr/>
        </p:nvSpPr>
        <p:spPr bwMode="auto">
          <a:xfrm>
            <a:off x="2103438" y="3400425"/>
            <a:ext cx="236537"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4</a:t>
            </a:r>
          </a:p>
        </p:txBody>
      </p:sp>
      <p:pic>
        <p:nvPicPr>
          <p:cNvPr id="7208" name="Picture 40"/>
          <p:cNvPicPr>
            <a:picLocks noChangeAspect="1" noChangeArrowheads="1"/>
          </p:cNvPicPr>
          <p:nvPr/>
        </p:nvPicPr>
        <p:blipFill>
          <a:blip r:embed="rId8"/>
          <a:srcRect/>
          <a:stretch>
            <a:fillRect/>
          </a:stretch>
        </p:blipFill>
        <p:spPr bwMode="auto">
          <a:xfrm>
            <a:off x="173038" y="1695450"/>
            <a:ext cx="1828800" cy="933450"/>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04560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3" y="1497013"/>
            <a:ext cx="1954212" cy="19843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1" name="TextBox 10"/>
          <p:cNvSpPr txBox="1">
            <a:spLocks noChangeArrowheads="1"/>
          </p:cNvSpPr>
          <p:nvPr/>
        </p:nvSpPr>
        <p:spPr bwMode="auto">
          <a:xfrm>
            <a:off x="6056313" y="1928813"/>
            <a:ext cx="1177925" cy="831850"/>
          </a:xfrm>
          <a:prstGeom prst="rect">
            <a:avLst/>
          </a:prstGeom>
          <a:noFill/>
          <a:ln w="28575">
            <a:solidFill>
              <a:schemeClr val="tx1">
                <a:lumMod val="50000"/>
                <a:lumOff val="50000"/>
              </a:schemeClr>
            </a:solidFill>
            <a:miter lim="800000"/>
            <a:headEnd/>
            <a:tailEnd/>
          </a:ln>
        </p:spPr>
        <p:txBody>
          <a:bodyPr>
            <a:spAutoFit/>
          </a:bodyPr>
          <a:lstStyle>
            <a:defPPr>
              <a:defRPr lang="en-US"/>
            </a:defPPr>
            <a:lvl1pPr eaLnBrk="1" hangingPunct="1">
              <a:defRPr sz="800" b="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defRPr/>
            </a:pPr>
            <a:r>
              <a:rPr lang="en-US" dirty="0" smtClean="0">
                <a:latin typeface="Arial" charset="0"/>
              </a:rPr>
              <a:t>Copy/paste or click Browse Message button to upload test message into the Message Content window.</a:t>
            </a:r>
          </a:p>
        </p:txBody>
      </p:sp>
      <p:pic>
        <p:nvPicPr>
          <p:cNvPr id="9221" name="Picture 2"/>
          <p:cNvPicPr>
            <a:picLocks noGrp="1" noChangeAspect="1" noChangeArrowheads="1"/>
          </p:cNvPicPr>
          <p:nvPr>
            <p:ph idx="1"/>
          </p:nvPr>
        </p:nvPicPr>
        <p:blipFill>
          <a:blip r:embed="rId3"/>
          <a:srcRect/>
          <a:stretch>
            <a:fillRect/>
          </a:stretch>
        </p:blipFill>
        <p:spPr>
          <a:xfrm>
            <a:off x="139700" y="2019300"/>
            <a:ext cx="5434013" cy="2813050"/>
          </a:xfrm>
          <a:ln>
            <a:solidFill>
              <a:schemeClr val="tx1">
                <a:lumMod val="50000"/>
                <a:lumOff val="50000"/>
              </a:schemeClr>
            </a:solidFill>
          </a:ln>
        </p:spPr>
      </p:pic>
      <p:sp>
        <p:nvSpPr>
          <p:cNvPr id="8197" name="Title 4"/>
          <p:cNvSpPr>
            <a:spLocks noGrp="1"/>
          </p:cNvSpPr>
          <p:nvPr>
            <p:ph type="title"/>
          </p:nvPr>
        </p:nvSpPr>
        <p:spPr/>
        <p:txBody>
          <a:bodyPr/>
          <a:lstStyle/>
          <a:p>
            <a:r>
              <a:rPr lang="en-US" altLang="en-US" smtClean="0"/>
              <a:t>Context-based Testing Quick Guide</a:t>
            </a:r>
          </a:p>
        </p:txBody>
      </p:sp>
      <p:graphicFrame>
        <p:nvGraphicFramePr>
          <p:cNvPr id="9" name="Table 8"/>
          <p:cNvGraphicFramePr>
            <a:graphicFrameLocks noGrp="1"/>
          </p:cNvGraphicFramePr>
          <p:nvPr/>
        </p:nvGraphicFramePr>
        <p:xfrm>
          <a:off x="5581650" y="677863"/>
          <a:ext cx="3302000" cy="944562"/>
        </p:xfrm>
        <a:graphic>
          <a:graphicData uri="http://schemas.openxmlformats.org/drawingml/2006/table">
            <a:tbl>
              <a:tblPr firstRow="1" bandRow="1">
                <a:tableStyleId>{5C22544A-7EE6-4342-B048-85BDC9FD1C3A}</a:tableStyleId>
              </a:tblPr>
              <a:tblGrid>
                <a:gridCol w="3302000"/>
              </a:tblGrid>
              <a:tr h="388731">
                <a:tc>
                  <a:txBody>
                    <a:bodyPr/>
                    <a:lstStyle/>
                    <a:p>
                      <a:pPr algn="ctr"/>
                      <a:r>
                        <a:rPr lang="en-US" sz="1600" dirty="0" smtClean="0">
                          <a:solidFill>
                            <a:schemeClr val="bg1"/>
                          </a:solidFill>
                        </a:rPr>
                        <a:t>Context-based</a:t>
                      </a:r>
                      <a:r>
                        <a:rPr lang="en-US" sz="1600" baseline="0" dirty="0" smtClean="0">
                          <a:solidFill>
                            <a:schemeClr val="bg1"/>
                          </a:solidFill>
                        </a:rPr>
                        <a:t> </a:t>
                      </a:r>
                      <a:r>
                        <a:rPr lang="en-US" sz="1600" dirty="0" smtClean="0">
                          <a:solidFill>
                            <a:schemeClr val="bg1"/>
                          </a:solidFill>
                        </a:rPr>
                        <a:t>Validation </a:t>
                      </a:r>
                      <a:r>
                        <a:rPr lang="en-US" sz="1600" baseline="0" dirty="0" smtClean="0">
                          <a:solidFill>
                            <a:schemeClr val="bg1"/>
                          </a:solidFill>
                        </a:rPr>
                        <a:t>page</a:t>
                      </a:r>
                      <a:endParaRPr lang="en-US" sz="1600" dirty="0">
                        <a:solidFill>
                          <a:schemeClr val="bg1"/>
                        </a:solidFill>
                      </a:endParaRPr>
                    </a:p>
                  </a:txBody>
                  <a:tcPr marL="91465" marR="91465" marT="45729" marB="45729">
                    <a:lnL w="28575" cap="flat" cmpd="sng" algn="ctr">
                      <a:solidFill>
                        <a:srgbClr val="7E0407"/>
                      </a:solidFill>
                      <a:prstDash val="solid"/>
                      <a:round/>
                      <a:headEnd type="none" w="med" len="med"/>
                      <a:tailEnd type="none" w="med" len="med"/>
                    </a:lnL>
                    <a:lnR w="28575" cap="flat" cmpd="sng" algn="ctr">
                      <a:solidFill>
                        <a:srgbClr val="7E0407"/>
                      </a:solidFill>
                      <a:prstDash val="solid"/>
                      <a:round/>
                      <a:headEnd type="none" w="med" len="med"/>
                      <a:tailEnd type="none" w="med" len="med"/>
                    </a:lnR>
                    <a:lnT w="28575" cap="flat" cmpd="sng" algn="ctr">
                      <a:solidFill>
                        <a:srgbClr val="7E0407"/>
                      </a:solidFill>
                      <a:prstDash val="solid"/>
                      <a:round/>
                      <a:headEnd type="none" w="med" len="med"/>
                      <a:tailEnd type="none" w="med" len="med"/>
                    </a:lnT>
                    <a:solidFill>
                      <a:srgbClr val="002060"/>
                    </a:solidFill>
                  </a:tcPr>
                </a:tc>
              </a:tr>
              <a:tr h="555831">
                <a:tc>
                  <a:txBody>
                    <a:bodyPr/>
                    <a:lstStyle/>
                    <a:p>
                      <a:pPr algn="ctr"/>
                      <a:r>
                        <a:rPr lang="en-US" sz="1000" dirty="0" smtClean="0"/>
                        <a:t>This</a:t>
                      </a:r>
                      <a:r>
                        <a:rPr lang="en-US" sz="1000" baseline="0" dirty="0" smtClean="0"/>
                        <a:t> page </a:t>
                      </a:r>
                      <a:r>
                        <a:rPr lang="en-US" sz="1000" kern="1200" dirty="0" smtClean="0">
                          <a:solidFill>
                            <a:schemeClr val="dk1"/>
                          </a:solidFill>
                          <a:effectLst/>
                          <a:latin typeface="+mn-lt"/>
                          <a:ea typeface="+mn-ea"/>
                          <a:cs typeface="+mn-cs"/>
                        </a:rPr>
                        <a:t>validates any Immunization message created by the EHR. It is disassociated from a test script, test case, or specific content (test data).</a:t>
                      </a:r>
                      <a:endParaRPr lang="en-US" sz="1000" dirty="0"/>
                    </a:p>
                  </a:txBody>
                  <a:tcPr marL="91465" marR="91465" marT="45729" marB="45729">
                    <a:lnL w="28575" cap="flat" cmpd="sng" algn="ctr">
                      <a:solidFill>
                        <a:srgbClr val="7E0407"/>
                      </a:solidFill>
                      <a:prstDash val="solid"/>
                      <a:round/>
                      <a:headEnd type="none" w="med" len="med"/>
                      <a:tailEnd type="none" w="med" len="med"/>
                    </a:lnL>
                    <a:lnR w="28575" cap="flat" cmpd="sng" algn="ctr">
                      <a:solidFill>
                        <a:srgbClr val="7E0407"/>
                      </a:solidFill>
                      <a:prstDash val="solid"/>
                      <a:round/>
                      <a:headEnd type="none" w="med" len="med"/>
                      <a:tailEnd type="none" w="med" len="med"/>
                    </a:lnR>
                    <a:lnB w="28575" cap="flat" cmpd="sng" algn="ctr">
                      <a:solidFill>
                        <a:srgbClr val="7E0407"/>
                      </a:solidFill>
                      <a:prstDash val="solid"/>
                      <a:round/>
                      <a:headEnd type="none" w="med" len="med"/>
                      <a:tailEnd type="none" w="med" len="med"/>
                    </a:lnB>
                  </a:tcPr>
                </a:tc>
              </a:tr>
            </a:tbl>
          </a:graphicData>
        </a:graphic>
      </p:graphicFrame>
      <p:sp>
        <p:nvSpPr>
          <p:cNvPr id="28" name="TextBox 12"/>
          <p:cNvSpPr txBox="1">
            <a:spLocks noChangeArrowheads="1"/>
          </p:cNvSpPr>
          <p:nvPr/>
        </p:nvSpPr>
        <p:spPr bwMode="auto">
          <a:xfrm>
            <a:off x="385763" y="911225"/>
            <a:ext cx="1562100" cy="461963"/>
          </a:xfrm>
          <a:prstGeom prst="rect">
            <a:avLst/>
          </a:prstGeom>
          <a:no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lvl="1" indent="0" algn="ctr" eaLnBrk="1" hangingPunct="1">
              <a:defRPr/>
            </a:pPr>
            <a:r>
              <a:rPr lang="en-US" sz="800" b="0" dirty="0" smtClean="0"/>
              <a:t>Selecting ‘</a:t>
            </a:r>
            <a:r>
              <a:rPr lang="en-US" sz="800" dirty="0" smtClean="0"/>
              <a:t>Start’  </a:t>
            </a:r>
            <a:r>
              <a:rPr lang="en-US" sz="800" b="0" dirty="0" smtClean="0"/>
              <a:t>will load the test step and send you to the </a:t>
            </a:r>
            <a:r>
              <a:rPr lang="en-US" sz="800" dirty="0" smtClean="0"/>
              <a:t>‘Test Execution</a:t>
            </a:r>
            <a:r>
              <a:rPr lang="en-US" sz="800" b="0" dirty="0" smtClean="0"/>
              <a:t>’ tab.</a:t>
            </a:r>
          </a:p>
        </p:txBody>
      </p:sp>
      <p:sp>
        <p:nvSpPr>
          <p:cNvPr id="29" name="Oval 28"/>
          <p:cNvSpPr/>
          <p:nvPr/>
        </p:nvSpPr>
        <p:spPr bwMode="auto">
          <a:xfrm>
            <a:off x="217488" y="747713"/>
            <a:ext cx="273050"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7</a:t>
            </a:r>
          </a:p>
        </p:txBody>
      </p:sp>
      <p:cxnSp>
        <p:nvCxnSpPr>
          <p:cNvPr id="31" name="Straight Connector 30"/>
          <p:cNvCxnSpPr/>
          <p:nvPr/>
        </p:nvCxnSpPr>
        <p:spPr bwMode="auto">
          <a:xfrm>
            <a:off x="1687513" y="1370013"/>
            <a:ext cx="80962" cy="74612"/>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TextBox 13"/>
          <p:cNvSpPr txBox="1">
            <a:spLocks noChangeArrowheads="1"/>
          </p:cNvSpPr>
          <p:nvPr/>
        </p:nvSpPr>
        <p:spPr bwMode="auto">
          <a:xfrm>
            <a:off x="3260725" y="1408113"/>
            <a:ext cx="1973263" cy="214312"/>
          </a:xfrm>
          <a:prstGeom prst="rect">
            <a:avLst/>
          </a:prstGeom>
          <a:noFill/>
          <a:ln w="28575">
            <a:solidFill>
              <a:schemeClr val="tx1">
                <a:lumMod val="50000"/>
                <a:lumOff val="50000"/>
              </a:schemeClr>
            </a:solidFill>
            <a:miter lim="800000"/>
            <a:headEnd/>
            <a:tailEnd/>
          </a:ln>
        </p:spPr>
        <p:txBody>
          <a:bodyPr>
            <a:spAutoFit/>
          </a:bodyPr>
          <a:lstStyle>
            <a:defPPr>
              <a:defRPr lang="en-US"/>
            </a:defPPr>
            <a:lvl1pPr algn="ctr" eaLnBrk="1" hangingPunct="1">
              <a:defRPr sz="800" b="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en-US" dirty="0" smtClean="0">
                <a:latin typeface="Arial" charset="0"/>
              </a:rPr>
              <a:t>‘</a:t>
            </a:r>
            <a:r>
              <a:rPr lang="en-US" b="1" dirty="0" smtClean="0">
                <a:latin typeface="Arial" charset="0"/>
              </a:rPr>
              <a:t>The Message Step will be displayed </a:t>
            </a:r>
            <a:endParaRPr lang="en-US" dirty="0" smtClean="0">
              <a:latin typeface="Arial" charset="0"/>
            </a:endParaRPr>
          </a:p>
        </p:txBody>
      </p:sp>
      <p:sp>
        <p:nvSpPr>
          <p:cNvPr id="36" name="Oval 35"/>
          <p:cNvSpPr/>
          <p:nvPr/>
        </p:nvSpPr>
        <p:spPr bwMode="auto">
          <a:xfrm>
            <a:off x="3079750" y="1230313"/>
            <a:ext cx="246063"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8</a:t>
            </a:r>
          </a:p>
        </p:txBody>
      </p:sp>
      <p:cxnSp>
        <p:nvCxnSpPr>
          <p:cNvPr id="37" name="Straight Connector 36"/>
          <p:cNvCxnSpPr/>
          <p:nvPr/>
        </p:nvCxnSpPr>
        <p:spPr bwMode="auto">
          <a:xfrm flipV="1">
            <a:off x="4460875" y="4325938"/>
            <a:ext cx="687388" cy="785812"/>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Arrow Connector 70"/>
          <p:cNvCxnSpPr>
            <a:cxnSpLocks noChangeShapeType="1"/>
          </p:cNvCxnSpPr>
          <p:nvPr/>
        </p:nvCxnSpPr>
        <p:spPr bwMode="auto">
          <a:xfrm flipV="1">
            <a:off x="1477963" y="4262438"/>
            <a:ext cx="669925" cy="912812"/>
          </a:xfrm>
          <a:prstGeom prst="straightConnector1">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Rectangle 3"/>
          <p:cNvSpPr txBox="1">
            <a:spLocks noChangeArrowheads="1"/>
          </p:cNvSpPr>
          <p:nvPr/>
        </p:nvSpPr>
        <p:spPr bwMode="auto">
          <a:xfrm>
            <a:off x="2662238" y="5081588"/>
            <a:ext cx="1820862" cy="338137"/>
          </a:xfrm>
          <a:prstGeom prst="rect">
            <a:avLst/>
          </a:prstGeom>
          <a:solidFill>
            <a:schemeClr val="bg1"/>
          </a:solidFill>
          <a:ln w="28575">
            <a:solidFill>
              <a:schemeClr val="tx1">
                <a:lumMod val="50000"/>
                <a:lumOff val="50000"/>
              </a:schemeClr>
            </a:solidFill>
            <a:miter lim="800000"/>
            <a:headEnd/>
            <a:tailEnd/>
          </a:ln>
        </p:spPr>
        <p:txBody>
          <a:bodyPr>
            <a:spAutoFit/>
          </a:bodyPr>
          <a:lstStyle>
            <a:defPPr>
              <a:defRPr lang="en-US"/>
            </a:defPPr>
            <a:lvl1pPr eaLnBrk="1" hangingPunct="1">
              <a:defRPr sz="800" b="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defRPr/>
            </a:pPr>
            <a:r>
              <a:rPr lang="en-US" dirty="0">
                <a:latin typeface="Arial" charset="0"/>
              </a:rPr>
              <a:t>Click on </a:t>
            </a:r>
            <a:r>
              <a:rPr lang="en-US" dirty="0" smtClean="0">
                <a:latin typeface="Arial" charset="0"/>
              </a:rPr>
              <a:t>‘</a:t>
            </a:r>
            <a:r>
              <a:rPr lang="en-US" b="1" dirty="0" smtClean="0">
                <a:latin typeface="Arial" charset="0"/>
              </a:rPr>
              <a:t>Report</a:t>
            </a:r>
            <a:r>
              <a:rPr lang="en-US" dirty="0" smtClean="0">
                <a:latin typeface="Arial" charset="0"/>
              </a:rPr>
              <a:t> ‘icon </a:t>
            </a:r>
            <a:r>
              <a:rPr lang="en-US" dirty="0">
                <a:latin typeface="Arial" charset="0"/>
              </a:rPr>
              <a:t>to display Message Validation Report. </a:t>
            </a:r>
          </a:p>
        </p:txBody>
      </p:sp>
      <p:sp>
        <p:nvSpPr>
          <p:cNvPr id="54" name="Oval 53"/>
          <p:cNvSpPr/>
          <p:nvPr/>
        </p:nvSpPr>
        <p:spPr bwMode="auto">
          <a:xfrm>
            <a:off x="2505075" y="4873625"/>
            <a:ext cx="295275" cy="3048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11</a:t>
            </a:r>
          </a:p>
        </p:txBody>
      </p:sp>
      <p:cxnSp>
        <p:nvCxnSpPr>
          <p:cNvPr id="56" name="Straight Arrow Connector 76"/>
          <p:cNvCxnSpPr>
            <a:cxnSpLocks noChangeShapeType="1"/>
          </p:cNvCxnSpPr>
          <p:nvPr/>
        </p:nvCxnSpPr>
        <p:spPr bwMode="auto">
          <a:xfrm flipV="1">
            <a:off x="4483100" y="5016500"/>
            <a:ext cx="1343025" cy="234950"/>
          </a:xfrm>
          <a:prstGeom prst="straightConnector1">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Box 10"/>
          <p:cNvSpPr txBox="1">
            <a:spLocks noChangeArrowheads="1"/>
          </p:cNvSpPr>
          <p:nvPr/>
        </p:nvSpPr>
        <p:spPr bwMode="auto">
          <a:xfrm>
            <a:off x="7659688" y="2341563"/>
            <a:ext cx="1231900" cy="584200"/>
          </a:xfrm>
          <a:prstGeom prst="rect">
            <a:avLst/>
          </a:prstGeom>
          <a:solidFill>
            <a:schemeClr val="bg1"/>
          </a:solidFill>
          <a:ln w="28575">
            <a:solidFill>
              <a:schemeClr val="tx1">
                <a:lumMod val="50000"/>
                <a:lumOff val="50000"/>
              </a:schemeClr>
            </a:solidFill>
            <a:miter lim="800000"/>
            <a:headEnd/>
            <a:tailEnd/>
          </a:ln>
        </p:spPr>
        <p:txBody>
          <a:bodyPr>
            <a:spAutoFit/>
          </a:bodyPr>
          <a:lstStyle>
            <a:defPPr>
              <a:defRPr lang="en-US"/>
            </a:defPPr>
            <a:lvl1pPr eaLnBrk="1" hangingPunct="1">
              <a:defRPr sz="800" b="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defRPr/>
            </a:pPr>
            <a:r>
              <a:rPr lang="en-US" dirty="0" smtClean="0">
                <a:latin typeface="Arial" charset="0"/>
              </a:rPr>
              <a:t>The ‘</a:t>
            </a:r>
            <a:r>
              <a:rPr lang="en-US" b="1" dirty="0" smtClean="0">
                <a:latin typeface="Arial" charset="0"/>
              </a:rPr>
              <a:t>Report’</a:t>
            </a:r>
            <a:r>
              <a:rPr lang="en-US" dirty="0" smtClean="0">
                <a:latin typeface="Arial" charset="0"/>
              </a:rPr>
              <a:t> Tab can also be selected to generate a ‘</a:t>
            </a:r>
            <a:r>
              <a:rPr lang="en-US" b="1" dirty="0" smtClean="0">
                <a:latin typeface="Arial" charset="0"/>
              </a:rPr>
              <a:t>Message Validation Report</a:t>
            </a:r>
            <a:r>
              <a:rPr lang="en-US" dirty="0" smtClean="0">
                <a:latin typeface="Arial" charset="0"/>
              </a:rPr>
              <a:t>’</a:t>
            </a:r>
          </a:p>
        </p:txBody>
      </p:sp>
      <p:sp>
        <p:nvSpPr>
          <p:cNvPr id="59" name="Oval 58"/>
          <p:cNvSpPr/>
          <p:nvPr/>
        </p:nvSpPr>
        <p:spPr bwMode="auto">
          <a:xfrm>
            <a:off x="7392988" y="2189163"/>
            <a:ext cx="377825" cy="290512"/>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10b</a:t>
            </a:r>
          </a:p>
        </p:txBody>
      </p:sp>
      <p:cxnSp>
        <p:nvCxnSpPr>
          <p:cNvPr id="60" name="Straight Connector 59"/>
          <p:cNvCxnSpPr/>
          <p:nvPr/>
        </p:nvCxnSpPr>
        <p:spPr bwMode="auto">
          <a:xfrm flipH="1">
            <a:off x="4787900" y="2241550"/>
            <a:ext cx="1268413" cy="0"/>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Oval 65"/>
          <p:cNvSpPr/>
          <p:nvPr/>
        </p:nvSpPr>
        <p:spPr bwMode="auto">
          <a:xfrm>
            <a:off x="5873750" y="1795463"/>
            <a:ext cx="265113"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9</a:t>
            </a:r>
          </a:p>
        </p:txBody>
      </p:sp>
      <p:cxnSp>
        <p:nvCxnSpPr>
          <p:cNvPr id="68" name="Straight Connector 67"/>
          <p:cNvCxnSpPr/>
          <p:nvPr/>
        </p:nvCxnSpPr>
        <p:spPr bwMode="auto">
          <a:xfrm flipH="1">
            <a:off x="6394450" y="2800350"/>
            <a:ext cx="1265238" cy="219075"/>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10"/>
          <p:cNvSpPr txBox="1">
            <a:spLocks noChangeArrowheads="1"/>
          </p:cNvSpPr>
          <p:nvPr/>
        </p:nvSpPr>
        <p:spPr bwMode="auto">
          <a:xfrm>
            <a:off x="719138" y="5178425"/>
            <a:ext cx="1176337" cy="461963"/>
          </a:xfrm>
          <a:prstGeom prst="rect">
            <a:avLst/>
          </a:prstGeom>
          <a:solidFill>
            <a:schemeClr val="bg1"/>
          </a:solidFill>
          <a:ln w="28575">
            <a:solidFill>
              <a:schemeClr val="tx1">
                <a:lumMod val="50000"/>
                <a:lumOff val="50000"/>
              </a:schemeClr>
            </a:solidFill>
            <a:miter lim="800000"/>
            <a:headEnd/>
            <a:tailEnd/>
          </a:ln>
        </p:spPr>
        <p:txBody>
          <a:bodyPr>
            <a:spAutoFit/>
          </a:bodyPr>
          <a:lstStyle>
            <a:defPPr>
              <a:defRPr lang="en-US"/>
            </a:defPPr>
            <a:lvl1pPr eaLnBrk="1" hangingPunct="1">
              <a:defRPr sz="800" b="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defRPr/>
            </a:pPr>
            <a:r>
              <a:rPr lang="en-US" dirty="0" smtClean="0">
                <a:latin typeface="Arial" charset="0"/>
              </a:rPr>
              <a:t>Validation results appear. If message failed, errors display.</a:t>
            </a:r>
          </a:p>
        </p:txBody>
      </p:sp>
      <p:pic>
        <p:nvPicPr>
          <p:cNvPr id="8222"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25" y="1720850"/>
            <a:ext cx="2546350" cy="27463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39" name="Straight Connector 38"/>
          <p:cNvCxnSpPr>
            <a:endCxn id="8222" idx="3"/>
          </p:cNvCxnSpPr>
          <p:nvPr/>
        </p:nvCxnSpPr>
        <p:spPr bwMode="auto">
          <a:xfrm flipH="1">
            <a:off x="2682875" y="1614488"/>
            <a:ext cx="563563" cy="244475"/>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Oval 25"/>
          <p:cNvSpPr/>
          <p:nvPr/>
        </p:nvSpPr>
        <p:spPr bwMode="auto">
          <a:xfrm>
            <a:off x="481013" y="5051425"/>
            <a:ext cx="385762" cy="279400"/>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10a</a:t>
            </a:r>
          </a:p>
        </p:txBody>
      </p:sp>
      <p:pic>
        <p:nvPicPr>
          <p:cNvPr id="8225" name="Picture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3750" y="3087688"/>
            <a:ext cx="321627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9672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304800"/>
            <a:ext cx="8382000" cy="533400"/>
          </a:xfrm>
        </p:spPr>
        <p:txBody>
          <a:bodyPr>
            <a:normAutofit/>
          </a:bodyPr>
          <a:lstStyle/>
          <a:p>
            <a:r>
              <a:rPr lang="en-US" dirty="0" smtClean="0">
                <a:solidFill>
                  <a:srgbClr val="002060"/>
                </a:solidFill>
              </a:rPr>
              <a:t>Test Case Overview</a:t>
            </a:r>
            <a:endParaRPr lang="en-US" dirty="0">
              <a:solidFill>
                <a:srgbClr val="002060"/>
              </a:solidFill>
            </a:endParaRPr>
          </a:p>
        </p:txBody>
      </p:sp>
      <p:sp>
        <p:nvSpPr>
          <p:cNvPr id="9" name="Content Placeholder 8"/>
          <p:cNvSpPr>
            <a:spLocks noGrp="1"/>
          </p:cNvSpPr>
          <p:nvPr>
            <p:ph idx="1"/>
          </p:nvPr>
        </p:nvSpPr>
        <p:spPr>
          <a:xfrm>
            <a:off x="431800" y="855133"/>
            <a:ext cx="8382000" cy="5105400"/>
          </a:xfrm>
        </p:spPr>
        <p:txBody>
          <a:bodyPr>
            <a:normAutofit fontScale="92500" lnSpcReduction="10000"/>
          </a:bodyPr>
          <a:lstStyle/>
          <a:p>
            <a:pPr>
              <a:buClr>
                <a:srgbClr val="0070C0"/>
              </a:buClr>
              <a:buFont typeface="Wingdings" panose="05000000000000000000" pitchFamily="2" charset="2"/>
              <a:buChar char="Ø"/>
            </a:pPr>
            <a:r>
              <a:rPr lang="en-US" sz="2400" dirty="0" smtClean="0"/>
              <a:t>Example use cases and messages</a:t>
            </a:r>
            <a:endParaRPr lang="en-US" sz="2400" dirty="0"/>
          </a:p>
          <a:p>
            <a:pPr lvl="1">
              <a:buClr>
                <a:srgbClr val="0070C0"/>
              </a:buClr>
              <a:buFont typeface="Wingdings" panose="05000000000000000000" pitchFamily="2" charset="2"/>
              <a:buChar char="Ø"/>
            </a:pPr>
            <a:r>
              <a:rPr lang="en-US" sz="2000" dirty="0" smtClean="0"/>
              <a:t>Provides realistic scenarios</a:t>
            </a:r>
          </a:p>
          <a:p>
            <a:pPr lvl="1">
              <a:buClr>
                <a:srgbClr val="0070C0"/>
              </a:buClr>
              <a:buFont typeface="Wingdings" panose="05000000000000000000" pitchFamily="2" charset="2"/>
              <a:buChar char="Ø"/>
            </a:pPr>
            <a:r>
              <a:rPr lang="en-US" sz="2000" dirty="0"/>
              <a:t>D</a:t>
            </a:r>
            <a:r>
              <a:rPr lang="en-US" sz="2000" dirty="0" smtClean="0"/>
              <a:t>emonstrates desired interpretation and implementation of the standard—”brings it all together”</a:t>
            </a:r>
          </a:p>
          <a:p>
            <a:pPr lvl="1">
              <a:buClr>
                <a:srgbClr val="0070C0"/>
              </a:buClr>
              <a:buFont typeface="Wingdings" panose="05000000000000000000" pitchFamily="2" charset="2"/>
              <a:buChar char="Ø"/>
            </a:pPr>
            <a:r>
              <a:rPr lang="en-US" sz="2000" dirty="0" smtClean="0"/>
              <a:t>Implementers like to copy what they see—”we provide the example we want them to copy!”</a:t>
            </a:r>
          </a:p>
          <a:p>
            <a:pPr>
              <a:buClr>
                <a:srgbClr val="0070C0"/>
              </a:buClr>
              <a:buFont typeface="Wingdings" panose="05000000000000000000" pitchFamily="2" charset="2"/>
              <a:buChar char="Ø"/>
            </a:pPr>
            <a:r>
              <a:rPr lang="en-US" sz="2400" dirty="0" smtClean="0"/>
              <a:t>Test Plan</a:t>
            </a:r>
          </a:p>
          <a:p>
            <a:pPr lvl="1">
              <a:buClr>
                <a:srgbClr val="0070C0"/>
              </a:buClr>
              <a:buFont typeface="Wingdings" panose="05000000000000000000" pitchFamily="2" charset="2"/>
              <a:buChar char="Ø"/>
            </a:pPr>
            <a:r>
              <a:rPr lang="en-US" sz="2000" dirty="0" smtClean="0"/>
              <a:t>Scenario/Test Cases</a:t>
            </a:r>
          </a:p>
          <a:p>
            <a:pPr lvl="1">
              <a:buClr>
                <a:srgbClr val="0070C0"/>
              </a:buClr>
              <a:buFont typeface="Wingdings" panose="05000000000000000000" pitchFamily="2" charset="2"/>
              <a:buChar char="Ø"/>
            </a:pPr>
            <a:r>
              <a:rPr lang="en-US" sz="2000" dirty="0" smtClean="0"/>
              <a:t>Test Story</a:t>
            </a:r>
          </a:p>
          <a:p>
            <a:pPr lvl="1">
              <a:buClr>
                <a:srgbClr val="0070C0"/>
              </a:buClr>
              <a:buFont typeface="Wingdings" panose="05000000000000000000" pitchFamily="2" charset="2"/>
              <a:buChar char="Ø"/>
            </a:pPr>
            <a:r>
              <a:rPr lang="en-US" sz="2000" dirty="0" smtClean="0"/>
              <a:t>Test Data</a:t>
            </a:r>
          </a:p>
          <a:p>
            <a:pPr lvl="1">
              <a:buClr>
                <a:srgbClr val="0070C0"/>
              </a:buClr>
              <a:buFont typeface="Wingdings" panose="05000000000000000000" pitchFamily="2" charset="2"/>
              <a:buChar char="Ø"/>
            </a:pPr>
            <a:r>
              <a:rPr lang="en-US" sz="2000" dirty="0" smtClean="0"/>
              <a:t>Test Objectives</a:t>
            </a:r>
          </a:p>
          <a:p>
            <a:pPr lvl="1">
              <a:buClr>
                <a:srgbClr val="0070C0"/>
              </a:buClr>
              <a:buFont typeface="Wingdings" panose="05000000000000000000" pitchFamily="2" charset="2"/>
              <a:buChar char="Ø"/>
            </a:pPr>
            <a:r>
              <a:rPr lang="en-US" sz="2000" dirty="0" smtClean="0"/>
              <a:t>Pre-condition/Post Conditions</a:t>
            </a:r>
          </a:p>
          <a:p>
            <a:pPr lvl="1">
              <a:buClr>
                <a:srgbClr val="0070C0"/>
              </a:buClr>
              <a:buFont typeface="Wingdings" panose="05000000000000000000" pitchFamily="2" charset="2"/>
              <a:buChar char="Ø"/>
            </a:pPr>
            <a:r>
              <a:rPr lang="en-US" sz="2000" dirty="0" smtClean="0"/>
              <a:t>Evaluation Criteria and Notes to Testers</a:t>
            </a:r>
          </a:p>
          <a:p>
            <a:pPr lvl="1">
              <a:buClr>
                <a:srgbClr val="0070C0"/>
              </a:buClr>
              <a:buFont typeface="Wingdings" panose="05000000000000000000" pitchFamily="2" charset="2"/>
              <a:buChar char="Ø"/>
            </a:pPr>
            <a:r>
              <a:rPr lang="en-US" sz="2000" dirty="0" smtClean="0"/>
              <a:t>Poses questions to common real world scenarios and provides answers</a:t>
            </a:r>
          </a:p>
          <a:p>
            <a:pPr>
              <a:buClr>
                <a:srgbClr val="0070C0"/>
              </a:buClr>
              <a:buFont typeface="Wingdings" panose="05000000000000000000" pitchFamily="2" charset="2"/>
              <a:buChar char="Ø"/>
            </a:pPr>
            <a:r>
              <a:rPr lang="en-US" sz="2400" dirty="0" smtClean="0"/>
              <a:t>Dynamic “living” test cases on test site</a:t>
            </a:r>
            <a:endParaRPr lang="en-US" sz="2400" dirty="0"/>
          </a:p>
        </p:txBody>
      </p:sp>
    </p:spTree>
    <p:extLst>
      <p:ext uri="{BB962C8B-B14F-4D97-AF65-F5344CB8AC3E}">
        <p14:creationId xmlns:p14="http://schemas.microsoft.com/office/powerpoint/2010/main" val="19181307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Collaboration is Key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029" y="2133600"/>
            <a:ext cx="3810000" cy="2857500"/>
          </a:xfrm>
          <a:prstGeom prst="rect">
            <a:avLst/>
          </a:prstGeom>
        </p:spPr>
      </p:pic>
      <p:pic>
        <p:nvPicPr>
          <p:cNvPr id="5" name="Content Placeholder 1"/>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bwMode="auto">
          <a:xfrm>
            <a:off x="6582896" y="2903330"/>
            <a:ext cx="1922929" cy="96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29" y="2903330"/>
            <a:ext cx="2209800"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http://www.nist.gov/itl/math/images/NIST-Logo_1.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352" b="98592" l="314" r="99843">
                        <a14:foregroundMark x1="2041" y1="32746" x2="2041" y2="4225"/>
                        <a14:foregroundMark x1="1099" y1="53521" x2="942" y2="44014"/>
                        <a14:foregroundMark x1="7221" y1="53521" x2="8006" y2="54577"/>
                        <a14:foregroundMark x1="12088" y1="46831" x2="12088" y2="54577"/>
                        <a14:foregroundMark x1="14757" y1="53873" x2="14443" y2="48239"/>
                        <a14:foregroundMark x1="14600" y1="44014" x2="14600" y2="44014"/>
                        <a14:foregroundMark x1="16954" y1="49296" x2="18053" y2="48239"/>
                        <a14:foregroundMark x1="21664" y1="48592" x2="21507" y2="53521"/>
                        <a14:foregroundMark x1="25903" y1="49648" x2="27159" y2="48239"/>
                        <a14:foregroundMark x1="31083" y1="43662" x2="31240" y2="53521"/>
                        <a14:foregroundMark x1="36264" y1="44718" x2="35950" y2="54577"/>
                        <a14:foregroundMark x1="38148" y1="48944" x2="38148" y2="53873"/>
                        <a14:foregroundMark x1="44270" y1="48592" x2="42857" y2="49296"/>
                        <a14:foregroundMark x1="46625" y1="46479" x2="46782" y2="53521"/>
                        <a14:foregroundMark x1="49451" y1="48944" x2="49294" y2="53873"/>
                        <a14:foregroundMark x1="49294" y1="43662" x2="49451" y2="45070"/>
                        <a14:foregroundMark x1="51648" y1="47183" x2="51962" y2="52817"/>
                        <a14:foregroundMark x1="54474" y1="49648" x2="54317" y2="53521"/>
                        <a14:foregroundMark x1="59184" y1="45423" x2="59027" y2="52817"/>
                        <a14:foregroundMark x1="60911" y1="50704" x2="61538" y2="52817"/>
                        <a14:foregroundMark x1="68289" y1="50352" x2="68289" y2="53521"/>
                        <a14:foregroundMark x1="73312" y1="46127" x2="73469" y2="52817"/>
                        <a14:foregroundMark x1="785" y1="68310" x2="3297" y2="69718"/>
                        <a14:foregroundMark x1="5495" y1="65845" x2="5338" y2="72183"/>
                        <a14:foregroundMark x1="7535" y1="70070" x2="8320" y2="68310"/>
                        <a14:foregroundMark x1="12716" y1="68662" x2="12559" y2="72183"/>
                        <a14:foregroundMark x1="17739" y1="70423" x2="18053" y2="68310"/>
                        <a14:foregroundMark x1="22135" y1="69718" x2="23077" y2="68310"/>
                        <a14:foregroundMark x1="27316" y1="68662" x2="27159" y2="72887"/>
                        <a14:foregroundMark x1="33595" y1="64437" x2="33281" y2="71831"/>
                        <a14:foregroundMark x1="35793" y1="70070" x2="37049" y2="72183"/>
                        <a14:foregroundMark x1="44270" y1="68662" x2="44270" y2="73239"/>
                        <a14:foregroundMark x1="46468" y1="69014" x2="46468" y2="73239"/>
                        <a14:foregroundMark x1="54317" y1="63380" x2="54317" y2="71831"/>
                        <a14:foregroundMark x1="59655" y1="65845" x2="59655" y2="71831"/>
                        <a14:foregroundMark x1="62166" y1="71127" x2="64521" y2="70423"/>
                        <a14:foregroundMark x1="66248" y1="70070" x2="67190" y2="67958"/>
                        <a14:foregroundMark x1="70173" y1="63028" x2="70173" y2="72887"/>
                        <a14:foregroundMark x1="74725" y1="67958" x2="74882" y2="73592"/>
                        <a14:foregroundMark x1="78964" y1="71127" x2="80220" y2="67958"/>
                        <a14:foregroundMark x1="84301" y1="63380" x2="84458" y2="73944"/>
                        <a14:foregroundMark x1="86028" y1="70423" x2="87755" y2="68310"/>
                        <a14:foregroundMark x1="94035" y1="69014" x2="93878" y2="76056"/>
                        <a14:foregroundMark x1="95918" y1="68662" x2="97331" y2="73239"/>
                        <a14:foregroundMark x1="86813" y1="89085" x2="86813" y2="94014"/>
                        <a14:foregroundMark x1="471" y1="84155" x2="628" y2="91549"/>
                        <a14:foregroundMark x1="471" y1="92606" x2="1727" y2="95423"/>
                        <a14:foregroundMark x1="5651" y1="94718" x2="5965" y2="95423"/>
                        <a14:foregroundMark x1="7692" y1="93662" x2="8634" y2="95423"/>
                        <a14:foregroundMark x1="8634" y1="95775" x2="10204" y2="93662"/>
                        <a14:foregroundMark x1="11774" y1="95070" x2="12245" y2="95070"/>
                        <a14:foregroundMark x1="16170" y1="84507" x2="16484" y2="93310"/>
                        <a14:foregroundMark x1="21193" y1="89789" x2="20879" y2="93310"/>
                        <a14:foregroundMark x1="24961" y1="89085" x2="24961" y2="94718"/>
                        <a14:foregroundMark x1="31554" y1="89085" x2="31711" y2="93310"/>
                        <a14:foregroundMark x1="33124" y1="88732" x2="33124" y2="92958"/>
                        <a14:foregroundMark x1="35793" y1="86972" x2="35793" y2="91901"/>
                        <a14:foregroundMark x1="37520" y1="88732" x2="37677" y2="94014"/>
                        <a14:foregroundMark x1="43014" y1="91901" x2="44741" y2="91549"/>
                        <a14:foregroundMark x1="46625" y1="88732" x2="46782" y2="94014"/>
                        <a14:foregroundMark x1="50549" y1="86268" x2="50549" y2="92606"/>
                        <a14:foregroundMark x1="54317" y1="91197" x2="55102" y2="88732"/>
                        <a14:foregroundMark x1="58556" y1="83099" x2="58713" y2="93662"/>
                        <a14:foregroundMark x1="62480" y1="91197" x2="63265" y2="94014"/>
                        <a14:foregroundMark x1="67818" y1="91901" x2="68132" y2="89085"/>
                        <a14:foregroundMark x1="72057" y1="89085" x2="72057" y2="92254"/>
                        <a14:foregroundMark x1="77551" y1="88732" x2="77551" y2="91197"/>
                        <a14:foregroundMark x1="83046" y1="91549" x2="83516" y2="91549"/>
                        <a14:foregroundMark x1="89011" y1="90141" x2="89953" y2="88732"/>
                        <a14:foregroundMark x1="92308" y1="90493" x2="93093" y2="89085"/>
                        <a14:backgroundMark x1="43014" y1="70423" x2="43014" y2="71831"/>
                        <a14:backgroundMark x1="52904" y1="70775" x2="52904" y2="72535"/>
                        <a14:backgroundMark x1="62951" y1="69366" x2="63422" y2="69718"/>
                        <a14:backgroundMark x1="69545" y1="51408" x2="69702" y2="52465"/>
                        <a14:backgroundMark x1="80691" y1="70775" x2="80848" y2="71479"/>
                        <a14:backgroundMark x1="83987" y1="90141" x2="84301" y2="90141"/>
                        <a14:backgroundMark x1="87441" y1="70423" x2="87912" y2="71127"/>
                        <a14:backgroundMark x1="62480" y1="49648" x2="62794" y2="49648"/>
                        <a14:backgroundMark x1="43642" y1="90141" x2="44113" y2="89789"/>
                        <a14:backgroundMark x1="21978" y1="90141" x2="22292" y2="90141"/>
                        <a14:backgroundMark x1="18524" y1="70423" x2="18995" y2="71127"/>
                        <a14:backgroundMark x1="23705" y1="70775" x2="24019" y2="71831"/>
                        <a14:backgroundMark x1="31868" y1="70775" x2="32339" y2="71479"/>
                        <a14:backgroundMark x1="27630" y1="51056" x2="27943" y2="51761"/>
                        <a14:backgroundMark x1="18053" y1="51056" x2="18367" y2="51408"/>
                        <a14:backgroundMark x1="8320" y1="51408" x2="8948" y2="52113"/>
                        <a14:backgroundMark x1="8791" y1="71127" x2="9419" y2="71831"/>
                        <a14:backgroundMark x1="16797" y1="92254" x2="16641" y2="92958"/>
                        <a14:backgroundMark x1="16797" y1="91197" x2="16797" y2="91549"/>
                        <a14:backgroundMark x1="16797" y1="93662" x2="16641" y2="94014"/>
                        <a14:backgroundMark x1="25118" y1="91197" x2="25275" y2="92254"/>
                        <a14:backgroundMark x1="38148" y1="92254" x2="37991" y2="93662"/>
                        <a14:backgroundMark x1="38148" y1="91197" x2="37834" y2="91901"/>
                        <a14:backgroundMark x1="32653" y1="88732" x2="32810" y2="92958"/>
                        <a14:backgroundMark x1="5495" y1="94014" x2="5181" y2="95070"/>
                        <a14:backgroundMark x1="5338" y1="96479" x2="6279" y2="95775"/>
                        <a14:backgroundMark x1="7378" y1="96479" x2="8948" y2="96479"/>
                        <a14:backgroundMark x1="6907" y1="92958" x2="7535" y2="94718"/>
                        <a14:backgroundMark x1="12716" y1="92958" x2="12559" y2="96479"/>
                        <a14:backgroundMark x1="942" y1="95775" x2="1727" y2="96127"/>
                        <a14:backgroundMark x1="7535" y1="96127" x2="8634" y2="96127"/>
                        <a14:backgroundMark x1="59027" y1="90141" x2="59027" y2="93310"/>
                        <a14:backgroundMark x1="59027" y1="93662" x2="59027" y2="95070"/>
                        <a14:backgroundMark x1="59027" y1="94014" x2="59027" y2="89437"/>
                        <a14:backgroundMark x1="50078" y1="84507" x2="50235" y2="87676"/>
                        <a14:backgroundMark x1="50235" y1="96479" x2="50235" y2="90141"/>
                        <a14:backgroundMark x1="92308" y1="70423" x2="92622" y2="71831"/>
                        <a14:backgroundMark x1="93250" y1="90493" x2="93878" y2="90493"/>
                        <a14:backgroundMark x1="93407" y1="89789" x2="92936" y2="90493"/>
                        <a14:backgroundMark x1="68446" y1="90493" x2="68132" y2="91901"/>
                        <a14:backgroundMark x1="68917" y1="90493" x2="68289" y2="90493"/>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b="18751"/>
          <a:stretch/>
        </p:blipFill>
        <p:spPr bwMode="auto">
          <a:xfrm>
            <a:off x="3350869" y="1303113"/>
            <a:ext cx="2586319" cy="93686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346387" y="4637157"/>
            <a:ext cx="2590801" cy="707886"/>
          </a:xfrm>
          <a:prstGeom prst="rect">
            <a:avLst/>
          </a:prstGeom>
          <a:noFill/>
        </p:spPr>
        <p:txBody>
          <a:bodyPr wrap="square" rtlCol="0">
            <a:spAutoFit/>
          </a:bodyPr>
          <a:lstStyle/>
          <a:p>
            <a:r>
              <a:rPr lang="en-US" sz="4000" dirty="0" smtClean="0">
                <a:solidFill>
                  <a:srgbClr val="0070C0"/>
                </a:solidFill>
              </a:rPr>
              <a:t>HHS/ONC</a:t>
            </a:r>
            <a:endParaRPr lang="en-US" sz="4000" dirty="0">
              <a:solidFill>
                <a:srgbClr val="0070C0"/>
              </a:solidFill>
            </a:endParaRPr>
          </a:p>
        </p:txBody>
      </p:sp>
    </p:spTree>
    <p:extLst>
      <p:ext uri="{BB962C8B-B14F-4D97-AF65-F5344CB8AC3E}">
        <p14:creationId xmlns:p14="http://schemas.microsoft.com/office/powerpoint/2010/main" val="2276242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762001"/>
            <a:ext cx="3733799" cy="4648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609600" y="811494"/>
            <a:ext cx="3810000" cy="45987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Test Cases: Test Story</a:t>
            </a:r>
            <a:endParaRPr lang="en-US" dirty="0"/>
          </a:p>
        </p:txBody>
      </p:sp>
      <p:sp>
        <p:nvSpPr>
          <p:cNvPr id="2" name="Slide Number Placeholder 1"/>
          <p:cNvSpPr>
            <a:spLocks noGrp="1"/>
          </p:cNvSpPr>
          <p:nvPr>
            <p:ph type="sldNum" sz="quarter" idx="10"/>
          </p:nvPr>
        </p:nvSpPr>
        <p:spPr>
          <a:xfrm>
            <a:off x="3886200" y="6416675"/>
            <a:ext cx="2133600" cy="365125"/>
          </a:xfrm>
        </p:spPr>
        <p:txBody>
          <a:bodyPr/>
          <a:lstStyle/>
          <a:p>
            <a:pPr algn="ctr"/>
            <a:fld id="{EA31CE9E-EEB0-4064-9934-BEB9D43E6608}" type="slidenum">
              <a:rPr lang="en-US" sz="1400" smtClean="0">
                <a:solidFill>
                  <a:schemeClr val="bg1"/>
                </a:solidFill>
              </a:rPr>
              <a:pPr algn="ctr"/>
              <a:t>30</a:t>
            </a:fld>
            <a:endParaRPr lang="en-US" dirty="0">
              <a:solidFill>
                <a:schemeClr val="bg1"/>
              </a:solidFill>
            </a:endParaRPr>
          </a:p>
        </p:txBody>
      </p:sp>
      <p:sp>
        <p:nvSpPr>
          <p:cNvPr id="4" name="TextBox 3"/>
          <p:cNvSpPr txBox="1"/>
          <p:nvPr/>
        </p:nvSpPr>
        <p:spPr>
          <a:xfrm>
            <a:off x="0" y="5587425"/>
            <a:ext cx="6096000" cy="584775"/>
          </a:xfrm>
          <a:prstGeom prst="rect">
            <a:avLst/>
          </a:prstGeom>
          <a:noFill/>
        </p:spPr>
        <p:txBody>
          <a:bodyPr wrap="square" rtlCol="0">
            <a:spAutoFit/>
          </a:bodyPr>
          <a:lstStyle/>
          <a:p>
            <a:r>
              <a:rPr lang="en-US" sz="1600" dirty="0" smtClean="0"/>
              <a:t>Example Test Data document: Test Case</a:t>
            </a:r>
            <a:r>
              <a:rPr lang="en-US" sz="1600" dirty="0"/>
              <a:t>: </a:t>
            </a:r>
            <a:r>
              <a:rPr lang="en-US" sz="1600" dirty="0" smtClean="0"/>
              <a:t>IZ-AD-1_Admin_Child – 1.IZ-AD-1.1_Send_V04_Z22</a:t>
            </a:r>
            <a:endParaRPr lang="en-US" sz="1600" u="sng" dirty="0"/>
          </a:p>
        </p:txBody>
      </p:sp>
      <p:sp>
        <p:nvSpPr>
          <p:cNvPr id="5" name="TextBox 4"/>
          <p:cNvSpPr txBox="1"/>
          <p:nvPr/>
        </p:nvSpPr>
        <p:spPr>
          <a:xfrm>
            <a:off x="4724400" y="1295400"/>
            <a:ext cx="3657600" cy="1200329"/>
          </a:xfrm>
          <a:prstGeom prst="rect">
            <a:avLst/>
          </a:prstGeom>
          <a:noFill/>
        </p:spPr>
        <p:txBody>
          <a:bodyPr wrap="square" rtlCol="0">
            <a:spAutoFit/>
          </a:bodyPr>
          <a:lstStyle/>
          <a:p>
            <a:r>
              <a:rPr lang="en-US" dirty="0" smtClean="0"/>
              <a:t>Each Test Case includes </a:t>
            </a:r>
            <a:r>
              <a:rPr lang="en-US" dirty="0"/>
              <a:t>a narrative </a:t>
            </a:r>
            <a:r>
              <a:rPr lang="en-US" dirty="0" smtClean="0"/>
              <a:t>Test </a:t>
            </a:r>
            <a:r>
              <a:rPr lang="en-US" dirty="0"/>
              <a:t>S</a:t>
            </a:r>
            <a:r>
              <a:rPr lang="en-US" dirty="0" smtClean="0"/>
              <a:t>tory that describes a </a:t>
            </a:r>
            <a:r>
              <a:rPr lang="en-US" dirty="0"/>
              <a:t>real world </a:t>
            </a:r>
            <a:r>
              <a:rPr lang="en-US" dirty="0" smtClean="0"/>
              <a:t>situation and provides context </a:t>
            </a:r>
            <a:r>
              <a:rPr lang="en-US" u="sng" dirty="0"/>
              <a:t>for </a:t>
            </a:r>
            <a:r>
              <a:rPr lang="en-US" u="sng" dirty="0" smtClean="0"/>
              <a:t>each Test Step</a:t>
            </a:r>
            <a:endParaRPr lang="en-US" u="sng" dirty="0"/>
          </a:p>
        </p:txBody>
      </p:sp>
    </p:spTree>
    <p:extLst>
      <p:ext uri="{BB962C8B-B14F-4D97-AF65-F5344CB8AC3E}">
        <p14:creationId xmlns:p14="http://schemas.microsoft.com/office/powerpoint/2010/main" val="32484359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1" y="679260"/>
            <a:ext cx="3445788" cy="4902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4" name="Rectangle 2"/>
          <p:cNvSpPr>
            <a:spLocks noGrp="1" noChangeArrowheads="1"/>
          </p:cNvSpPr>
          <p:nvPr>
            <p:ph type="title" idx="4294967295"/>
          </p:nvPr>
        </p:nvSpPr>
        <p:spPr>
          <a:xfrm>
            <a:off x="165100" y="120650"/>
            <a:ext cx="8867775" cy="523220"/>
          </a:xfrm>
        </p:spPr>
        <p:txBody>
          <a:bodyPr/>
          <a:lstStyle/>
          <a:p>
            <a:r>
              <a:rPr lang="en-US" dirty="0" smtClean="0"/>
              <a:t>Test Cases: Test </a:t>
            </a:r>
            <a:r>
              <a:rPr lang="en-US" dirty="0"/>
              <a:t>D</a:t>
            </a:r>
            <a:r>
              <a:rPr lang="en-US" dirty="0" smtClean="0"/>
              <a:t>ata Specification</a:t>
            </a:r>
            <a:endParaRPr lang="en-US" dirty="0" smtClean="0">
              <a:solidFill>
                <a:srgbClr val="FF0000"/>
              </a:solidFill>
            </a:endParaRPr>
          </a:p>
        </p:txBody>
      </p:sp>
      <p:sp>
        <p:nvSpPr>
          <p:cNvPr id="9" name="TextBox 8"/>
          <p:cNvSpPr txBox="1"/>
          <p:nvPr/>
        </p:nvSpPr>
        <p:spPr>
          <a:xfrm>
            <a:off x="4800600" y="847068"/>
            <a:ext cx="3505200" cy="4524315"/>
          </a:xfrm>
          <a:prstGeom prst="rect">
            <a:avLst/>
          </a:prstGeom>
          <a:noFill/>
        </p:spPr>
        <p:txBody>
          <a:bodyPr wrap="square" rtlCol="0">
            <a:spAutoFit/>
          </a:bodyPr>
          <a:lstStyle/>
          <a:p>
            <a:pPr marL="285750" indent="-285750">
              <a:buFont typeface="Arial" pitchFamily="34" charset="0"/>
              <a:buChar char="•"/>
            </a:pPr>
            <a:r>
              <a:rPr lang="en-US" dirty="0" smtClean="0"/>
              <a:t>Each Test Case includes a Test </a:t>
            </a:r>
            <a:r>
              <a:rPr lang="en-US" dirty="0"/>
              <a:t>D</a:t>
            </a:r>
            <a:r>
              <a:rPr lang="en-US" dirty="0" smtClean="0"/>
              <a:t>ata Specification </a:t>
            </a:r>
            <a:r>
              <a:rPr lang="en-US" u="sng" dirty="0" smtClean="0"/>
              <a:t>for each Test Step</a:t>
            </a:r>
            <a:r>
              <a:rPr lang="en-US" dirty="0" smtClean="0"/>
              <a:t> for which test data are expected to be entered into the HIT Module</a:t>
            </a:r>
            <a:endParaRPr lang="en-US" u="sng" dirty="0" smtClean="0"/>
          </a:p>
          <a:p>
            <a:pPr marL="627063" lvl="1" indent="-285750">
              <a:buFont typeface="Arial" pitchFamily="34" charset="0"/>
              <a:buChar char="-"/>
            </a:pPr>
            <a:r>
              <a:rPr lang="en-US" sz="1600" dirty="0" smtClean="0"/>
              <a:t>Lists data associated with the Test Story</a:t>
            </a:r>
          </a:p>
          <a:p>
            <a:pPr marL="627063" lvl="1" indent="-285750">
              <a:buFont typeface="Arial" pitchFamily="34" charset="0"/>
              <a:buChar char="-"/>
            </a:pPr>
            <a:r>
              <a:rPr lang="en-US" sz="1600" dirty="0" smtClean="0"/>
              <a:t>Consists </a:t>
            </a:r>
            <a:r>
              <a:rPr lang="en-US" sz="1600" dirty="0"/>
              <a:t>of </a:t>
            </a:r>
            <a:r>
              <a:rPr lang="en-US" sz="1600" dirty="0" smtClean="0"/>
              <a:t>typical information found in </a:t>
            </a:r>
            <a:r>
              <a:rPr lang="en-US" sz="1600" dirty="0"/>
              <a:t>the clinical </a:t>
            </a:r>
            <a:r>
              <a:rPr lang="en-US" sz="1600" dirty="0" smtClean="0"/>
              <a:t>setting </a:t>
            </a:r>
          </a:p>
          <a:p>
            <a:pPr marL="627063" lvl="1" indent="-285750">
              <a:buFont typeface="Arial" pitchFamily="34" charset="0"/>
              <a:buChar char="-"/>
            </a:pPr>
            <a:r>
              <a:rPr lang="en-US" sz="1600" dirty="0" smtClean="0"/>
              <a:t>Along with the Test Story, provides </a:t>
            </a:r>
            <a:r>
              <a:rPr lang="en-US" sz="1600" dirty="0"/>
              <a:t>sufficient information </a:t>
            </a:r>
            <a:r>
              <a:rPr lang="en-US" sz="1600" dirty="0" smtClean="0"/>
              <a:t>to </a:t>
            </a:r>
            <a:r>
              <a:rPr lang="en-US" sz="1600" dirty="0"/>
              <a:t>be entered into the </a:t>
            </a:r>
            <a:r>
              <a:rPr lang="en-US" sz="1600" dirty="0" smtClean="0"/>
              <a:t>HIT Module for the Test Step</a:t>
            </a:r>
          </a:p>
          <a:p>
            <a:pPr marL="285750" indent="-285750">
              <a:buFont typeface="Arial" pitchFamily="34" charset="0"/>
              <a:buChar char="•"/>
            </a:pPr>
            <a:r>
              <a:rPr lang="en-US" dirty="0" smtClean="0"/>
              <a:t>A test </a:t>
            </a:r>
            <a:r>
              <a:rPr lang="en-US" dirty="0"/>
              <a:t>message is </a:t>
            </a:r>
            <a:r>
              <a:rPr lang="en-US" dirty="0" smtClean="0"/>
              <a:t>generated using </a:t>
            </a:r>
            <a:r>
              <a:rPr lang="en-US" dirty="0"/>
              <a:t>these data and the </a:t>
            </a:r>
            <a:r>
              <a:rPr lang="en-US" dirty="0" smtClean="0"/>
              <a:t>HIT Module functions </a:t>
            </a:r>
            <a:endParaRPr lang="en-US" dirty="0"/>
          </a:p>
        </p:txBody>
      </p:sp>
      <p:sp>
        <p:nvSpPr>
          <p:cNvPr id="13" name="Slide Number Placeholder 3"/>
          <p:cNvSpPr txBox="1">
            <a:spLocks noGrp="1"/>
          </p:cNvSpPr>
          <p:nvPr/>
        </p:nvSpPr>
        <p:spPr bwMode="auto">
          <a:xfrm>
            <a:off x="3919538" y="6445250"/>
            <a:ext cx="21336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fld id="{4FF381BF-7786-4653-90BF-47A210FC0BF9}" type="slidenum">
              <a:rPr lang="en-US" sz="1400">
                <a:solidFill>
                  <a:schemeClr val="bg1"/>
                </a:solidFill>
              </a:rPr>
              <a:pPr algn="ctr"/>
              <a:t>31</a:t>
            </a:fld>
            <a:endParaRPr lang="en-US" sz="1400" dirty="0">
              <a:solidFill>
                <a:schemeClr val="bg1"/>
              </a:solidFill>
            </a:endParaRPr>
          </a:p>
        </p:txBody>
      </p:sp>
      <p:sp>
        <p:nvSpPr>
          <p:cNvPr id="2" name="Slide Number Placeholder 1"/>
          <p:cNvSpPr>
            <a:spLocks noGrp="1"/>
          </p:cNvSpPr>
          <p:nvPr>
            <p:ph type="sldNum" sz="quarter" idx="10"/>
          </p:nvPr>
        </p:nvSpPr>
        <p:spPr/>
        <p:txBody>
          <a:bodyPr/>
          <a:lstStyle/>
          <a:p>
            <a:pPr>
              <a:defRPr/>
            </a:pPr>
            <a:fld id="{EA31CE9E-EEB0-4064-9934-BEB9D43E6608}" type="slidenum">
              <a:rPr lang="en-US" smtClean="0"/>
              <a:pPr>
                <a:defRPr/>
              </a:pPr>
              <a:t>31</a:t>
            </a:fld>
            <a:endParaRPr lang="en-US" dirty="0"/>
          </a:p>
        </p:txBody>
      </p:sp>
      <p:sp>
        <p:nvSpPr>
          <p:cNvPr id="11" name="Rectangle 10"/>
          <p:cNvSpPr/>
          <p:nvPr/>
        </p:nvSpPr>
        <p:spPr>
          <a:xfrm>
            <a:off x="685800" y="636965"/>
            <a:ext cx="3445789" cy="49001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0" y="5587425"/>
            <a:ext cx="6096000" cy="584775"/>
          </a:xfrm>
          <a:prstGeom prst="rect">
            <a:avLst/>
          </a:prstGeom>
          <a:noFill/>
        </p:spPr>
        <p:txBody>
          <a:bodyPr wrap="square" rtlCol="0">
            <a:spAutoFit/>
          </a:bodyPr>
          <a:lstStyle/>
          <a:p>
            <a:r>
              <a:rPr lang="en-US" sz="1600" dirty="0" smtClean="0"/>
              <a:t>Example Test Data document: Test Case</a:t>
            </a:r>
            <a:r>
              <a:rPr lang="en-US" sz="1600" dirty="0"/>
              <a:t>: </a:t>
            </a:r>
            <a:r>
              <a:rPr lang="en-US" sz="1600" dirty="0" smtClean="0"/>
              <a:t>IZ-AD-1_Admin_Child – 1.IZ-AD-1.1_Send_V04_Z22</a:t>
            </a:r>
            <a:endParaRPr lang="en-US" sz="1600" u="sng" dirty="0"/>
          </a:p>
        </p:txBody>
      </p:sp>
    </p:spTree>
    <p:extLst>
      <p:ext uri="{BB962C8B-B14F-4D97-AF65-F5344CB8AC3E}">
        <p14:creationId xmlns:p14="http://schemas.microsoft.com/office/powerpoint/2010/main" val="24868247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685800"/>
            <a:ext cx="3442496" cy="490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4" name="Rectangle 2"/>
          <p:cNvSpPr>
            <a:spLocks noGrp="1" noChangeArrowheads="1"/>
          </p:cNvSpPr>
          <p:nvPr>
            <p:ph type="title" idx="4294967295"/>
          </p:nvPr>
        </p:nvSpPr>
        <p:spPr>
          <a:xfrm>
            <a:off x="165100" y="120650"/>
            <a:ext cx="8867775" cy="523220"/>
          </a:xfrm>
        </p:spPr>
        <p:txBody>
          <a:bodyPr/>
          <a:lstStyle/>
          <a:p>
            <a:r>
              <a:rPr lang="en-US" dirty="0" smtClean="0"/>
              <a:t>Test Cases: Message Content</a:t>
            </a:r>
            <a:endParaRPr lang="en-US" dirty="0" smtClean="0">
              <a:solidFill>
                <a:srgbClr val="FF0000"/>
              </a:solidFill>
            </a:endParaRPr>
          </a:p>
        </p:txBody>
      </p:sp>
      <p:sp>
        <p:nvSpPr>
          <p:cNvPr id="13" name="Slide Number Placeholder 3"/>
          <p:cNvSpPr txBox="1">
            <a:spLocks noGrp="1"/>
          </p:cNvSpPr>
          <p:nvPr/>
        </p:nvSpPr>
        <p:spPr bwMode="auto">
          <a:xfrm>
            <a:off x="3919538" y="6292850"/>
            <a:ext cx="21336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fld id="{4FF381BF-7786-4653-90BF-47A210FC0BF9}" type="slidenum">
              <a:rPr lang="en-US" sz="1400">
                <a:solidFill>
                  <a:schemeClr val="bg1"/>
                </a:solidFill>
              </a:rPr>
              <a:pPr algn="ctr"/>
              <a:t>32</a:t>
            </a:fld>
            <a:endParaRPr lang="en-US" sz="1400" dirty="0">
              <a:solidFill>
                <a:schemeClr val="bg1"/>
              </a:solidFill>
            </a:endParaRPr>
          </a:p>
        </p:txBody>
      </p:sp>
      <p:sp>
        <p:nvSpPr>
          <p:cNvPr id="2" name="TextBox 1"/>
          <p:cNvSpPr txBox="1"/>
          <p:nvPr/>
        </p:nvSpPr>
        <p:spPr>
          <a:xfrm>
            <a:off x="4993595" y="989514"/>
            <a:ext cx="3014662" cy="1477328"/>
          </a:xfrm>
          <a:prstGeom prst="rect">
            <a:avLst/>
          </a:prstGeom>
          <a:noFill/>
        </p:spPr>
        <p:txBody>
          <a:bodyPr wrap="square" rtlCol="0">
            <a:spAutoFit/>
          </a:bodyPr>
          <a:lstStyle/>
          <a:p>
            <a:r>
              <a:rPr lang="en-US" dirty="0" smtClean="0"/>
              <a:t>Each Test Case includes a Message </a:t>
            </a:r>
            <a:r>
              <a:rPr lang="en-US" dirty="0"/>
              <a:t>Content Data </a:t>
            </a:r>
            <a:r>
              <a:rPr lang="en-US" dirty="0" smtClean="0"/>
              <a:t>Sheet that shows a conformant </a:t>
            </a:r>
            <a:r>
              <a:rPr lang="en-US" dirty="0"/>
              <a:t>message instance </a:t>
            </a:r>
            <a:r>
              <a:rPr lang="en-US" u="sng" dirty="0"/>
              <a:t>for each Test Step </a:t>
            </a:r>
          </a:p>
        </p:txBody>
      </p:sp>
      <p:sp>
        <p:nvSpPr>
          <p:cNvPr id="3" name="Slide Number Placeholder 2"/>
          <p:cNvSpPr>
            <a:spLocks noGrp="1"/>
          </p:cNvSpPr>
          <p:nvPr>
            <p:ph type="sldNum" sz="quarter" idx="10"/>
          </p:nvPr>
        </p:nvSpPr>
        <p:spPr>
          <a:xfrm>
            <a:off x="3919538" y="6292850"/>
            <a:ext cx="2133600" cy="476250"/>
          </a:xfrm>
        </p:spPr>
        <p:txBody>
          <a:bodyPr/>
          <a:lstStyle/>
          <a:p>
            <a:pPr>
              <a:defRPr/>
            </a:pPr>
            <a:fld id="{EA31CE9E-EEB0-4064-9934-BEB9D43E6608}" type="slidenum">
              <a:rPr lang="en-US" smtClean="0"/>
              <a:pPr>
                <a:defRPr/>
              </a:pPr>
              <a:t>32</a:t>
            </a:fld>
            <a:endParaRPr lang="en-US" dirty="0"/>
          </a:p>
        </p:txBody>
      </p:sp>
      <p:sp>
        <p:nvSpPr>
          <p:cNvPr id="4" name="TextBox 3"/>
          <p:cNvSpPr txBox="1"/>
          <p:nvPr/>
        </p:nvSpPr>
        <p:spPr>
          <a:xfrm>
            <a:off x="4993595" y="2971800"/>
            <a:ext cx="2590800" cy="1477328"/>
          </a:xfrm>
          <a:prstGeom prst="rect">
            <a:avLst/>
          </a:prstGeom>
          <a:noFill/>
        </p:spPr>
        <p:txBody>
          <a:bodyPr wrap="square" rtlCol="0">
            <a:spAutoFit/>
          </a:bodyPr>
          <a:lstStyle/>
          <a:p>
            <a:pPr algn="ctr"/>
            <a:r>
              <a:rPr lang="en-US" dirty="0" smtClean="0"/>
              <a:t>The Category of the test data is listed in the Categorization column for each Data Element Location</a:t>
            </a:r>
            <a:endParaRPr lang="en-US" dirty="0"/>
          </a:p>
        </p:txBody>
      </p:sp>
      <p:sp>
        <p:nvSpPr>
          <p:cNvPr id="18" name="Rectangle 17"/>
          <p:cNvSpPr/>
          <p:nvPr/>
        </p:nvSpPr>
        <p:spPr>
          <a:xfrm>
            <a:off x="605249" y="687286"/>
            <a:ext cx="3445789" cy="49001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flipV="1">
            <a:off x="3524705" y="1147277"/>
            <a:ext cx="1656895" cy="198933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0" y="5587425"/>
            <a:ext cx="6096000" cy="584775"/>
          </a:xfrm>
          <a:prstGeom prst="rect">
            <a:avLst/>
          </a:prstGeom>
          <a:noFill/>
        </p:spPr>
        <p:txBody>
          <a:bodyPr wrap="square" rtlCol="0">
            <a:spAutoFit/>
          </a:bodyPr>
          <a:lstStyle/>
          <a:p>
            <a:r>
              <a:rPr lang="en-US" sz="1600" dirty="0" smtClean="0"/>
              <a:t>Example Test Data document: Test Case</a:t>
            </a:r>
            <a:r>
              <a:rPr lang="en-US" sz="1600" dirty="0"/>
              <a:t>: </a:t>
            </a:r>
            <a:r>
              <a:rPr lang="en-US" sz="1600" dirty="0" smtClean="0"/>
              <a:t>IZ-AD-1_Admin_Child – 1.IZ-AD-1.1_Send_V04_Z22</a:t>
            </a:r>
            <a:endParaRPr lang="en-US" sz="1600" u="sng" dirty="0"/>
          </a:p>
        </p:txBody>
      </p:sp>
    </p:spTree>
    <p:extLst>
      <p:ext uri="{BB962C8B-B14F-4D97-AF65-F5344CB8AC3E}">
        <p14:creationId xmlns:p14="http://schemas.microsoft.com/office/powerpoint/2010/main" val="33678742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276225" y="120650"/>
            <a:ext cx="8229600" cy="523220"/>
          </a:xfrm>
        </p:spPr>
        <p:txBody>
          <a:bodyPr/>
          <a:lstStyle/>
          <a:p>
            <a:pPr eaLnBrk="1" hangingPunct="1"/>
            <a:r>
              <a:rPr lang="en-US" dirty="0" smtClean="0"/>
              <a:t>Test Data Categorization and Validation</a:t>
            </a:r>
          </a:p>
        </p:txBody>
      </p:sp>
      <p:sp>
        <p:nvSpPr>
          <p:cNvPr id="3" name="Slide Number Placeholder 2"/>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33</a:t>
            </a:fld>
            <a:endParaRPr lang="en-US" dirty="0">
              <a:solidFill>
                <a:srgbClr val="FFFFFF"/>
              </a:solidFill>
            </a:endParaRPr>
          </a:p>
        </p:txBody>
      </p:sp>
      <p:sp>
        <p:nvSpPr>
          <p:cNvPr id="6" name="Content Placeholder 2"/>
          <p:cNvSpPr>
            <a:spLocks noGrp="1"/>
          </p:cNvSpPr>
          <p:nvPr>
            <p:ph idx="1"/>
          </p:nvPr>
        </p:nvSpPr>
        <p:spPr>
          <a:xfrm>
            <a:off x="310092" y="652337"/>
            <a:ext cx="8229600" cy="2408948"/>
          </a:xfrm>
        </p:spPr>
        <p:txBody>
          <a:bodyPr>
            <a:normAutofit lnSpcReduction="10000"/>
          </a:bodyPr>
          <a:lstStyle/>
          <a:p>
            <a:pPr eaLnBrk="1" hangingPunct="1">
              <a:defRPr/>
            </a:pPr>
            <a:r>
              <a:rPr lang="en-US" sz="2000" dirty="0"/>
              <a:t>The </a:t>
            </a:r>
            <a:r>
              <a:rPr lang="en-US" sz="2000" dirty="0" smtClean="0"/>
              <a:t>Message </a:t>
            </a:r>
            <a:r>
              <a:rPr lang="en-US" sz="2000" dirty="0"/>
              <a:t>C</a:t>
            </a:r>
            <a:r>
              <a:rPr lang="en-US" sz="2000" dirty="0" smtClean="0"/>
              <a:t>ontent </a:t>
            </a:r>
            <a:r>
              <a:rPr lang="en-US" sz="2000" dirty="0"/>
              <a:t>D</a:t>
            </a:r>
            <a:r>
              <a:rPr lang="en-US" sz="2000" dirty="0" smtClean="0"/>
              <a:t>ata </a:t>
            </a:r>
            <a:r>
              <a:rPr lang="en-US" sz="2000" dirty="0"/>
              <a:t>S</a:t>
            </a:r>
            <a:r>
              <a:rPr lang="en-US" sz="2000" dirty="0" smtClean="0"/>
              <a:t>heet shows the Categorization of the test data that are provided for each Location </a:t>
            </a:r>
          </a:p>
          <a:p>
            <a:pPr eaLnBrk="1" hangingPunct="1">
              <a:defRPr/>
            </a:pPr>
            <a:r>
              <a:rPr lang="en-US" sz="2000" dirty="0" smtClean="0"/>
              <a:t>Each Test Data Category </a:t>
            </a:r>
          </a:p>
          <a:p>
            <a:pPr lvl="1" eaLnBrk="1" hangingPunct="1">
              <a:defRPr/>
            </a:pPr>
            <a:r>
              <a:rPr lang="en-US" sz="1800" dirty="0" smtClean="0"/>
              <a:t>Defines </a:t>
            </a:r>
            <a:r>
              <a:rPr lang="en-US" sz="1800" dirty="0"/>
              <a:t>the criteria that are used by the test tool to assess the test data that populate each </a:t>
            </a:r>
            <a:r>
              <a:rPr lang="en-US" sz="1800" dirty="0" smtClean="0"/>
              <a:t>element </a:t>
            </a:r>
            <a:r>
              <a:rPr lang="en-US" sz="1800" dirty="0"/>
              <a:t>in a </a:t>
            </a:r>
            <a:r>
              <a:rPr lang="en-US" sz="1800" dirty="0" smtClean="0"/>
              <a:t>message</a:t>
            </a:r>
          </a:p>
          <a:p>
            <a:pPr lvl="1" eaLnBrk="1" hangingPunct="1">
              <a:defRPr/>
            </a:pPr>
            <a:r>
              <a:rPr lang="en-US" sz="1800" dirty="0" smtClean="0"/>
              <a:t>Tells </a:t>
            </a:r>
            <a:r>
              <a:rPr lang="en-US" sz="1800" dirty="0"/>
              <a:t>the </a:t>
            </a:r>
            <a:r>
              <a:rPr lang="en-US" sz="1800" dirty="0" smtClean="0"/>
              <a:t>Tester if the </a:t>
            </a:r>
            <a:r>
              <a:rPr lang="en-US" sz="1800" dirty="0"/>
              <a:t>test data in a specific field can be changed, the source of the test data, and to what level of precision the validation tool will assess the </a:t>
            </a:r>
            <a:r>
              <a:rPr lang="en-US" sz="1800" dirty="0" smtClean="0"/>
              <a:t>data</a:t>
            </a:r>
          </a:p>
          <a:p>
            <a:pPr eaLnBrk="1" hangingPunct="1">
              <a:buFontTx/>
              <a:buNone/>
              <a:defRPr/>
            </a:pPr>
            <a:endParaRPr lang="en-US" dirty="0" smtClean="0"/>
          </a:p>
          <a:p>
            <a:pPr eaLnBrk="1" hangingPunct="1">
              <a:buFontTx/>
              <a:buNone/>
              <a:defRPr/>
            </a:pPr>
            <a:endParaRPr lang="en-US" dirty="0" smtClean="0"/>
          </a:p>
          <a:p>
            <a:pPr eaLnBrk="1" hangingPunct="1">
              <a:buFontTx/>
              <a:buNone/>
              <a:defRPr/>
            </a:pPr>
            <a:endParaRPr lang="en-US" dirty="0" smtClean="0"/>
          </a:p>
          <a:p>
            <a:pPr eaLnBrk="1" hangingPunct="1">
              <a:buFontTx/>
              <a:buNone/>
              <a:defRPr/>
            </a:pPr>
            <a:endParaRPr lang="en-US" dirty="0" smtClean="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34735"/>
            <a:ext cx="9144000" cy="3137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le 1"/>
          <p:cNvSpPr/>
          <p:nvPr/>
        </p:nvSpPr>
        <p:spPr>
          <a:xfrm>
            <a:off x="0" y="3034735"/>
            <a:ext cx="1066800" cy="3942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4" name="TextBox 3"/>
          <p:cNvSpPr txBox="1"/>
          <p:nvPr/>
        </p:nvSpPr>
        <p:spPr>
          <a:xfrm>
            <a:off x="6248400" y="3962400"/>
            <a:ext cx="2057400" cy="400110"/>
          </a:xfrm>
          <a:prstGeom prst="rect">
            <a:avLst/>
          </a:prstGeom>
          <a:noFill/>
        </p:spPr>
        <p:txBody>
          <a:bodyPr wrap="square" rtlCol="0">
            <a:spAutoFit/>
          </a:bodyPr>
          <a:lstStyle/>
          <a:p>
            <a:r>
              <a:rPr lang="en-US" sz="1000" dirty="0" smtClean="0">
                <a:solidFill>
                  <a:srgbClr val="C00000"/>
                </a:solidFill>
              </a:rPr>
              <a:t>Important point—some data can be modified, e.g., “Presence”</a:t>
            </a:r>
            <a:endParaRPr lang="en-US" sz="1000" dirty="0">
              <a:solidFill>
                <a:srgbClr val="C00000"/>
              </a:solidFill>
            </a:endParaRPr>
          </a:p>
        </p:txBody>
      </p:sp>
      <p:sp>
        <p:nvSpPr>
          <p:cNvPr id="8" name="Rounded Rectangle 7"/>
          <p:cNvSpPr/>
          <p:nvPr/>
        </p:nvSpPr>
        <p:spPr>
          <a:xfrm>
            <a:off x="6186024" y="3958354"/>
            <a:ext cx="2043576" cy="3942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42204330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954" y="850612"/>
            <a:ext cx="4933046" cy="4407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4" name="Rectangle 2"/>
          <p:cNvSpPr>
            <a:spLocks noGrp="1" noChangeArrowheads="1"/>
          </p:cNvSpPr>
          <p:nvPr>
            <p:ph type="title" idx="4294967295"/>
          </p:nvPr>
        </p:nvSpPr>
        <p:spPr>
          <a:xfrm>
            <a:off x="165100" y="120650"/>
            <a:ext cx="8867775" cy="461665"/>
          </a:xfrm>
        </p:spPr>
        <p:txBody>
          <a:bodyPr/>
          <a:lstStyle/>
          <a:p>
            <a:r>
              <a:rPr lang="en-US" dirty="0" smtClean="0"/>
              <a:t>Test Cases: Juror Document</a:t>
            </a:r>
            <a:endParaRPr lang="en-US" dirty="0" smtClean="0">
              <a:solidFill>
                <a:srgbClr val="FF0000"/>
              </a:solidFill>
            </a:endParaRPr>
          </a:p>
        </p:txBody>
      </p:sp>
      <p:sp>
        <p:nvSpPr>
          <p:cNvPr id="13" name="Slide Number Placeholder 3"/>
          <p:cNvSpPr txBox="1">
            <a:spLocks noGrp="1"/>
          </p:cNvSpPr>
          <p:nvPr/>
        </p:nvSpPr>
        <p:spPr bwMode="auto">
          <a:xfrm>
            <a:off x="3919538" y="6292850"/>
            <a:ext cx="21336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fld id="{4FF381BF-7786-4653-90BF-47A210FC0BF9}" type="slidenum">
              <a:rPr lang="en-US" sz="1400">
                <a:solidFill>
                  <a:schemeClr val="bg1"/>
                </a:solidFill>
              </a:rPr>
              <a:pPr algn="ctr"/>
              <a:t>34</a:t>
            </a:fld>
            <a:endParaRPr lang="en-US" sz="1400" dirty="0">
              <a:solidFill>
                <a:schemeClr val="bg1"/>
              </a:solidFill>
            </a:endParaRPr>
          </a:p>
        </p:txBody>
      </p:sp>
      <p:sp>
        <p:nvSpPr>
          <p:cNvPr id="2" name="TextBox 1"/>
          <p:cNvSpPr txBox="1"/>
          <p:nvPr/>
        </p:nvSpPr>
        <p:spPr>
          <a:xfrm>
            <a:off x="6400800" y="1185388"/>
            <a:ext cx="2438400" cy="1477328"/>
          </a:xfrm>
          <a:prstGeom prst="rect">
            <a:avLst/>
          </a:prstGeom>
          <a:noFill/>
        </p:spPr>
        <p:txBody>
          <a:bodyPr wrap="square" rtlCol="0">
            <a:spAutoFit/>
          </a:bodyPr>
          <a:lstStyle/>
          <a:p>
            <a:r>
              <a:rPr lang="en-US" dirty="0" smtClean="0"/>
              <a:t>Each Test Case includes a Juror Document </a:t>
            </a:r>
            <a:r>
              <a:rPr lang="en-US" u="sng" dirty="0" smtClean="0"/>
              <a:t>for the Receive or Response Test </a:t>
            </a:r>
            <a:r>
              <a:rPr lang="en-US" u="sng" dirty="0"/>
              <a:t>Step </a:t>
            </a:r>
            <a:endParaRPr lang="en-US" u="sng" dirty="0" smtClean="0"/>
          </a:p>
        </p:txBody>
      </p:sp>
      <p:sp>
        <p:nvSpPr>
          <p:cNvPr id="3" name="Slide Number Placeholder 2"/>
          <p:cNvSpPr>
            <a:spLocks noGrp="1"/>
          </p:cNvSpPr>
          <p:nvPr>
            <p:ph type="sldNum" sz="quarter" idx="4294967295"/>
          </p:nvPr>
        </p:nvSpPr>
        <p:spPr>
          <a:xfrm>
            <a:off x="3919538" y="6292850"/>
            <a:ext cx="2133600" cy="476250"/>
          </a:xfrm>
          <a:prstGeom prst="rect">
            <a:avLst/>
          </a:prstGeom>
        </p:spPr>
        <p:txBody>
          <a:bodyPr/>
          <a:lstStyle/>
          <a:p>
            <a:pPr>
              <a:defRPr/>
            </a:pPr>
            <a:fld id="{EA31CE9E-EEB0-4064-9934-BEB9D43E6608}" type="slidenum">
              <a:rPr lang="en-US" smtClean="0"/>
              <a:pPr>
                <a:defRPr/>
              </a:pPr>
              <a:t>34</a:t>
            </a:fld>
            <a:endParaRPr lang="en-US" dirty="0"/>
          </a:p>
        </p:txBody>
      </p:sp>
      <p:sp>
        <p:nvSpPr>
          <p:cNvPr id="12" name="Rectangle 11"/>
          <p:cNvSpPr/>
          <p:nvPr/>
        </p:nvSpPr>
        <p:spPr>
          <a:xfrm>
            <a:off x="799884" y="862542"/>
            <a:ext cx="4915116" cy="43952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0" y="5587425"/>
            <a:ext cx="6096000" cy="584775"/>
          </a:xfrm>
          <a:prstGeom prst="rect">
            <a:avLst/>
          </a:prstGeom>
          <a:noFill/>
        </p:spPr>
        <p:txBody>
          <a:bodyPr wrap="square" rtlCol="0">
            <a:spAutoFit/>
          </a:bodyPr>
          <a:lstStyle/>
          <a:p>
            <a:r>
              <a:rPr lang="en-US" sz="1600" dirty="0" smtClean="0"/>
              <a:t>Example Test Data document: Test Case</a:t>
            </a:r>
            <a:r>
              <a:rPr lang="en-US" sz="1600" dirty="0"/>
              <a:t>: </a:t>
            </a:r>
            <a:r>
              <a:rPr lang="en-US" sz="1600" dirty="0" smtClean="0"/>
              <a:t>IZ-AD-1_Admin_Child – </a:t>
            </a:r>
            <a:r>
              <a:rPr lang="en-US" sz="1600" dirty="0"/>
              <a:t>2.IZ-AD-1.2_Receive_ACK_Z23</a:t>
            </a:r>
            <a:endParaRPr lang="en-US" sz="1600" u="sng" dirty="0"/>
          </a:p>
        </p:txBody>
      </p:sp>
    </p:spTree>
    <p:extLst>
      <p:ext uri="{BB962C8B-B14F-4D97-AF65-F5344CB8AC3E}">
        <p14:creationId xmlns:p14="http://schemas.microsoft.com/office/powerpoint/2010/main" val="22740585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080" y="862542"/>
            <a:ext cx="5802058" cy="2974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4" name="Rectangle 2"/>
          <p:cNvSpPr>
            <a:spLocks noGrp="1" noChangeArrowheads="1"/>
          </p:cNvSpPr>
          <p:nvPr>
            <p:ph type="title" idx="4294967295"/>
          </p:nvPr>
        </p:nvSpPr>
        <p:spPr>
          <a:xfrm>
            <a:off x="165100" y="120650"/>
            <a:ext cx="8867775" cy="523220"/>
          </a:xfrm>
        </p:spPr>
        <p:txBody>
          <a:bodyPr/>
          <a:lstStyle/>
          <a:p>
            <a:r>
              <a:rPr lang="en-US" dirty="0" smtClean="0"/>
              <a:t>Test Cases: Example Messages</a:t>
            </a:r>
            <a:endParaRPr lang="en-US" dirty="0" smtClean="0">
              <a:solidFill>
                <a:srgbClr val="FF0000"/>
              </a:solidFill>
            </a:endParaRPr>
          </a:p>
        </p:txBody>
      </p:sp>
      <p:sp>
        <p:nvSpPr>
          <p:cNvPr id="13" name="Slide Number Placeholder 3"/>
          <p:cNvSpPr txBox="1">
            <a:spLocks noGrp="1"/>
          </p:cNvSpPr>
          <p:nvPr/>
        </p:nvSpPr>
        <p:spPr bwMode="auto">
          <a:xfrm>
            <a:off x="3919538" y="6292850"/>
            <a:ext cx="21336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fld id="{4FF381BF-7786-4653-90BF-47A210FC0BF9}" type="slidenum">
              <a:rPr lang="en-US" sz="1400">
                <a:solidFill>
                  <a:schemeClr val="bg1"/>
                </a:solidFill>
              </a:rPr>
              <a:pPr algn="ctr"/>
              <a:t>35</a:t>
            </a:fld>
            <a:endParaRPr lang="en-US" sz="1400" dirty="0">
              <a:solidFill>
                <a:schemeClr val="bg1"/>
              </a:solidFill>
            </a:endParaRPr>
          </a:p>
        </p:txBody>
      </p:sp>
      <p:sp>
        <p:nvSpPr>
          <p:cNvPr id="2" name="TextBox 1"/>
          <p:cNvSpPr txBox="1"/>
          <p:nvPr/>
        </p:nvSpPr>
        <p:spPr>
          <a:xfrm>
            <a:off x="6400800" y="1185388"/>
            <a:ext cx="2438400" cy="3416320"/>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solidFill>
                  <a:srgbClr val="0070C0"/>
                </a:solidFill>
              </a:rPr>
              <a:t>Each Test Case includes an Example Message instance </a:t>
            </a:r>
            <a:r>
              <a:rPr lang="en-US" u="sng" dirty="0">
                <a:solidFill>
                  <a:srgbClr val="0070C0"/>
                </a:solidFill>
              </a:rPr>
              <a:t>for each Test Step </a:t>
            </a:r>
          </a:p>
          <a:p>
            <a:pPr marL="285750" indent="-285750">
              <a:buFont typeface="Wingdings" panose="05000000000000000000" pitchFamily="2" charset="2"/>
              <a:buChar char="Ø"/>
            </a:pPr>
            <a:endParaRPr lang="en-US" altLang="en-US" u="sng" dirty="0" smtClean="0">
              <a:solidFill>
                <a:srgbClr val="0070C0"/>
              </a:solidFill>
              <a:ea typeface="ＭＳ Ｐゴシック" charset="0"/>
            </a:endParaRPr>
          </a:p>
          <a:p>
            <a:pPr marL="285750" indent="-285750">
              <a:buFont typeface="Wingdings" panose="05000000000000000000" pitchFamily="2" charset="2"/>
              <a:buChar char="Ø"/>
            </a:pPr>
            <a:r>
              <a:rPr lang="en-US" altLang="en-US" dirty="0" smtClean="0">
                <a:solidFill>
                  <a:srgbClr val="0070C0"/>
                </a:solidFill>
                <a:ea typeface="ＭＳ Ｐゴシック" charset="0"/>
              </a:rPr>
              <a:t>These </a:t>
            </a:r>
            <a:r>
              <a:rPr lang="en-US" altLang="en-US" dirty="0">
                <a:solidFill>
                  <a:srgbClr val="0070C0"/>
                </a:solidFill>
                <a:ea typeface="ＭＳ Ｐゴシック" charset="0"/>
              </a:rPr>
              <a:t>example messages demonstrate use and interpretation of the standards</a:t>
            </a:r>
            <a:endParaRPr lang="en-US" altLang="en-US" dirty="0">
              <a:solidFill>
                <a:srgbClr val="0070C0"/>
              </a:solidFill>
            </a:endParaRPr>
          </a:p>
          <a:p>
            <a:endParaRPr lang="en-US" u="sng" dirty="0"/>
          </a:p>
        </p:txBody>
      </p:sp>
      <p:sp>
        <p:nvSpPr>
          <p:cNvPr id="3" name="Slide Number Placeholder 2"/>
          <p:cNvSpPr>
            <a:spLocks noGrp="1"/>
          </p:cNvSpPr>
          <p:nvPr>
            <p:ph type="sldNum" sz="quarter" idx="10"/>
          </p:nvPr>
        </p:nvSpPr>
        <p:spPr>
          <a:xfrm>
            <a:off x="3919538" y="6292850"/>
            <a:ext cx="2133600" cy="476250"/>
          </a:xfrm>
        </p:spPr>
        <p:txBody>
          <a:bodyPr/>
          <a:lstStyle/>
          <a:p>
            <a:pPr>
              <a:defRPr/>
            </a:pPr>
            <a:fld id="{EA31CE9E-EEB0-4064-9934-BEB9D43E6608}" type="slidenum">
              <a:rPr lang="en-US" smtClean="0"/>
              <a:pPr>
                <a:defRPr/>
              </a:pPr>
              <a:t>35</a:t>
            </a:fld>
            <a:endParaRPr lang="en-US" dirty="0"/>
          </a:p>
        </p:txBody>
      </p:sp>
      <p:sp>
        <p:nvSpPr>
          <p:cNvPr id="12" name="Rectangle 11"/>
          <p:cNvSpPr/>
          <p:nvPr/>
        </p:nvSpPr>
        <p:spPr>
          <a:xfrm>
            <a:off x="246531" y="862542"/>
            <a:ext cx="5791200" cy="2971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0" y="5587425"/>
            <a:ext cx="6096000" cy="584775"/>
          </a:xfrm>
          <a:prstGeom prst="rect">
            <a:avLst/>
          </a:prstGeom>
          <a:noFill/>
        </p:spPr>
        <p:txBody>
          <a:bodyPr wrap="square" rtlCol="0">
            <a:spAutoFit/>
          </a:bodyPr>
          <a:lstStyle/>
          <a:p>
            <a:r>
              <a:rPr lang="en-US" sz="1600" dirty="0" smtClean="0"/>
              <a:t>Example Test Data document: Test Case</a:t>
            </a:r>
            <a:r>
              <a:rPr lang="en-US" sz="1600" dirty="0"/>
              <a:t>: </a:t>
            </a:r>
            <a:r>
              <a:rPr lang="en-US" sz="1600" dirty="0" smtClean="0"/>
              <a:t>IZ-AD-1_Admin_Child – 1.IZ-AD-1.1_Send_V04_Z22</a:t>
            </a:r>
            <a:endParaRPr lang="en-US" sz="1600" u="sng" dirty="0"/>
          </a:p>
        </p:txBody>
      </p:sp>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743200"/>
            <a:ext cx="5181600" cy="2585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1143000" y="2743200"/>
            <a:ext cx="5257800" cy="2667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9456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238" y="2290763"/>
            <a:ext cx="4171950" cy="2825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219"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325" y="2312988"/>
            <a:ext cx="3548063" cy="2603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220" name="Title 1"/>
          <p:cNvSpPr>
            <a:spLocks noGrp="1"/>
          </p:cNvSpPr>
          <p:nvPr>
            <p:ph type="title"/>
          </p:nvPr>
        </p:nvSpPr>
        <p:spPr>
          <a:xfrm>
            <a:off x="276225" y="120650"/>
            <a:ext cx="8229600" cy="523220"/>
          </a:xfrm>
        </p:spPr>
        <p:txBody>
          <a:bodyPr/>
          <a:lstStyle/>
          <a:p>
            <a:r>
              <a:rPr lang="en-US" altLang="en-US" dirty="0" smtClean="0"/>
              <a:t>Profile Viewer and Vocabulary Viewer</a:t>
            </a:r>
            <a:endParaRPr lang="en-US" altLang="en-US" sz="1800" dirty="0" smtClean="0"/>
          </a:p>
        </p:txBody>
      </p:sp>
      <p:grpSp>
        <p:nvGrpSpPr>
          <p:cNvPr id="9221" name="Group 37"/>
          <p:cNvGrpSpPr>
            <a:grpSpLocks/>
          </p:cNvGrpSpPr>
          <p:nvPr/>
        </p:nvGrpSpPr>
        <p:grpSpPr bwMode="auto">
          <a:xfrm>
            <a:off x="1436688" y="1782763"/>
            <a:ext cx="1914525" cy="530225"/>
            <a:chOff x="523481" y="3429711"/>
            <a:chExt cx="1961929" cy="528905"/>
          </a:xfrm>
        </p:grpSpPr>
        <p:sp>
          <p:nvSpPr>
            <p:cNvPr id="26" name="TextBox 25"/>
            <p:cNvSpPr txBox="1">
              <a:spLocks noChangeArrowheads="1"/>
            </p:cNvSpPr>
            <p:nvPr/>
          </p:nvSpPr>
          <p:spPr bwMode="auto">
            <a:xfrm>
              <a:off x="674774" y="3569063"/>
              <a:ext cx="1810636" cy="215363"/>
            </a:xfrm>
            <a:prstGeom prst="rect">
              <a:avLst/>
            </a:prstGeom>
            <a:solidFill>
              <a:srgbClr val="F2EECE"/>
            </a:solid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defRPr/>
              </a:pPr>
              <a:r>
                <a:rPr lang="en-US" sz="800" b="0" dirty="0" smtClean="0"/>
                <a:t>Select the ‘</a:t>
              </a:r>
              <a:r>
                <a:rPr lang="en-US" sz="800" dirty="0" smtClean="0"/>
                <a:t>Profile Viewer</a:t>
              </a:r>
              <a:r>
                <a:rPr lang="en-US" sz="800" b="0" dirty="0" smtClean="0"/>
                <a:t>’ tab.</a:t>
              </a:r>
            </a:p>
          </p:txBody>
        </p:sp>
        <p:sp>
          <p:nvSpPr>
            <p:cNvPr id="27" name="Oval 26"/>
            <p:cNvSpPr/>
            <p:nvPr/>
          </p:nvSpPr>
          <p:spPr bwMode="auto">
            <a:xfrm>
              <a:off x="523481" y="3429711"/>
              <a:ext cx="266796" cy="267619"/>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1</a:t>
              </a:r>
            </a:p>
          </p:txBody>
        </p:sp>
        <p:cxnSp>
          <p:nvCxnSpPr>
            <p:cNvPr id="28" name="Straight Connector 27"/>
            <p:cNvCxnSpPr/>
            <p:nvPr/>
          </p:nvCxnSpPr>
          <p:spPr bwMode="auto">
            <a:xfrm>
              <a:off x="1813538" y="3803428"/>
              <a:ext cx="0" cy="155188"/>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9222"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75" y="3052763"/>
            <a:ext cx="4713288" cy="29305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aphicFrame>
        <p:nvGraphicFramePr>
          <p:cNvPr id="15" name="Table 14"/>
          <p:cNvGraphicFramePr>
            <a:graphicFrameLocks noGrp="1"/>
          </p:cNvGraphicFramePr>
          <p:nvPr/>
        </p:nvGraphicFramePr>
        <p:xfrm>
          <a:off x="914400" y="836613"/>
          <a:ext cx="3332163" cy="917575"/>
        </p:xfrm>
        <a:graphic>
          <a:graphicData uri="http://schemas.openxmlformats.org/drawingml/2006/table">
            <a:tbl>
              <a:tblPr firstRow="1" bandRow="1">
                <a:tableStyleId>{5C22544A-7EE6-4342-B048-85BDC9FD1C3A}</a:tableStyleId>
              </a:tblPr>
              <a:tblGrid>
                <a:gridCol w="3332163"/>
              </a:tblGrid>
              <a:tr h="335331">
                <a:tc>
                  <a:txBody>
                    <a:bodyPr/>
                    <a:lstStyle/>
                    <a:p>
                      <a:pPr algn="ctr"/>
                      <a:r>
                        <a:rPr lang="en-US" sz="1600" baseline="0" dirty="0" smtClean="0">
                          <a:solidFill>
                            <a:schemeClr val="bg1"/>
                          </a:solidFill>
                        </a:rPr>
                        <a:t>Profile Viewer page</a:t>
                      </a:r>
                      <a:endParaRPr lang="en-US" sz="1600" dirty="0">
                        <a:solidFill>
                          <a:schemeClr val="bg1"/>
                        </a:solidFill>
                      </a:endParaRPr>
                    </a:p>
                  </a:txBody>
                  <a:tcPr marL="91486" marR="91486" marT="45697" marB="45697">
                    <a:lnL w="28575" cap="flat" cmpd="sng" algn="ctr">
                      <a:solidFill>
                        <a:srgbClr val="7E0407"/>
                      </a:solidFill>
                      <a:prstDash val="solid"/>
                      <a:round/>
                      <a:headEnd type="none" w="med" len="med"/>
                      <a:tailEnd type="none" w="med" len="med"/>
                    </a:lnL>
                    <a:lnR w="28575" cap="flat" cmpd="sng" algn="ctr">
                      <a:solidFill>
                        <a:srgbClr val="7E0407"/>
                      </a:solidFill>
                      <a:prstDash val="solid"/>
                      <a:round/>
                      <a:headEnd type="none" w="med" len="med"/>
                      <a:tailEnd type="none" w="med" len="med"/>
                    </a:lnR>
                    <a:lnT w="28575" cap="flat" cmpd="sng" algn="ctr">
                      <a:solidFill>
                        <a:srgbClr val="7E0407"/>
                      </a:solidFill>
                      <a:prstDash val="solid"/>
                      <a:round/>
                      <a:headEnd type="none" w="med" len="med"/>
                      <a:tailEnd type="none" w="med" len="med"/>
                    </a:lnT>
                    <a:solidFill>
                      <a:srgbClr val="002060"/>
                    </a:solidFill>
                  </a:tcPr>
                </a:tc>
              </a:tr>
              <a:tr h="582244">
                <a:tc>
                  <a:txBody>
                    <a:bodyPr/>
                    <a:lstStyle/>
                    <a:p>
                      <a:pPr algn="ctr"/>
                      <a:r>
                        <a:rPr lang="en-US" sz="1000" dirty="0" smtClean="0"/>
                        <a:t>This page allows tester to view data element information including usage, cardinality, data type, length, table,</a:t>
                      </a:r>
                      <a:r>
                        <a:rPr lang="en-US" sz="1000" baseline="0" dirty="0" smtClean="0"/>
                        <a:t> condition predicate </a:t>
                      </a:r>
                      <a:r>
                        <a:rPr lang="en-US" sz="1000" dirty="0" smtClean="0"/>
                        <a:t>and conformance statements.</a:t>
                      </a:r>
                    </a:p>
                  </a:txBody>
                  <a:tcPr marL="91486" marR="91486" marT="45697" marB="45697">
                    <a:lnL w="28575" cap="flat" cmpd="sng" algn="ctr">
                      <a:solidFill>
                        <a:srgbClr val="7E0407"/>
                      </a:solidFill>
                      <a:prstDash val="solid"/>
                      <a:round/>
                      <a:headEnd type="none" w="med" len="med"/>
                      <a:tailEnd type="none" w="med" len="med"/>
                    </a:lnL>
                    <a:lnR w="28575" cap="flat" cmpd="sng" algn="ctr">
                      <a:solidFill>
                        <a:srgbClr val="7E0407"/>
                      </a:solidFill>
                      <a:prstDash val="solid"/>
                      <a:round/>
                      <a:headEnd type="none" w="med" len="med"/>
                      <a:tailEnd type="none" w="med" len="med"/>
                    </a:lnR>
                    <a:lnB w="28575" cap="flat" cmpd="sng" algn="ctr">
                      <a:solidFill>
                        <a:srgbClr val="7E0407"/>
                      </a:solidFill>
                      <a:prstDash val="solid"/>
                      <a:round/>
                      <a:headEnd type="none" w="med" len="med"/>
                      <a:tailEnd type="none" w="med" len="med"/>
                    </a:lnB>
                  </a:tcPr>
                </a:tc>
              </a:tr>
            </a:tbl>
          </a:graphicData>
        </a:graphic>
      </p:graphicFrame>
      <p:pic>
        <p:nvPicPr>
          <p:cNvPr id="9231" name="Picture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775" y="2730500"/>
            <a:ext cx="3914775" cy="2952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aphicFrame>
        <p:nvGraphicFramePr>
          <p:cNvPr id="18" name="Table 17"/>
          <p:cNvGraphicFramePr>
            <a:graphicFrameLocks noGrp="1"/>
          </p:cNvGraphicFramePr>
          <p:nvPr/>
        </p:nvGraphicFramePr>
        <p:xfrm>
          <a:off x="4927600" y="833438"/>
          <a:ext cx="3606800" cy="968375"/>
        </p:xfrm>
        <a:graphic>
          <a:graphicData uri="http://schemas.openxmlformats.org/drawingml/2006/table">
            <a:tbl>
              <a:tblPr firstRow="1" bandRow="1">
                <a:tableStyleId>{5C22544A-7EE6-4342-B048-85BDC9FD1C3A}</a:tableStyleId>
              </a:tblPr>
              <a:tblGrid>
                <a:gridCol w="3606800"/>
              </a:tblGrid>
              <a:tr h="382368">
                <a:tc>
                  <a:txBody>
                    <a:bodyPr/>
                    <a:lstStyle/>
                    <a:p>
                      <a:pPr algn="ctr"/>
                      <a:r>
                        <a:rPr lang="en-US" sz="1600" dirty="0" smtClean="0">
                          <a:solidFill>
                            <a:schemeClr val="bg1"/>
                          </a:solidFill>
                        </a:rPr>
                        <a:t>Value Sets </a:t>
                      </a:r>
                      <a:r>
                        <a:rPr lang="en-US" sz="1600" baseline="0" dirty="0" smtClean="0">
                          <a:solidFill>
                            <a:schemeClr val="bg1"/>
                          </a:solidFill>
                        </a:rPr>
                        <a:t>page</a:t>
                      </a:r>
                      <a:endParaRPr lang="en-US" sz="1600" dirty="0">
                        <a:solidFill>
                          <a:schemeClr val="bg1"/>
                        </a:solidFill>
                      </a:endParaRPr>
                    </a:p>
                  </a:txBody>
                  <a:tcPr marL="91445" marR="91445" marT="45713" marB="45713">
                    <a:lnL w="28575" cap="flat" cmpd="sng" algn="ctr">
                      <a:solidFill>
                        <a:srgbClr val="7E0407"/>
                      </a:solidFill>
                      <a:prstDash val="solid"/>
                      <a:round/>
                      <a:headEnd type="none" w="med" len="med"/>
                      <a:tailEnd type="none" w="med" len="med"/>
                    </a:lnL>
                    <a:lnR w="28575" cap="flat" cmpd="sng" algn="ctr">
                      <a:solidFill>
                        <a:srgbClr val="7E0407"/>
                      </a:solidFill>
                      <a:prstDash val="solid"/>
                      <a:round/>
                      <a:headEnd type="none" w="med" len="med"/>
                      <a:tailEnd type="none" w="med" len="med"/>
                    </a:lnR>
                    <a:lnT w="28575" cap="flat" cmpd="sng" algn="ctr">
                      <a:solidFill>
                        <a:srgbClr val="7E0407"/>
                      </a:solidFill>
                      <a:prstDash val="solid"/>
                      <a:round/>
                      <a:headEnd type="none" w="med" len="med"/>
                      <a:tailEnd type="none" w="med" len="med"/>
                    </a:lnT>
                    <a:solidFill>
                      <a:srgbClr val="002060"/>
                    </a:solidFill>
                  </a:tcPr>
                </a:tc>
              </a:tr>
              <a:tr h="586007">
                <a:tc>
                  <a:txBody>
                    <a:bodyPr/>
                    <a:lstStyle/>
                    <a:p>
                      <a:pPr algn="ctr"/>
                      <a:r>
                        <a:rPr lang="en-US" sz="1000" dirty="0" smtClean="0"/>
                        <a:t>This page provides the ability to browse the vocabulary requirements. Search capabilities are provided and include searching on value, table name, table ID and description.</a:t>
                      </a:r>
                    </a:p>
                  </a:txBody>
                  <a:tcPr marL="91445" marR="91445" marT="45713" marB="45713">
                    <a:lnL w="28575" cap="flat" cmpd="sng" algn="ctr">
                      <a:solidFill>
                        <a:srgbClr val="7E0407"/>
                      </a:solidFill>
                      <a:prstDash val="solid"/>
                      <a:round/>
                      <a:headEnd type="none" w="med" len="med"/>
                      <a:tailEnd type="none" w="med" len="med"/>
                    </a:lnL>
                    <a:lnR w="28575" cap="flat" cmpd="sng" algn="ctr">
                      <a:solidFill>
                        <a:srgbClr val="7E0407"/>
                      </a:solidFill>
                      <a:prstDash val="solid"/>
                      <a:round/>
                      <a:headEnd type="none" w="med" len="med"/>
                      <a:tailEnd type="none" w="med" len="med"/>
                    </a:lnR>
                    <a:lnB w="28575" cap="flat" cmpd="sng" algn="ctr">
                      <a:solidFill>
                        <a:srgbClr val="7E0407"/>
                      </a:solidFill>
                      <a:prstDash val="solid"/>
                      <a:round/>
                      <a:headEnd type="none" w="med" len="med"/>
                      <a:tailEnd type="none" w="med" len="med"/>
                    </a:lnB>
                  </a:tcPr>
                </a:tc>
              </a:tr>
            </a:tbl>
          </a:graphicData>
        </a:graphic>
      </p:graphicFrame>
      <p:sp>
        <p:nvSpPr>
          <p:cNvPr id="20" name="TextBox 19"/>
          <p:cNvSpPr txBox="1">
            <a:spLocks noChangeArrowheads="1"/>
          </p:cNvSpPr>
          <p:nvPr/>
        </p:nvSpPr>
        <p:spPr bwMode="auto">
          <a:xfrm>
            <a:off x="5776913" y="1931988"/>
            <a:ext cx="1825625" cy="215900"/>
          </a:xfrm>
          <a:prstGeom prst="rect">
            <a:avLst/>
          </a:prstGeom>
          <a:solidFill>
            <a:srgbClr val="F2EECE"/>
          </a:solid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defRPr/>
            </a:pPr>
            <a:r>
              <a:rPr lang="en-US" sz="800" b="0" dirty="0" smtClean="0"/>
              <a:t>Select the ‘</a:t>
            </a:r>
            <a:r>
              <a:rPr lang="en-US" sz="800" dirty="0" smtClean="0"/>
              <a:t>Value Sets</a:t>
            </a:r>
            <a:r>
              <a:rPr lang="en-US" sz="800" b="0" dirty="0" smtClean="0"/>
              <a:t>’ tab.</a:t>
            </a:r>
          </a:p>
        </p:txBody>
      </p:sp>
      <p:sp>
        <p:nvSpPr>
          <p:cNvPr id="21" name="Oval 20"/>
          <p:cNvSpPr/>
          <p:nvPr/>
        </p:nvSpPr>
        <p:spPr bwMode="auto">
          <a:xfrm>
            <a:off x="5680075" y="1793875"/>
            <a:ext cx="260350" cy="268288"/>
          </a:xfrm>
          <a:prstGeom prst="ellipse">
            <a:avLst/>
          </a:prstGeom>
          <a:gradFill flip="none" rotWithShape="1">
            <a:gsLst>
              <a:gs pos="0">
                <a:srgbClr val="002060"/>
              </a:gs>
              <a:gs pos="50000">
                <a:schemeClr val="accent2">
                  <a:lumMod val="75000"/>
                </a:schemeClr>
              </a:gs>
              <a:gs pos="100000">
                <a:srgbClr val="8FB4FF"/>
              </a:gs>
            </a:gsLst>
            <a:lin ang="16200000" scaled="1"/>
            <a:tileRect/>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a:extLst/>
        </p:spPr>
        <p:txBody>
          <a:bodyPr lIns="0" tIns="0" rIns="0" bIns="0" anchor="ctr"/>
          <a:lstStyle/>
          <a:p>
            <a:pPr algn="ctr">
              <a:defRPr/>
            </a:pPr>
            <a:r>
              <a:rPr lang="en-US" sz="1200" b="0" dirty="0">
                <a:solidFill>
                  <a:schemeClr val="bg1"/>
                </a:solidFill>
                <a:latin typeface="+mj-lt"/>
              </a:rPr>
              <a:t>2</a:t>
            </a:r>
          </a:p>
        </p:txBody>
      </p:sp>
      <p:cxnSp>
        <p:nvCxnSpPr>
          <p:cNvPr id="25" name="Straight Connector 24"/>
          <p:cNvCxnSpPr>
            <a:stCxn id="20" idx="2"/>
          </p:cNvCxnSpPr>
          <p:nvPr/>
        </p:nvCxnSpPr>
        <p:spPr bwMode="auto">
          <a:xfrm>
            <a:off x="6689725" y="2147888"/>
            <a:ext cx="1266825" cy="142875"/>
          </a:xfrm>
          <a:prstGeom prst="line">
            <a:avLst/>
          </a:prstGeom>
          <a:solidFill>
            <a:schemeClr val="accent1"/>
          </a:solidFill>
          <a:ln w="28575" cap="flat" cmpd="sng" algn="ctr">
            <a:solidFill>
              <a:schemeClr val="tx1">
                <a:lumMod val="50000"/>
                <a:lumOff val="50000"/>
              </a:schemeClr>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249" name="Picture 33"/>
          <p:cNvPicPr>
            <a:picLocks noChangeAspect="1" noChangeArrowheads="1"/>
          </p:cNvPicPr>
          <p:nvPr/>
        </p:nvPicPr>
        <p:blipFill>
          <a:blip r:embed="rId7"/>
          <a:srcRect/>
          <a:stretch>
            <a:fillRect/>
          </a:stretch>
        </p:blipFill>
        <p:spPr bwMode="auto">
          <a:xfrm>
            <a:off x="4940300" y="2730500"/>
            <a:ext cx="4108450" cy="3252788"/>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48176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option4"/>
          <p:cNvPicPr>
            <a:picLocks noChangeAspect="1" noChangeArrowheads="1"/>
          </p:cNvPicPr>
          <p:nvPr/>
        </p:nvPicPr>
        <p:blipFill>
          <a:blip r:embed="rId3" cstate="print"/>
          <a:srcRect/>
          <a:stretch>
            <a:fillRect/>
          </a:stretch>
        </p:blipFill>
        <p:spPr bwMode="auto">
          <a:xfrm>
            <a:off x="3578225" y="2141538"/>
            <a:ext cx="5565775" cy="2974975"/>
          </a:xfrm>
          <a:prstGeom prst="rect">
            <a:avLst/>
          </a:prstGeom>
          <a:noFill/>
          <a:ln w="9525">
            <a:noFill/>
            <a:miter lim="800000"/>
            <a:headEnd/>
            <a:tailEnd/>
          </a:ln>
        </p:spPr>
      </p:pic>
      <p:sp>
        <p:nvSpPr>
          <p:cNvPr id="3075" name="Rectangle 18"/>
          <p:cNvSpPr>
            <a:spLocks noChangeArrowheads="1"/>
          </p:cNvSpPr>
          <p:nvPr/>
        </p:nvSpPr>
        <p:spPr bwMode="auto">
          <a:xfrm>
            <a:off x="533400" y="2209800"/>
            <a:ext cx="8248650" cy="1126462"/>
          </a:xfrm>
          <a:prstGeom prst="rect">
            <a:avLst/>
          </a:prstGeom>
          <a:noFill/>
          <a:ln w="9525" algn="ctr">
            <a:noFill/>
            <a:miter lim="800000"/>
            <a:headEnd/>
            <a:tailEnd/>
          </a:ln>
        </p:spPr>
        <p:txBody>
          <a:bodyPr wrap="square">
            <a:spAutoFit/>
          </a:bodyPr>
          <a:lstStyle/>
          <a:p>
            <a:pPr fontAlgn="base">
              <a:lnSpc>
                <a:spcPct val="80000"/>
              </a:lnSpc>
              <a:spcBef>
                <a:spcPct val="0"/>
              </a:spcBef>
              <a:spcAft>
                <a:spcPct val="0"/>
              </a:spcAft>
              <a:defRPr/>
            </a:pPr>
            <a:r>
              <a:rPr lang="en-US" sz="3200" dirty="0">
                <a:solidFill>
                  <a:srgbClr val="012445"/>
                </a:solidFill>
                <a:latin typeface="+mj-lt"/>
              </a:rPr>
              <a:t>NIST Immunization Test Suite (2016)</a:t>
            </a:r>
          </a:p>
          <a:p>
            <a:pPr fontAlgn="base">
              <a:lnSpc>
                <a:spcPct val="80000"/>
              </a:lnSpc>
              <a:spcBef>
                <a:spcPct val="0"/>
              </a:spcBef>
              <a:spcAft>
                <a:spcPct val="0"/>
              </a:spcAft>
              <a:defRPr/>
            </a:pPr>
            <a:r>
              <a:rPr lang="en-US" sz="2800" i="1" dirty="0" smtClean="0">
                <a:solidFill>
                  <a:srgbClr val="012445"/>
                </a:solidFill>
              </a:rPr>
              <a:t>Understanding the Validation Results</a:t>
            </a:r>
            <a:endParaRPr lang="en-US" sz="2800" i="1" dirty="0" smtClean="0">
              <a:solidFill>
                <a:srgbClr val="C00000"/>
              </a:solidFill>
            </a:endParaRPr>
          </a:p>
          <a:p>
            <a:pPr fontAlgn="base">
              <a:lnSpc>
                <a:spcPct val="80000"/>
              </a:lnSpc>
              <a:spcBef>
                <a:spcPct val="0"/>
              </a:spcBef>
              <a:spcAft>
                <a:spcPct val="0"/>
              </a:spcAft>
              <a:defRPr/>
            </a:pPr>
            <a:endParaRPr lang="en-US" sz="2400" i="1" dirty="0" smtClean="0">
              <a:solidFill>
                <a:srgbClr val="012445"/>
              </a:solidFill>
            </a:endParaRPr>
          </a:p>
        </p:txBody>
      </p:sp>
    </p:spTree>
    <p:extLst>
      <p:ext uri="{BB962C8B-B14F-4D97-AF65-F5344CB8AC3E}">
        <p14:creationId xmlns:p14="http://schemas.microsoft.com/office/powerpoint/2010/main" val="25629051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91440" y="137799"/>
            <a:ext cx="8229600" cy="519113"/>
          </a:xfrm>
        </p:spPr>
        <p:txBody>
          <a:bodyPr/>
          <a:lstStyle/>
          <a:p>
            <a:r>
              <a:rPr lang="en-US" dirty="0" smtClean="0"/>
              <a:t>Classification </a:t>
            </a:r>
            <a:r>
              <a:rPr lang="en-US" dirty="0"/>
              <a:t>of </a:t>
            </a:r>
            <a:r>
              <a:rPr lang="en-US" dirty="0" smtClean="0"/>
              <a:t>Validation Detections</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38</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248205070"/>
              </p:ext>
            </p:extLst>
          </p:nvPr>
        </p:nvGraphicFramePr>
        <p:xfrm>
          <a:off x="381000" y="838200"/>
          <a:ext cx="8229600" cy="5013817"/>
        </p:xfrm>
        <a:graphic>
          <a:graphicData uri="http://schemas.openxmlformats.org/drawingml/2006/table">
            <a:tbl>
              <a:tblPr firstRow="1" firstCol="1" bandRow="1"/>
              <a:tblGrid>
                <a:gridCol w="1502797"/>
                <a:gridCol w="6726803"/>
              </a:tblGrid>
              <a:tr h="350377">
                <a:tc>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Classification</a:t>
                      </a: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Description</a:t>
                      </a: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286672">
                <a:tc>
                  <a:txBody>
                    <a:bodyPr/>
                    <a:lstStyle/>
                    <a:p>
                      <a:pPr marL="0" marR="0">
                        <a:spcBef>
                          <a:spcPts val="0"/>
                        </a:spcBef>
                        <a:spcAft>
                          <a:spcPts val="0"/>
                        </a:spcAft>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Errors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285750" marR="0" indent="-285750">
                        <a:spcBef>
                          <a:spcPts val="0"/>
                        </a:spcBef>
                        <a:spcAft>
                          <a:spcPts val="0"/>
                        </a:spcAft>
                        <a:buClr>
                          <a:srgbClr val="0070C0"/>
                        </a:buClr>
                        <a:buFont typeface="Wingdings" panose="05000000000000000000" pitchFamily="2" charset="2"/>
                        <a:buChar char="Ø"/>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Indicates non-conformance to a requirement.</a:t>
                      </a:r>
                    </a:p>
                    <a:p>
                      <a:pPr marL="285750" marR="0" indent="-285750">
                        <a:spcBef>
                          <a:spcPts val="0"/>
                        </a:spcBef>
                        <a:spcAft>
                          <a:spcPts val="0"/>
                        </a:spcAft>
                        <a:buClr>
                          <a:srgbClr val="0070C0"/>
                        </a:buClr>
                        <a:buFont typeface="Wingdings" panose="05000000000000000000" pitchFamily="2" charset="2"/>
                        <a:buChar char="Ø"/>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Errors do constitute a failed validation</a:t>
                      </a:r>
                    </a:p>
                    <a:p>
                      <a:pPr marL="285750" marR="0" indent="-285750">
                        <a:spcBef>
                          <a:spcPts val="0"/>
                        </a:spcBef>
                        <a:spcAft>
                          <a:spcPts val="0"/>
                        </a:spcAft>
                        <a:buClr>
                          <a:srgbClr val="0070C0"/>
                        </a:buClr>
                        <a:buFont typeface="Wingdings" panose="05000000000000000000" pitchFamily="2" charset="2"/>
                        <a:buChar char="Ø"/>
                      </a:pPr>
                      <a:r>
                        <a:rPr lang="en-US" sz="18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An</a:t>
                      </a:r>
                      <a:r>
                        <a:rPr lang="en-US" sz="1800" baseline="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 EHR Product will fail certification if any of the validation reports indicate an Error (unless the Error can be proved to be a false negative—NIST can be consulted to remediate)</a:t>
                      </a:r>
                      <a:endParaRPr lang="en-US" sz="18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spcBef>
                          <a:spcPts val="0"/>
                        </a:spcBef>
                        <a:spcAft>
                          <a:spcPts val="0"/>
                        </a:spcAft>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Warnings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285750" marR="0" indent="-285750">
                        <a:spcBef>
                          <a:spcPts val="0"/>
                        </a:spcBef>
                        <a:spcAft>
                          <a:spcPts val="0"/>
                        </a:spcAft>
                        <a:buClr>
                          <a:srgbClr val="0070C0"/>
                        </a:buClr>
                        <a:buFont typeface="Wingdings" panose="05000000000000000000" pitchFamily="2" charset="2"/>
                        <a:buChar char="Ø"/>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Provides information about potential missing support for a requirement or recommendation.</a:t>
                      </a:r>
                    </a:p>
                    <a:p>
                      <a:pPr marL="285750" marR="0" indent="-285750">
                        <a:spcBef>
                          <a:spcPts val="0"/>
                        </a:spcBef>
                        <a:spcAft>
                          <a:spcPts val="0"/>
                        </a:spcAft>
                        <a:buClr>
                          <a:srgbClr val="0070C0"/>
                        </a:buClr>
                        <a:buFont typeface="Wingdings" panose="05000000000000000000" pitchFamily="2" charset="2"/>
                        <a:buChar char="Ø"/>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Warnings do not constitute a failed validation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spcBef>
                          <a:spcPts val="0"/>
                        </a:spcBef>
                        <a:spcAft>
                          <a:spcPts val="0"/>
                        </a:spcAft>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Alerts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285750" marR="0" indent="-285750">
                        <a:spcBef>
                          <a:spcPts val="0"/>
                        </a:spcBef>
                        <a:spcAft>
                          <a:spcPts val="0"/>
                        </a:spcAft>
                        <a:buClr>
                          <a:srgbClr val="0070C0"/>
                        </a:buClr>
                        <a:buFont typeface="Wingdings" panose="05000000000000000000" pitchFamily="2" charset="2"/>
                        <a:buChar char="Ø"/>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Provides information about how the validation verifies or does not verify requirements. For example, the specification may provide a value set binding to an element but the value set is empty. Therefore, the user is alerted to the fact that no meaningful validation can be performed.</a:t>
                      </a:r>
                    </a:p>
                    <a:p>
                      <a:pPr marL="285750" marR="0" indent="-285750">
                        <a:spcBef>
                          <a:spcPts val="0"/>
                        </a:spcBef>
                        <a:spcAft>
                          <a:spcPts val="0"/>
                        </a:spcAft>
                        <a:buClr>
                          <a:srgbClr val="0070C0"/>
                        </a:buClr>
                        <a:buFont typeface="Wingdings" panose="05000000000000000000" pitchFamily="2" charset="2"/>
                        <a:buChar char="Ø"/>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Alerts do not constitute a failed validation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spcBef>
                          <a:spcPts val="0"/>
                        </a:spcBef>
                        <a:spcAft>
                          <a:spcPts val="0"/>
                        </a:spcAft>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Affirmatives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285750" marR="0" indent="-285750">
                        <a:spcBef>
                          <a:spcPts val="0"/>
                        </a:spcBef>
                        <a:spcAft>
                          <a:spcPts val="0"/>
                        </a:spcAft>
                        <a:buClr>
                          <a:srgbClr val="0070C0"/>
                        </a:buClr>
                        <a:buFont typeface="Wingdings" panose="05000000000000000000" pitchFamily="2" charset="2"/>
                        <a:buChar char="Ø"/>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Provides</a:t>
                      </a:r>
                      <a:r>
                        <a:rPr lang="en-US" sz="1800" baseline="0" dirty="0" smtClean="0">
                          <a:effectLst/>
                          <a:latin typeface="Arial" panose="020B0604020202020204" pitchFamily="34" charset="0"/>
                          <a:ea typeface="Times New Roman" panose="02020603050405020304" pitchFamily="18" charset="0"/>
                          <a:cs typeface="Arial" panose="020B0604020202020204" pitchFamily="34" charset="0"/>
                        </a:rPr>
                        <a:t> an indication of a positive outcome to a </a:t>
                      </a:r>
                      <a:r>
                        <a:rPr lang="en-US" sz="1800" dirty="0" smtClean="0">
                          <a:effectLst/>
                          <a:latin typeface="Arial" panose="020B0604020202020204" pitchFamily="34" charset="0"/>
                          <a:ea typeface="Times New Roman" panose="02020603050405020304" pitchFamily="18" charset="0"/>
                          <a:cs typeface="Arial" panose="020B0604020202020204" pitchFamily="34" charset="0"/>
                        </a:rPr>
                        <a:t>validation assertion</a:t>
                      </a:r>
                    </a:p>
                    <a:p>
                      <a:pPr marL="285750" marR="0" indent="-285750">
                        <a:spcBef>
                          <a:spcPts val="0"/>
                        </a:spcBef>
                        <a:spcAft>
                          <a:spcPts val="0"/>
                        </a:spcAft>
                        <a:buClr>
                          <a:srgbClr val="0070C0"/>
                        </a:buClr>
                        <a:buFont typeface="Wingdings" panose="05000000000000000000" pitchFamily="2" charset="2"/>
                        <a:buChar char="Ø"/>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Affirmatives display only as user preference, not by default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128317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91440" y="137799"/>
            <a:ext cx="8229600" cy="519113"/>
          </a:xfrm>
        </p:spPr>
        <p:txBody>
          <a:bodyPr/>
          <a:lstStyle/>
          <a:p>
            <a:r>
              <a:rPr lang="en-US" dirty="0" smtClean="0"/>
              <a:t>Detection Categories</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39</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709990225"/>
              </p:ext>
            </p:extLst>
          </p:nvPr>
        </p:nvGraphicFramePr>
        <p:xfrm>
          <a:off x="457200" y="914400"/>
          <a:ext cx="8229600" cy="4504824"/>
        </p:xfrm>
        <a:graphic>
          <a:graphicData uri="http://schemas.openxmlformats.org/drawingml/2006/table">
            <a:tbl>
              <a:tblPr firstRow="1" firstCol="1" bandRow="1"/>
              <a:tblGrid>
                <a:gridCol w="3886200"/>
                <a:gridCol w="4343400"/>
              </a:tblGrid>
              <a:tr h="260484">
                <a:tc>
                  <a:txBody>
                    <a:bodyPr/>
                    <a:lstStyle/>
                    <a:p>
                      <a:pPr marL="0" marR="0" algn="ctr">
                        <a:spcBef>
                          <a:spcPts val="0"/>
                        </a:spcBef>
                        <a:spcAft>
                          <a:spcPts val="0"/>
                        </a:spcAft>
                      </a:pPr>
                      <a:r>
                        <a:rPr lang="en-US" sz="10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Structure</a:t>
                      </a:r>
                      <a:r>
                        <a:rPr lang="en-US" sz="10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Validation</a:t>
                      </a:r>
                      <a:endParaRPr lang="en-US" sz="10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sz="10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Content</a:t>
                      </a:r>
                      <a:r>
                        <a:rPr lang="en-US" sz="10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Validation</a:t>
                      </a:r>
                      <a:endParaRPr lang="en-US" sz="10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238439">
                <a:tc>
                  <a:txBody>
                    <a:bodyPr/>
                    <a:lstStyle/>
                    <a:p>
                      <a:pPr fontAlgn="t"/>
                      <a:r>
                        <a:rPr lang="en-US" sz="1000" dirty="0">
                          <a:effectLst/>
                        </a:rPr>
                        <a:t>R-Usage</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dirty="0">
                          <a:solidFill>
                            <a:srgbClr val="000000"/>
                          </a:solidFill>
                          <a:effectLst/>
                          <a:latin typeface="Arial" panose="020B0604020202020204" pitchFamily="34" charset="0"/>
                          <a:ea typeface="Arial" panose="020B0604020202020204" pitchFamily="34" charset="0"/>
                        </a:rPr>
                        <a:t>Constraint </a:t>
                      </a:r>
                      <a:r>
                        <a:rPr lang="en-US" sz="1000" dirty="0" smtClean="0">
                          <a:solidFill>
                            <a:srgbClr val="000000"/>
                          </a:solidFill>
                          <a:effectLst/>
                          <a:latin typeface="Arial" panose="020B0604020202020204" pitchFamily="34" charset="0"/>
                          <a:ea typeface="Arial" panose="020B0604020202020204" pitchFamily="34" charset="0"/>
                        </a:rPr>
                        <a:t>Failure add</a:t>
                      </a:r>
                      <a:r>
                        <a:rPr lang="en-US" sz="1000" baseline="0" dirty="0" smtClean="0">
                          <a:solidFill>
                            <a:srgbClr val="000000"/>
                          </a:solidFill>
                          <a:effectLst/>
                          <a:latin typeface="Arial" panose="020B0604020202020204" pitchFamily="34" charset="0"/>
                          <a:ea typeface="Arial" panose="020B0604020202020204" pitchFamily="34" charset="0"/>
                        </a:rPr>
                        <a:t> content failure</a:t>
                      </a:r>
                      <a:endParaRPr lang="en-US" sz="1000" dirty="0">
                        <a:solidFill>
                          <a:srgbClr val="000000"/>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dirty="0">
                          <a:effectLst/>
                        </a:rPr>
                        <a:t>X-Usage</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dirty="0" smtClean="0">
                          <a:solidFill>
                            <a:schemeClr val="tx1"/>
                          </a:solidFill>
                          <a:effectLst/>
                          <a:latin typeface="Arial" panose="020B0604020202020204" pitchFamily="34" charset="0"/>
                          <a:ea typeface="Arial" panose="020B0604020202020204" pitchFamily="34" charset="0"/>
                        </a:rPr>
                        <a:t>Content (Based on Test Cases)</a:t>
                      </a:r>
                      <a:endParaRPr lang="en-US" sz="1000" dirty="0">
                        <a:solidFill>
                          <a:schemeClr val="tx1"/>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dirty="0">
                          <a:effectLst/>
                        </a:rPr>
                        <a:t>W-Usage</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000" dirty="0" smtClean="0">
                          <a:solidFill>
                            <a:srgbClr val="000000"/>
                          </a:solidFill>
                          <a:effectLst/>
                          <a:latin typeface="Arial" panose="020B0604020202020204" pitchFamily="34" charset="0"/>
                          <a:ea typeface="Arial" panose="020B0604020202020204" pitchFamily="34" charset="0"/>
                        </a:rPr>
                        <a:t>Predicate Failure – </a:t>
                      </a:r>
                      <a:r>
                        <a:rPr lang="en-US" sz="1000" dirty="0" smtClean="0">
                          <a:solidFill>
                            <a:srgbClr val="C00000"/>
                          </a:solidFill>
                          <a:effectLst/>
                          <a:latin typeface="Arial" panose="020B0604020202020204" pitchFamily="34" charset="0"/>
                          <a:ea typeface="Arial" panose="020B0604020202020204" pitchFamily="34" charset="0"/>
                        </a:rPr>
                        <a:t>Usage determined by a Conditional</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dirty="0">
                          <a:effectLst/>
                        </a:rPr>
                        <a:t>RE-Usage</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dirty="0">
                          <a:solidFill>
                            <a:srgbClr val="0070C0"/>
                          </a:solidFill>
                          <a:effectLst/>
                          <a:latin typeface="Arial" panose="020B0604020202020204" pitchFamily="34" charset="0"/>
                          <a:ea typeface="Arial" panose="020B0604020202020204" pitchFamily="34" charset="0"/>
                        </a:rPr>
                        <a:t>Constraint Spec Error</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a:effectLst/>
                        </a:rPr>
                        <a:t>Cardinality</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dirty="0">
                          <a:solidFill>
                            <a:srgbClr val="0070C0"/>
                          </a:solidFill>
                          <a:effectLst/>
                          <a:latin typeface="Arial" panose="020B0604020202020204" pitchFamily="34" charset="0"/>
                          <a:ea typeface="Arial" panose="020B0604020202020204" pitchFamily="34" charset="0"/>
                        </a:rPr>
                        <a:t>Predicate Spec Err</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dirty="0">
                          <a:solidFill>
                            <a:srgbClr val="0070C0"/>
                          </a:solidFill>
                          <a:effectLst/>
                        </a:rPr>
                        <a:t>Null-cardinality</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t"/>
                      <a:r>
                        <a:rPr lang="en-US" sz="1000" b="1" dirty="0" smtClean="0">
                          <a:solidFill>
                            <a:schemeClr val="bg1"/>
                          </a:solidFill>
                          <a:effectLst/>
                        </a:rPr>
                        <a:t>Value Set Validation</a:t>
                      </a:r>
                      <a:endParaRPr lang="en-US" sz="1000" b="1" dirty="0">
                        <a:solidFill>
                          <a:schemeClr val="bg1"/>
                        </a:solidFill>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238439">
                <a:tc>
                  <a:txBody>
                    <a:bodyPr/>
                    <a:lstStyle/>
                    <a:p>
                      <a:pPr fontAlgn="t"/>
                      <a:r>
                        <a:rPr lang="en-US" sz="1000">
                          <a:effectLst/>
                        </a:rPr>
                        <a:t>Length</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dirty="0">
                          <a:solidFill>
                            <a:srgbClr val="0070C0"/>
                          </a:solidFill>
                          <a:effectLst/>
                          <a:latin typeface="Arial" panose="020B0604020202020204" pitchFamily="34" charset="0"/>
                          <a:ea typeface="Arial" panose="020B0604020202020204" pitchFamily="34" charset="0"/>
                        </a:rPr>
                        <a:t>EVS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dirty="0">
                          <a:effectLst/>
                        </a:rPr>
                        <a:t>Format</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dirty="0">
                          <a:solidFill>
                            <a:srgbClr val="0070C0"/>
                          </a:solidFill>
                          <a:effectLst/>
                          <a:latin typeface="Arial" panose="020B0604020202020204" pitchFamily="34" charset="0"/>
                          <a:ea typeface="Arial" panose="020B0604020202020204" pitchFamily="34" charset="0"/>
                        </a:rPr>
                        <a:t>PVS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dirty="0">
                          <a:effectLst/>
                        </a:rPr>
                        <a:t>Extra</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dirty="0">
                          <a:solidFill>
                            <a:srgbClr val="000000"/>
                          </a:solidFill>
                          <a:effectLst/>
                          <a:latin typeface="Arial" panose="020B0604020202020204" pitchFamily="34" charset="0"/>
                          <a:ea typeface="Arial" panose="020B0604020202020204" pitchFamily="34" charset="0"/>
                        </a:rPr>
                        <a:t>Code Not Found</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a:effectLst/>
                        </a:rPr>
                        <a:t>UnescapedSeparator</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Arial" panose="020B0604020202020204" pitchFamily="34" charset="0"/>
                        </a:rPr>
                        <a:t>VS Not Found</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a:effectLst/>
                        </a:rPr>
                        <a:t>Unexpected</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Arial" panose="020B0604020202020204" pitchFamily="34" charset="0"/>
                        </a:rPr>
                        <a:t>Empty VS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dirty="0" err="1">
                          <a:effectLst/>
                        </a:rPr>
                        <a:t>InvalidContent</a:t>
                      </a:r>
                      <a:endParaRPr lang="en-US" sz="10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dirty="0">
                          <a:solidFill>
                            <a:srgbClr val="0070C0"/>
                          </a:solidFill>
                          <a:effectLst/>
                          <a:latin typeface="Arial" panose="020B0604020202020204" pitchFamily="34" charset="0"/>
                          <a:ea typeface="Arial" panose="020B0604020202020204" pitchFamily="34" charset="0"/>
                        </a:rPr>
                        <a:t>VS Error</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728">
                <a:tc>
                  <a:txBody>
                    <a:bodyPr/>
                    <a:lstStyle/>
                    <a:p>
                      <a:endParaRPr lang="en-US" dirty="0"/>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Arial" panose="020B0604020202020204" pitchFamily="34" charset="0"/>
                        </a:rPr>
                        <a:t>VS No Validation</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4770">
                <a:tc>
                  <a:txBody>
                    <a:bodyPr/>
                    <a:lstStyle/>
                    <a:p>
                      <a:pPr marL="0" marR="0" algn="ctr">
                        <a:spcBef>
                          <a:spcPts val="0"/>
                        </a:spcBef>
                        <a:spcAft>
                          <a:spcPts val="0"/>
                        </a:spcAft>
                      </a:pPr>
                      <a:endParaRPr lang="en-US" sz="10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nSpc>
                          <a:spcPct val="115000"/>
                        </a:lnSpc>
                        <a:spcBef>
                          <a:spcPts val="0"/>
                        </a:spcBef>
                        <a:spcAft>
                          <a:spcPts val="0"/>
                        </a:spcAft>
                      </a:pPr>
                      <a:r>
                        <a:rPr lang="en-US" sz="1000" dirty="0">
                          <a:solidFill>
                            <a:srgbClr val="0070C0"/>
                          </a:solidFill>
                          <a:effectLst/>
                          <a:latin typeface="Arial" panose="020B0604020202020204" pitchFamily="34" charset="0"/>
                          <a:ea typeface="Arial" panose="020B0604020202020204" pitchFamily="34" charset="0"/>
                        </a:rPr>
                        <a:t>Coded Element</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extBox 3"/>
          <p:cNvSpPr txBox="1"/>
          <p:nvPr/>
        </p:nvSpPr>
        <p:spPr>
          <a:xfrm>
            <a:off x="381000" y="5732649"/>
            <a:ext cx="4487126" cy="369332"/>
          </a:xfrm>
          <a:prstGeom prst="rect">
            <a:avLst/>
          </a:prstGeom>
          <a:noFill/>
        </p:spPr>
        <p:txBody>
          <a:bodyPr wrap="none" rtlCol="0">
            <a:spAutoFit/>
          </a:bodyPr>
          <a:lstStyle/>
          <a:p>
            <a:r>
              <a:rPr lang="en-US" dirty="0" smtClean="0">
                <a:solidFill>
                  <a:srgbClr val="0070C0"/>
                </a:solidFill>
              </a:rPr>
              <a:t>BLUE = Not relevant for ONC Certification</a:t>
            </a:r>
            <a:endParaRPr lang="en-US" dirty="0">
              <a:solidFill>
                <a:srgbClr val="0070C0"/>
              </a:solidFill>
            </a:endParaRPr>
          </a:p>
        </p:txBody>
      </p:sp>
    </p:spTree>
    <p:extLst>
      <p:ext uri="{BB962C8B-B14F-4D97-AF65-F5344CB8AC3E}">
        <p14:creationId xmlns:p14="http://schemas.microsoft.com/office/powerpoint/2010/main" val="24429768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NIST Immunization Suites-Web Applications</a:t>
            </a:r>
            <a:endParaRPr lang="en-US" dirty="0"/>
          </a:p>
        </p:txBody>
      </p:sp>
      <p:sp>
        <p:nvSpPr>
          <p:cNvPr id="3" name="Content Placeholder 2"/>
          <p:cNvSpPr>
            <a:spLocks noGrp="1"/>
          </p:cNvSpPr>
          <p:nvPr>
            <p:ph idx="1"/>
          </p:nvPr>
        </p:nvSpPr>
        <p:spPr>
          <a:xfrm>
            <a:off x="381000" y="762000"/>
            <a:ext cx="8524875" cy="5264150"/>
          </a:xfrm>
        </p:spPr>
        <p:txBody>
          <a:bodyPr>
            <a:normAutofit/>
          </a:bodyPr>
          <a:lstStyle/>
          <a:p>
            <a:pPr>
              <a:buClr>
                <a:srgbClr val="0070C0"/>
              </a:buClr>
              <a:buFont typeface="Wingdings" panose="05000000000000000000" pitchFamily="2" charset="2"/>
              <a:buChar char="Ø"/>
            </a:pPr>
            <a:r>
              <a:rPr lang="en-US" dirty="0" smtClean="0"/>
              <a:t>Immunization Test Suite: Released 2016</a:t>
            </a:r>
          </a:p>
          <a:p>
            <a:pPr lvl="1">
              <a:buClr>
                <a:srgbClr val="0070C0"/>
              </a:buClr>
              <a:buFont typeface="Wingdings" panose="05000000000000000000" pitchFamily="2" charset="2"/>
              <a:buChar char="Ø"/>
            </a:pPr>
            <a:r>
              <a:rPr lang="en-US" dirty="0" smtClean="0"/>
              <a:t>Web </a:t>
            </a:r>
            <a:r>
              <a:rPr lang="en-US" dirty="0"/>
              <a:t>based application that supports End-to-End Conformance Testing</a:t>
            </a:r>
          </a:p>
          <a:p>
            <a:pPr lvl="1">
              <a:buClr>
                <a:srgbClr val="0070C0"/>
              </a:buClr>
              <a:buFont typeface="Wingdings" panose="05000000000000000000" pitchFamily="2" charset="2"/>
              <a:buChar char="Ø"/>
            </a:pPr>
            <a:r>
              <a:rPr lang="en-US" dirty="0" smtClean="0"/>
              <a:t>Testing </a:t>
            </a:r>
            <a:r>
              <a:rPr lang="en-US" dirty="0"/>
              <a:t>of SOAP Envelope and SOAP Connectivity based on the CDC WSDL</a:t>
            </a:r>
          </a:p>
          <a:p>
            <a:pPr lvl="1">
              <a:buClr>
                <a:srgbClr val="0070C0"/>
              </a:buClr>
              <a:buFont typeface="Wingdings" panose="05000000000000000000" pitchFamily="2" charset="2"/>
              <a:buChar char="Ø"/>
            </a:pPr>
            <a:r>
              <a:rPr lang="en-US" dirty="0" smtClean="0"/>
              <a:t>Testing </a:t>
            </a:r>
            <a:r>
              <a:rPr lang="en-US" dirty="0"/>
              <a:t>of HL7 </a:t>
            </a:r>
            <a:r>
              <a:rPr lang="en-US" dirty="0" smtClean="0"/>
              <a:t>v2.5.1 </a:t>
            </a:r>
            <a:r>
              <a:rPr lang="en-US" dirty="0"/>
              <a:t>Immunization </a:t>
            </a:r>
            <a:r>
              <a:rPr lang="en-US" dirty="0" smtClean="0"/>
              <a:t>Implementation </a:t>
            </a:r>
            <a:r>
              <a:rPr lang="en-US" dirty="0"/>
              <a:t>Guide (R1.5)</a:t>
            </a:r>
          </a:p>
          <a:p>
            <a:pPr lvl="2">
              <a:buClr>
                <a:srgbClr val="0070C0"/>
              </a:buClr>
              <a:buFont typeface="Wingdings" panose="05000000000000000000" pitchFamily="2" charset="2"/>
              <a:buChar char="Ø"/>
            </a:pPr>
            <a:r>
              <a:rPr lang="en-US" dirty="0" smtClean="0"/>
              <a:t>Support </a:t>
            </a:r>
            <a:r>
              <a:rPr lang="en-US" dirty="0"/>
              <a:t>for all 8 profiles (including Query and Response)</a:t>
            </a:r>
          </a:p>
          <a:p>
            <a:pPr lvl="2">
              <a:buClr>
                <a:srgbClr val="0070C0"/>
              </a:buClr>
              <a:buFont typeface="Wingdings" panose="05000000000000000000" pitchFamily="2" charset="2"/>
              <a:buChar char="Ø"/>
            </a:pPr>
            <a:r>
              <a:rPr lang="en-US" dirty="0" smtClean="0"/>
              <a:t>Targeted </a:t>
            </a:r>
            <a:r>
              <a:rPr lang="en-US" dirty="0"/>
              <a:t>Test </a:t>
            </a:r>
            <a:r>
              <a:rPr lang="en-US" dirty="0" smtClean="0"/>
              <a:t>Cases-</a:t>
            </a:r>
            <a:r>
              <a:rPr lang="en-US" dirty="0" smtClean="0">
                <a:solidFill>
                  <a:srgbClr val="C00000"/>
                </a:solidFill>
              </a:rPr>
              <a:t>ONC 2015 </a:t>
            </a:r>
            <a:r>
              <a:rPr lang="en-US" dirty="0">
                <a:solidFill>
                  <a:srgbClr val="C00000"/>
                </a:solidFill>
              </a:rPr>
              <a:t>Edition Certification</a:t>
            </a:r>
          </a:p>
          <a:p>
            <a:pPr lvl="2">
              <a:buClr>
                <a:srgbClr val="0070C0"/>
              </a:buClr>
              <a:buFont typeface="Wingdings" panose="05000000000000000000" pitchFamily="2" charset="2"/>
              <a:buChar char="Ø"/>
            </a:pPr>
            <a:r>
              <a:rPr lang="en-US" dirty="0" smtClean="0"/>
              <a:t>Data </a:t>
            </a:r>
            <a:r>
              <a:rPr lang="en-US" dirty="0"/>
              <a:t>Quality Assurance (DQA)</a:t>
            </a:r>
          </a:p>
          <a:p>
            <a:pPr lvl="1">
              <a:buClr>
                <a:srgbClr val="0070C0"/>
              </a:buClr>
              <a:buFont typeface="Wingdings" panose="05000000000000000000" pitchFamily="2" charset="2"/>
              <a:buChar char="Ø"/>
            </a:pPr>
            <a:r>
              <a:rPr lang="en-US" dirty="0" smtClean="0"/>
              <a:t>EHR-S </a:t>
            </a:r>
            <a:r>
              <a:rPr lang="en-US" dirty="0"/>
              <a:t>and IIS Functional </a:t>
            </a:r>
            <a:r>
              <a:rPr lang="en-US" dirty="0" smtClean="0"/>
              <a:t>Requirements</a:t>
            </a:r>
          </a:p>
          <a:p>
            <a:pPr>
              <a:buClr>
                <a:srgbClr val="0070C0"/>
              </a:buClr>
              <a:buFont typeface="Wingdings" panose="05000000000000000000" pitchFamily="2" charset="2"/>
              <a:buChar char="Ø"/>
            </a:pPr>
            <a:r>
              <a:rPr lang="en-US" dirty="0"/>
              <a:t>Immunization Test Suite: Released </a:t>
            </a:r>
            <a:r>
              <a:rPr lang="en-US" dirty="0" smtClean="0"/>
              <a:t>2012</a:t>
            </a:r>
          </a:p>
          <a:p>
            <a:pPr lvl="1">
              <a:buClr>
                <a:srgbClr val="0070C0"/>
              </a:buClr>
              <a:buFont typeface="Wingdings" panose="05000000000000000000" pitchFamily="2" charset="2"/>
              <a:buChar char="Ø"/>
            </a:pPr>
            <a:r>
              <a:rPr lang="en-US" dirty="0" smtClean="0"/>
              <a:t>Testing </a:t>
            </a:r>
            <a:r>
              <a:rPr lang="en-US" dirty="0"/>
              <a:t>of HL7 </a:t>
            </a:r>
            <a:r>
              <a:rPr lang="en-US" dirty="0" smtClean="0"/>
              <a:t>v2.5.1 </a:t>
            </a:r>
            <a:r>
              <a:rPr lang="en-US" dirty="0"/>
              <a:t>Immunization Implementation Guide (</a:t>
            </a:r>
            <a:r>
              <a:rPr lang="en-US" dirty="0" smtClean="0"/>
              <a:t>R1.4)</a:t>
            </a:r>
            <a:endParaRPr lang="en-US" dirty="0"/>
          </a:p>
          <a:p>
            <a:pPr lvl="2">
              <a:buClr>
                <a:srgbClr val="0070C0"/>
              </a:buClr>
              <a:buFont typeface="Wingdings" panose="05000000000000000000" pitchFamily="2" charset="2"/>
              <a:buChar char="Ø"/>
            </a:pPr>
            <a:r>
              <a:rPr lang="en-US" dirty="0"/>
              <a:t>Support </a:t>
            </a:r>
            <a:r>
              <a:rPr lang="en-US" dirty="0" smtClean="0"/>
              <a:t>the VXU profile</a:t>
            </a:r>
            <a:endParaRPr lang="en-US" dirty="0"/>
          </a:p>
          <a:p>
            <a:pPr lvl="2">
              <a:buClr>
                <a:srgbClr val="0070C0"/>
              </a:buClr>
              <a:buFont typeface="Wingdings" panose="05000000000000000000" pitchFamily="2" charset="2"/>
              <a:buChar char="Ø"/>
            </a:pPr>
            <a:r>
              <a:rPr lang="en-US" dirty="0"/>
              <a:t>Targeted Test </a:t>
            </a:r>
            <a:r>
              <a:rPr lang="en-US" dirty="0" smtClean="0"/>
              <a:t>Cases-</a:t>
            </a:r>
            <a:r>
              <a:rPr lang="en-US" dirty="0" smtClean="0">
                <a:solidFill>
                  <a:srgbClr val="C00000"/>
                </a:solidFill>
              </a:rPr>
              <a:t>ONC 2014 Edition Certification</a:t>
            </a:r>
            <a:endParaRPr lang="en-US" dirty="0">
              <a:solidFill>
                <a:srgbClr val="C00000"/>
              </a:solidFill>
            </a:endParaRPr>
          </a:p>
          <a:p>
            <a:pPr marL="0" indent="0">
              <a:buClr>
                <a:srgbClr val="0070C0"/>
              </a:buClr>
              <a:buNone/>
            </a:pPr>
            <a:endParaRPr lang="en-US" dirty="0" smtClean="0"/>
          </a:p>
          <a:p>
            <a:pPr>
              <a:buClr>
                <a:srgbClr val="0070C0"/>
              </a:buClr>
              <a:buFont typeface="Wingdings" panose="05000000000000000000" pitchFamily="2" charset="2"/>
              <a:buChar char="Ø"/>
            </a:pPr>
            <a:endParaRPr lang="en-US" dirty="0" smtClean="0"/>
          </a:p>
        </p:txBody>
      </p:sp>
    </p:spTree>
    <p:extLst>
      <p:ext uri="{BB962C8B-B14F-4D97-AF65-F5344CB8AC3E}">
        <p14:creationId xmlns:p14="http://schemas.microsoft.com/office/powerpoint/2010/main" val="5430843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85738" y="685800"/>
            <a:ext cx="3733800" cy="1571625"/>
          </a:xfrm>
          <a:prstGeom prst="rect">
            <a:avLst/>
          </a:prstGeom>
        </p:spPr>
      </p:pic>
      <p:sp>
        <p:nvSpPr>
          <p:cNvPr id="8194" name="Title 1"/>
          <p:cNvSpPr>
            <a:spLocks noGrp="1"/>
          </p:cNvSpPr>
          <p:nvPr>
            <p:ph type="title"/>
          </p:nvPr>
        </p:nvSpPr>
        <p:spPr>
          <a:xfrm>
            <a:off x="76200" y="71237"/>
            <a:ext cx="8229600" cy="519113"/>
          </a:xfrm>
        </p:spPr>
        <p:txBody>
          <a:bodyPr/>
          <a:lstStyle/>
          <a:p>
            <a:r>
              <a:rPr lang="en-US" dirty="0" smtClean="0"/>
              <a:t>Validation Detections: Help</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40</a:t>
            </a:fld>
            <a:endParaRPr lang="en-US">
              <a:solidFill>
                <a:srgbClr val="FFFFFF"/>
              </a:solidFill>
            </a:endParaRPr>
          </a:p>
        </p:txBody>
      </p:sp>
      <p:pic>
        <p:nvPicPr>
          <p:cNvPr id="7" name="Picture 6"/>
          <p:cNvPicPr>
            <a:picLocks noChangeAspect="1"/>
          </p:cNvPicPr>
          <p:nvPr/>
        </p:nvPicPr>
        <p:blipFill>
          <a:blip r:embed="rId3"/>
          <a:stretch>
            <a:fillRect/>
          </a:stretch>
        </p:blipFill>
        <p:spPr>
          <a:xfrm>
            <a:off x="2514600" y="1219200"/>
            <a:ext cx="6327845" cy="4862512"/>
          </a:xfrm>
          <a:prstGeom prst="rect">
            <a:avLst/>
          </a:prstGeom>
        </p:spPr>
      </p:pic>
    </p:spTree>
    <p:extLst>
      <p:ext uri="{BB962C8B-B14F-4D97-AF65-F5344CB8AC3E}">
        <p14:creationId xmlns:p14="http://schemas.microsoft.com/office/powerpoint/2010/main" val="30544081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304800"/>
            <a:ext cx="8382000" cy="533400"/>
          </a:xfrm>
        </p:spPr>
        <p:txBody>
          <a:bodyPr>
            <a:normAutofit/>
          </a:bodyPr>
          <a:lstStyle/>
          <a:p>
            <a:r>
              <a:rPr lang="en-US" dirty="0" smtClean="0">
                <a:solidFill>
                  <a:srgbClr val="002060"/>
                </a:solidFill>
              </a:rPr>
              <a:t>Validation Policy for Optional Elements</a:t>
            </a:r>
            <a:endParaRPr lang="en-US" dirty="0">
              <a:solidFill>
                <a:srgbClr val="002060"/>
              </a:solidFill>
            </a:endParaRPr>
          </a:p>
        </p:txBody>
      </p:sp>
      <p:sp>
        <p:nvSpPr>
          <p:cNvPr id="9" name="Content Placeholder 8"/>
          <p:cNvSpPr>
            <a:spLocks noGrp="1"/>
          </p:cNvSpPr>
          <p:nvPr>
            <p:ph idx="1"/>
          </p:nvPr>
        </p:nvSpPr>
        <p:spPr>
          <a:xfrm>
            <a:off x="431800" y="855133"/>
            <a:ext cx="8382000" cy="5105400"/>
          </a:xfrm>
        </p:spPr>
        <p:txBody>
          <a:bodyPr>
            <a:normAutofit/>
          </a:bodyPr>
          <a:lstStyle/>
          <a:p>
            <a:pPr>
              <a:buClr>
                <a:srgbClr val="0070C0"/>
              </a:buClr>
              <a:buFont typeface="Wingdings" panose="05000000000000000000" pitchFamily="2" charset="2"/>
              <a:buChar char="Ø"/>
            </a:pPr>
            <a:r>
              <a:rPr lang="en-US" sz="1800" dirty="0" smtClean="0"/>
              <a:t>Primitive Elements with Optional Usage generates no detections </a:t>
            </a:r>
          </a:p>
          <a:p>
            <a:pPr>
              <a:buClr>
                <a:srgbClr val="0070C0"/>
              </a:buClr>
              <a:buFont typeface="Wingdings" panose="05000000000000000000" pitchFamily="2" charset="2"/>
              <a:buChar char="Ø"/>
            </a:pPr>
            <a:r>
              <a:rPr lang="en-US" sz="1800" dirty="0" smtClean="0"/>
              <a:t>Complex Elements with Optional Usage follows the base standard rules (if the element is present in the message instance). That is, if an implementer decides to support Optional Usage Elements, then they need to follow the base standard requirements for that Element.</a:t>
            </a:r>
          </a:p>
          <a:p>
            <a:pPr>
              <a:buClr>
                <a:srgbClr val="0070C0"/>
              </a:buClr>
              <a:buFont typeface="Wingdings" panose="05000000000000000000" pitchFamily="2" charset="2"/>
              <a:buChar char="Ø"/>
            </a:pPr>
            <a:r>
              <a:rPr lang="en-US" sz="1800" dirty="0" smtClean="0"/>
              <a:t>Example, if the PV1 segment is included, then PV1-2 SHALL be valued since it is Required.</a:t>
            </a:r>
          </a:p>
          <a:p>
            <a:pPr>
              <a:buClr>
                <a:srgbClr val="0070C0"/>
              </a:buClr>
              <a:buFont typeface="Wingdings" panose="05000000000000000000" pitchFamily="2" charset="2"/>
              <a:buChar char="Ø"/>
            </a:pPr>
            <a:r>
              <a:rPr lang="en-US" sz="1800" dirty="0" smtClean="0"/>
              <a:t>PV1|XXX</a:t>
            </a:r>
            <a:r>
              <a:rPr lang="en-US" sz="1800" dirty="0" smtClean="0">
                <a:solidFill>
                  <a:srgbClr val="FF0000"/>
                </a:solidFill>
              </a:rPr>
              <a:t>||</a:t>
            </a:r>
            <a:r>
              <a:rPr lang="en-US" sz="1800" dirty="0" smtClean="0"/>
              <a:t>||| (will generate and error). </a:t>
            </a:r>
            <a:r>
              <a:rPr lang="en-US" sz="1800" dirty="0" smtClean="0">
                <a:solidFill>
                  <a:srgbClr val="FF0000"/>
                </a:solidFill>
              </a:rPr>
              <a:t>This is a Certification Error.</a:t>
            </a:r>
          </a:p>
        </p:txBody>
      </p:sp>
      <p:pic>
        <p:nvPicPr>
          <p:cNvPr id="2" name="Picture 1"/>
          <p:cNvPicPr>
            <a:picLocks noChangeAspect="1"/>
          </p:cNvPicPr>
          <p:nvPr/>
        </p:nvPicPr>
        <p:blipFill>
          <a:blip r:embed="rId2"/>
          <a:stretch>
            <a:fillRect/>
          </a:stretch>
        </p:blipFill>
        <p:spPr>
          <a:xfrm>
            <a:off x="5204547" y="3445933"/>
            <a:ext cx="3756210" cy="2552700"/>
          </a:xfrm>
          <a:prstGeom prst="rect">
            <a:avLst/>
          </a:prstGeom>
        </p:spPr>
      </p:pic>
      <p:pic>
        <p:nvPicPr>
          <p:cNvPr id="4" name="Picture 3"/>
          <p:cNvPicPr>
            <a:picLocks noChangeAspect="1"/>
          </p:cNvPicPr>
          <p:nvPr/>
        </p:nvPicPr>
        <p:blipFill>
          <a:blip r:embed="rId3"/>
          <a:stretch>
            <a:fillRect/>
          </a:stretch>
        </p:blipFill>
        <p:spPr>
          <a:xfrm>
            <a:off x="270328" y="3407833"/>
            <a:ext cx="4909726" cy="2590800"/>
          </a:xfrm>
          <a:prstGeom prst="rect">
            <a:avLst/>
          </a:prstGeom>
        </p:spPr>
      </p:pic>
    </p:spTree>
    <p:extLst>
      <p:ext uri="{BB962C8B-B14F-4D97-AF65-F5344CB8AC3E}">
        <p14:creationId xmlns:p14="http://schemas.microsoft.com/office/powerpoint/2010/main" val="16468483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option4"/>
          <p:cNvPicPr>
            <a:picLocks noChangeAspect="1" noChangeArrowheads="1"/>
          </p:cNvPicPr>
          <p:nvPr/>
        </p:nvPicPr>
        <p:blipFill>
          <a:blip r:embed="rId3" cstate="print"/>
          <a:srcRect/>
          <a:stretch>
            <a:fillRect/>
          </a:stretch>
        </p:blipFill>
        <p:spPr bwMode="auto">
          <a:xfrm>
            <a:off x="3578225" y="2141538"/>
            <a:ext cx="5565775" cy="2974975"/>
          </a:xfrm>
          <a:prstGeom prst="rect">
            <a:avLst/>
          </a:prstGeom>
          <a:noFill/>
          <a:ln w="9525">
            <a:noFill/>
            <a:miter lim="800000"/>
            <a:headEnd/>
            <a:tailEnd/>
          </a:ln>
        </p:spPr>
      </p:pic>
      <p:sp>
        <p:nvSpPr>
          <p:cNvPr id="3075" name="Rectangle 18"/>
          <p:cNvSpPr>
            <a:spLocks noChangeArrowheads="1"/>
          </p:cNvSpPr>
          <p:nvPr/>
        </p:nvSpPr>
        <p:spPr bwMode="auto">
          <a:xfrm>
            <a:off x="533400" y="2209800"/>
            <a:ext cx="8248650" cy="1126462"/>
          </a:xfrm>
          <a:prstGeom prst="rect">
            <a:avLst/>
          </a:prstGeom>
          <a:noFill/>
          <a:ln w="9525" algn="ctr">
            <a:noFill/>
            <a:miter lim="800000"/>
            <a:headEnd/>
            <a:tailEnd/>
          </a:ln>
        </p:spPr>
        <p:txBody>
          <a:bodyPr wrap="square">
            <a:spAutoFit/>
          </a:bodyPr>
          <a:lstStyle/>
          <a:p>
            <a:pPr fontAlgn="base">
              <a:lnSpc>
                <a:spcPct val="80000"/>
              </a:lnSpc>
              <a:spcBef>
                <a:spcPct val="0"/>
              </a:spcBef>
              <a:spcAft>
                <a:spcPct val="0"/>
              </a:spcAft>
              <a:defRPr/>
            </a:pPr>
            <a:r>
              <a:rPr lang="en-US" sz="3200" dirty="0">
                <a:solidFill>
                  <a:srgbClr val="012445"/>
                </a:solidFill>
                <a:latin typeface="+mj-lt"/>
              </a:rPr>
              <a:t>NIST Immunization Test Suite (2016)</a:t>
            </a:r>
          </a:p>
          <a:p>
            <a:pPr fontAlgn="base">
              <a:lnSpc>
                <a:spcPct val="80000"/>
              </a:lnSpc>
              <a:spcBef>
                <a:spcPct val="0"/>
              </a:spcBef>
              <a:spcAft>
                <a:spcPct val="0"/>
              </a:spcAft>
              <a:defRPr/>
            </a:pPr>
            <a:r>
              <a:rPr lang="en-US" sz="2800" i="1" dirty="0" smtClean="0">
                <a:solidFill>
                  <a:srgbClr val="012445"/>
                </a:solidFill>
              </a:rPr>
              <a:t>Content Testing—Test Data Categories</a:t>
            </a:r>
            <a:endParaRPr lang="en-US" sz="2800" i="1" dirty="0" smtClean="0">
              <a:solidFill>
                <a:srgbClr val="C00000"/>
              </a:solidFill>
            </a:endParaRPr>
          </a:p>
          <a:p>
            <a:pPr fontAlgn="base">
              <a:lnSpc>
                <a:spcPct val="80000"/>
              </a:lnSpc>
              <a:spcBef>
                <a:spcPct val="0"/>
              </a:spcBef>
              <a:spcAft>
                <a:spcPct val="0"/>
              </a:spcAft>
              <a:defRPr/>
            </a:pPr>
            <a:endParaRPr lang="en-US" sz="2400" i="1" dirty="0" smtClean="0">
              <a:solidFill>
                <a:srgbClr val="012445"/>
              </a:solidFill>
            </a:endParaRPr>
          </a:p>
        </p:txBody>
      </p:sp>
    </p:spTree>
    <p:extLst>
      <p:ext uri="{BB962C8B-B14F-4D97-AF65-F5344CB8AC3E}">
        <p14:creationId xmlns:p14="http://schemas.microsoft.com/office/powerpoint/2010/main" val="34403174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276225" y="120650"/>
            <a:ext cx="8229600" cy="523220"/>
          </a:xfrm>
        </p:spPr>
        <p:txBody>
          <a:bodyPr/>
          <a:lstStyle/>
          <a:p>
            <a:pPr eaLnBrk="1" hangingPunct="1"/>
            <a:r>
              <a:rPr lang="en-US" dirty="0" smtClean="0"/>
              <a:t>Test Data Categorization and Validation</a:t>
            </a:r>
          </a:p>
        </p:txBody>
      </p:sp>
      <p:sp>
        <p:nvSpPr>
          <p:cNvPr id="3" name="Slide Number Placeholder 2"/>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43</a:t>
            </a:fld>
            <a:endParaRPr lang="en-US" dirty="0">
              <a:solidFill>
                <a:srgbClr val="FFFFFF"/>
              </a:solidFill>
            </a:endParaRPr>
          </a:p>
        </p:txBody>
      </p:sp>
      <p:sp>
        <p:nvSpPr>
          <p:cNvPr id="6" name="Content Placeholder 2"/>
          <p:cNvSpPr>
            <a:spLocks noGrp="1"/>
          </p:cNvSpPr>
          <p:nvPr>
            <p:ph idx="1"/>
          </p:nvPr>
        </p:nvSpPr>
        <p:spPr>
          <a:xfrm>
            <a:off x="310092" y="652337"/>
            <a:ext cx="8229600" cy="2408948"/>
          </a:xfrm>
        </p:spPr>
        <p:txBody>
          <a:bodyPr>
            <a:normAutofit lnSpcReduction="10000"/>
          </a:bodyPr>
          <a:lstStyle/>
          <a:p>
            <a:pPr eaLnBrk="1" hangingPunct="1">
              <a:defRPr/>
            </a:pPr>
            <a:r>
              <a:rPr lang="en-US" sz="2000" dirty="0"/>
              <a:t>The </a:t>
            </a:r>
            <a:r>
              <a:rPr lang="en-US" sz="2000" dirty="0" smtClean="0"/>
              <a:t>Message </a:t>
            </a:r>
            <a:r>
              <a:rPr lang="en-US" sz="2000" dirty="0"/>
              <a:t>C</a:t>
            </a:r>
            <a:r>
              <a:rPr lang="en-US" sz="2000" dirty="0" smtClean="0"/>
              <a:t>ontent </a:t>
            </a:r>
            <a:r>
              <a:rPr lang="en-US" sz="2000" dirty="0"/>
              <a:t>D</a:t>
            </a:r>
            <a:r>
              <a:rPr lang="en-US" sz="2000" dirty="0" smtClean="0"/>
              <a:t>ata </a:t>
            </a:r>
            <a:r>
              <a:rPr lang="en-US" sz="2000" dirty="0"/>
              <a:t>S</a:t>
            </a:r>
            <a:r>
              <a:rPr lang="en-US" sz="2000" dirty="0" smtClean="0"/>
              <a:t>heet shows the Categorization of the test data that are provided for each Location </a:t>
            </a:r>
          </a:p>
          <a:p>
            <a:pPr eaLnBrk="1" hangingPunct="1">
              <a:defRPr/>
            </a:pPr>
            <a:r>
              <a:rPr lang="en-US" sz="2000" dirty="0" smtClean="0"/>
              <a:t>Each Test Data Category </a:t>
            </a:r>
          </a:p>
          <a:p>
            <a:pPr lvl="1" eaLnBrk="1" hangingPunct="1">
              <a:defRPr/>
            </a:pPr>
            <a:r>
              <a:rPr lang="en-US" sz="1800" dirty="0" smtClean="0"/>
              <a:t>Defines </a:t>
            </a:r>
            <a:r>
              <a:rPr lang="en-US" sz="1800" dirty="0"/>
              <a:t>the criteria that are used by the test tool to assess the test data that populate each </a:t>
            </a:r>
            <a:r>
              <a:rPr lang="en-US" sz="1800" dirty="0" smtClean="0"/>
              <a:t>element </a:t>
            </a:r>
            <a:r>
              <a:rPr lang="en-US" sz="1800" dirty="0"/>
              <a:t>in a </a:t>
            </a:r>
            <a:r>
              <a:rPr lang="en-US" sz="1800" dirty="0" smtClean="0"/>
              <a:t>message</a:t>
            </a:r>
          </a:p>
          <a:p>
            <a:pPr lvl="1" eaLnBrk="1" hangingPunct="1">
              <a:defRPr/>
            </a:pPr>
            <a:r>
              <a:rPr lang="en-US" sz="1800" dirty="0" smtClean="0"/>
              <a:t>Tells </a:t>
            </a:r>
            <a:r>
              <a:rPr lang="en-US" sz="1800" dirty="0"/>
              <a:t>the </a:t>
            </a:r>
            <a:r>
              <a:rPr lang="en-US" sz="1800" dirty="0" smtClean="0"/>
              <a:t>Tester if the </a:t>
            </a:r>
            <a:r>
              <a:rPr lang="en-US" sz="1800" dirty="0"/>
              <a:t>test data in a specific field can be changed, the source of the test data, and to what level of precision the validation tool will assess the </a:t>
            </a:r>
            <a:r>
              <a:rPr lang="en-US" sz="1800" dirty="0" smtClean="0"/>
              <a:t>data</a:t>
            </a:r>
          </a:p>
          <a:p>
            <a:pPr eaLnBrk="1" hangingPunct="1">
              <a:buFontTx/>
              <a:buNone/>
              <a:defRPr/>
            </a:pPr>
            <a:endParaRPr lang="en-US" dirty="0" smtClean="0"/>
          </a:p>
          <a:p>
            <a:pPr eaLnBrk="1" hangingPunct="1">
              <a:buFontTx/>
              <a:buNone/>
              <a:defRPr/>
            </a:pPr>
            <a:endParaRPr lang="en-US" dirty="0" smtClean="0"/>
          </a:p>
          <a:p>
            <a:pPr eaLnBrk="1" hangingPunct="1">
              <a:buFontTx/>
              <a:buNone/>
              <a:defRPr/>
            </a:pPr>
            <a:endParaRPr lang="en-US" dirty="0" smtClean="0"/>
          </a:p>
          <a:p>
            <a:pPr eaLnBrk="1" hangingPunct="1">
              <a:buFontTx/>
              <a:buNone/>
              <a:defRPr/>
            </a:pPr>
            <a:endParaRPr lang="en-US" dirty="0" smtClean="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34735"/>
            <a:ext cx="9144000" cy="3137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le 1"/>
          <p:cNvSpPr/>
          <p:nvPr/>
        </p:nvSpPr>
        <p:spPr>
          <a:xfrm>
            <a:off x="0" y="3034735"/>
            <a:ext cx="1066800" cy="3942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4" name="TextBox 3"/>
          <p:cNvSpPr txBox="1"/>
          <p:nvPr/>
        </p:nvSpPr>
        <p:spPr>
          <a:xfrm>
            <a:off x="6248400" y="3962400"/>
            <a:ext cx="2057400" cy="400110"/>
          </a:xfrm>
          <a:prstGeom prst="rect">
            <a:avLst/>
          </a:prstGeom>
          <a:noFill/>
        </p:spPr>
        <p:txBody>
          <a:bodyPr wrap="square" rtlCol="0">
            <a:spAutoFit/>
          </a:bodyPr>
          <a:lstStyle/>
          <a:p>
            <a:r>
              <a:rPr lang="en-US" sz="1000" dirty="0" smtClean="0">
                <a:solidFill>
                  <a:srgbClr val="C00000"/>
                </a:solidFill>
              </a:rPr>
              <a:t>Important point—some data can be modified, e.g., “Presence”</a:t>
            </a:r>
            <a:endParaRPr lang="en-US" sz="1000" dirty="0">
              <a:solidFill>
                <a:srgbClr val="C00000"/>
              </a:solidFill>
            </a:endParaRPr>
          </a:p>
        </p:txBody>
      </p:sp>
      <p:sp>
        <p:nvSpPr>
          <p:cNvPr id="8" name="Rounded Rectangle 7"/>
          <p:cNvSpPr/>
          <p:nvPr/>
        </p:nvSpPr>
        <p:spPr>
          <a:xfrm>
            <a:off x="6186024" y="3958354"/>
            <a:ext cx="2043576" cy="3942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16128726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276225" y="120650"/>
            <a:ext cx="8229600" cy="523220"/>
          </a:xfrm>
        </p:spPr>
        <p:txBody>
          <a:bodyPr/>
          <a:lstStyle/>
          <a:p>
            <a:pPr eaLnBrk="1" hangingPunct="1"/>
            <a:r>
              <a:rPr lang="en-US" dirty="0" smtClean="0"/>
              <a:t>Test Data Categorization and Validation (cont’d)</a:t>
            </a:r>
          </a:p>
        </p:txBody>
      </p:sp>
      <p:sp>
        <p:nvSpPr>
          <p:cNvPr id="3" name="Slide Number Placeholder 2"/>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44</a:t>
            </a:fld>
            <a:endParaRPr lang="en-US" dirty="0">
              <a:solidFill>
                <a:srgbClr val="FFFFFF"/>
              </a:solidFill>
            </a:endParaRPr>
          </a:p>
        </p:txBody>
      </p:sp>
      <p:sp>
        <p:nvSpPr>
          <p:cNvPr id="6" name="Content Placeholder 2"/>
          <p:cNvSpPr>
            <a:spLocks noGrp="1"/>
          </p:cNvSpPr>
          <p:nvPr>
            <p:ph idx="1"/>
          </p:nvPr>
        </p:nvSpPr>
        <p:spPr>
          <a:xfrm>
            <a:off x="457200" y="762000"/>
            <a:ext cx="8229600" cy="1295400"/>
          </a:xfrm>
        </p:spPr>
        <p:txBody>
          <a:bodyPr>
            <a:normAutofit lnSpcReduction="10000"/>
          </a:bodyPr>
          <a:lstStyle/>
          <a:p>
            <a:pPr eaLnBrk="1" hangingPunct="1">
              <a:defRPr/>
            </a:pPr>
            <a:r>
              <a:rPr lang="en-US" sz="2000" b="1" dirty="0" smtClean="0"/>
              <a:t>Qualifiers</a:t>
            </a:r>
            <a:r>
              <a:rPr lang="en-US" sz="2000" dirty="0" smtClean="0"/>
              <a:t> enable refinement </a:t>
            </a:r>
            <a:r>
              <a:rPr lang="en-US" sz="2000" dirty="0"/>
              <a:t>of the </a:t>
            </a:r>
            <a:r>
              <a:rPr lang="en-US" sz="2000" dirty="0" smtClean="0"/>
              <a:t>Test Data Category, providing </a:t>
            </a:r>
            <a:r>
              <a:rPr lang="en-US" sz="2000" dirty="0"/>
              <a:t>additional information </a:t>
            </a:r>
            <a:r>
              <a:rPr lang="en-US" sz="2000" dirty="0" smtClean="0"/>
              <a:t>to the Tester about the </a:t>
            </a:r>
            <a:r>
              <a:rPr lang="en-US" sz="2000" dirty="0"/>
              <a:t>source </a:t>
            </a:r>
            <a:r>
              <a:rPr lang="en-US" sz="2000" dirty="0" smtClean="0"/>
              <a:t>of the data and the expectations </a:t>
            </a:r>
            <a:r>
              <a:rPr lang="en-US" sz="2000" dirty="0"/>
              <a:t>of the data </a:t>
            </a:r>
            <a:r>
              <a:rPr lang="en-US" sz="2000" dirty="0" smtClean="0"/>
              <a:t>element</a:t>
            </a:r>
          </a:p>
          <a:p>
            <a:pPr eaLnBrk="1" hangingPunct="1">
              <a:defRPr/>
            </a:pPr>
            <a:r>
              <a:rPr lang="en-US" sz="2000" dirty="0" smtClean="0"/>
              <a:t>The Qualifier </a:t>
            </a:r>
            <a:r>
              <a:rPr lang="en-US" sz="2000" dirty="0"/>
              <a:t>does not impact the validation of the data </a:t>
            </a:r>
            <a:r>
              <a:rPr lang="en-US" sz="2000" dirty="0" smtClean="0"/>
              <a:t>element</a:t>
            </a:r>
          </a:p>
          <a:p>
            <a:pPr eaLnBrk="1" hangingPunct="1">
              <a:buFontTx/>
              <a:buNone/>
              <a:defRPr/>
            </a:pPr>
            <a:endParaRPr lang="en-US" dirty="0" smtClean="0"/>
          </a:p>
          <a:p>
            <a:pPr eaLnBrk="1" hangingPunct="1">
              <a:buFontTx/>
              <a:buNone/>
              <a:defRPr/>
            </a:pPr>
            <a:endParaRPr lang="en-US" dirty="0" smtClean="0"/>
          </a:p>
          <a:p>
            <a:pPr eaLnBrk="1" hangingPunct="1">
              <a:buFontTx/>
              <a:buNone/>
              <a:defRPr/>
            </a:pPr>
            <a:endParaRPr lang="en-US" dirty="0" smtClean="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07137"/>
            <a:ext cx="9144000" cy="4065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ounded Rectangle 8"/>
          <p:cNvSpPr/>
          <p:nvPr/>
        </p:nvSpPr>
        <p:spPr>
          <a:xfrm>
            <a:off x="3352800" y="2124074"/>
            <a:ext cx="762000" cy="2476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21168680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smtClean="0"/>
              <a:t>Test Category Assessment Table (Examples)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52436182"/>
              </p:ext>
            </p:extLst>
          </p:nvPr>
        </p:nvGraphicFramePr>
        <p:xfrm>
          <a:off x="152400" y="939589"/>
          <a:ext cx="8791576" cy="4663440"/>
        </p:xfrm>
        <a:graphic>
          <a:graphicData uri="http://schemas.openxmlformats.org/drawingml/2006/table">
            <a:tbl>
              <a:tblPr firstRow="1" bandRow="1">
                <a:tableStyleId>{9DCAF9ED-07DC-4A11-8D7F-57B35C25682E}</a:tableStyleId>
              </a:tblPr>
              <a:tblGrid>
                <a:gridCol w="1447800"/>
                <a:gridCol w="762000"/>
                <a:gridCol w="762000"/>
                <a:gridCol w="2286000"/>
                <a:gridCol w="1447800"/>
                <a:gridCol w="990600"/>
                <a:gridCol w="1095376"/>
              </a:tblGrid>
              <a:tr h="304800">
                <a:tc>
                  <a:txBody>
                    <a:bodyPr/>
                    <a:lstStyle/>
                    <a:p>
                      <a:pPr algn="l"/>
                      <a:r>
                        <a:rPr lang="en-US" sz="1400" dirty="0" smtClean="0"/>
                        <a:t>Element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Usage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Test Data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Test</a:t>
                      </a:r>
                      <a:r>
                        <a:rPr lang="en-US" sz="1400" baseline="0" dirty="0" smtClean="0"/>
                        <a:t> Category</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Conformity Assessment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Data in</a:t>
                      </a:r>
                      <a:r>
                        <a:rPr lang="en-US" sz="1400" baseline="0" dirty="0" smtClean="0"/>
                        <a:t> Message</a:t>
                      </a:r>
                      <a:endParaRPr lang="en-US" sz="14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Validation Result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304800">
                <a:tc>
                  <a:txBody>
                    <a:bodyPr/>
                    <a:lstStyle/>
                    <a:p>
                      <a:pPr algn="l"/>
                      <a:r>
                        <a:rPr lang="en-US" sz="1400" dirty="0" smtClean="0"/>
                        <a:t>PID-5.3</a:t>
                      </a:r>
                    </a:p>
                    <a:p>
                      <a:pPr algn="l"/>
                      <a:r>
                        <a:rPr lang="en-US" sz="1400" dirty="0" smtClean="0"/>
                        <a:t>(Middle</a:t>
                      </a:r>
                      <a:r>
                        <a:rPr lang="en-US" sz="1400" baseline="0" dirty="0" smtClean="0"/>
                        <a:t> </a:t>
                      </a:r>
                      <a:r>
                        <a:rPr lang="en-US" sz="1400" dirty="0" smtClean="0"/>
                        <a:t>Name)*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Presence</a:t>
                      </a:r>
                      <a:r>
                        <a:rPr lang="en-US" sz="1400" baseline="0" dirty="0" smtClean="0"/>
                        <a:t>-Content-Indifferent</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Required</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solidFill>
                            <a:srgbClr val="C00000"/>
                          </a:solidFill>
                        </a:rPr>
                        <a:t>&lt;Empty&gt;</a:t>
                      </a:r>
                      <a:endParaRPr lang="en-US" sz="140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Fail</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pPr algn="l"/>
                      <a:r>
                        <a:rPr lang="en-US" sz="1400" dirty="0" smtClean="0"/>
                        <a:t>PID-5.3</a:t>
                      </a:r>
                    </a:p>
                    <a:p>
                      <a:pPr algn="l"/>
                      <a:r>
                        <a:rPr lang="en-US" sz="1400" dirty="0" smtClean="0"/>
                        <a:t>(Middle</a:t>
                      </a:r>
                      <a:r>
                        <a:rPr lang="en-US" sz="1400" baseline="0" dirty="0" smtClean="0"/>
                        <a:t> </a:t>
                      </a:r>
                      <a:r>
                        <a:rPr lang="en-US" sz="1400" dirty="0" smtClean="0"/>
                        <a:t>Name)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Presence</a:t>
                      </a:r>
                      <a:r>
                        <a:rPr lang="en-US" sz="1400" baseline="0" dirty="0" smtClean="0"/>
                        <a:t>-Content-Indifferent</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Required</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Donna</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Pass</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pPr algn="l"/>
                      <a:r>
                        <a:rPr lang="en-US" sz="1400" dirty="0" smtClean="0"/>
                        <a:t>PID-5.3</a:t>
                      </a:r>
                    </a:p>
                    <a:p>
                      <a:pPr algn="l"/>
                      <a:r>
                        <a:rPr lang="en-US" sz="1400" dirty="0" smtClean="0"/>
                        <a:t>(Middle Name)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Presence</a:t>
                      </a:r>
                      <a:r>
                        <a:rPr lang="en-US" sz="1400" baseline="0" dirty="0" smtClean="0"/>
                        <a:t>-Content-Indifferent</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Required</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Sue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Pass</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pPr algn="l"/>
                      <a:r>
                        <a:rPr lang="en-US" sz="1400" dirty="0" smtClean="0"/>
                        <a:t>PID-5.3</a:t>
                      </a:r>
                    </a:p>
                    <a:p>
                      <a:pPr algn="l"/>
                      <a:r>
                        <a:rPr lang="en-US" sz="1400" dirty="0" smtClean="0"/>
                        <a:t>(Middle Name)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Presence</a:t>
                      </a:r>
                      <a:r>
                        <a:rPr lang="en-US" sz="1400" baseline="0" dirty="0" smtClean="0"/>
                        <a:t>-Length-Content-Indifferent</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Required</a:t>
                      </a:r>
                    </a:p>
                    <a:p>
                      <a:pPr algn="l"/>
                      <a:r>
                        <a:rPr lang="en-US" sz="1400" dirty="0" smtClean="0"/>
                        <a:t>Min</a:t>
                      </a:r>
                      <a:r>
                        <a:rPr lang="en-US" sz="1400" baseline="0" dirty="0" smtClean="0"/>
                        <a:t> Length = 5</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Victoria</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Pass</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pPr algn="l"/>
                      <a:r>
                        <a:rPr lang="en-US" sz="1400" dirty="0" smtClean="0"/>
                        <a:t>PID-5.3</a:t>
                      </a:r>
                    </a:p>
                    <a:p>
                      <a:pPr algn="l"/>
                      <a:r>
                        <a:rPr lang="en-US" sz="1400" dirty="0" smtClean="0"/>
                        <a:t>(Middle Name)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Presence</a:t>
                      </a:r>
                      <a:r>
                        <a:rPr lang="en-US" sz="1400" baseline="0" dirty="0" smtClean="0"/>
                        <a:t>-Length-Content-Indifferent</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Required</a:t>
                      </a:r>
                    </a:p>
                    <a:p>
                      <a:pPr algn="l"/>
                      <a:r>
                        <a:rPr lang="en-US" sz="1400" dirty="0" smtClean="0"/>
                        <a:t>Min</a:t>
                      </a:r>
                      <a:r>
                        <a:rPr lang="en-US" sz="1400" baseline="0" dirty="0" smtClean="0"/>
                        <a:t> Length = 5</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Sue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Fail</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pPr algn="l"/>
                      <a:r>
                        <a:rPr lang="en-US" sz="1400" dirty="0" smtClean="0"/>
                        <a:t>PID-5.3</a:t>
                      </a:r>
                    </a:p>
                    <a:p>
                      <a:pPr algn="l"/>
                      <a:r>
                        <a:rPr lang="en-US" sz="1400" dirty="0" smtClean="0"/>
                        <a:t>(Middle Name)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baseline="0" dirty="0" smtClean="0"/>
                        <a:t>Value-Test Case Fixed</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Required</a:t>
                      </a:r>
                    </a:p>
                    <a:p>
                      <a:pPr algn="l"/>
                      <a:r>
                        <a:rPr lang="en-US" sz="1400" dirty="0" smtClean="0"/>
                        <a:t>Value</a:t>
                      </a:r>
                      <a:r>
                        <a:rPr lang="en-US" sz="1400" baseline="0" dirty="0" smtClean="0"/>
                        <a:t> = Donna</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Donna</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Pass</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pPr algn="l"/>
                      <a:r>
                        <a:rPr lang="en-US" sz="1400" dirty="0" smtClean="0"/>
                        <a:t>PID-5.3</a:t>
                      </a:r>
                    </a:p>
                    <a:p>
                      <a:pPr algn="l"/>
                      <a:r>
                        <a:rPr lang="en-US" sz="1400" dirty="0" smtClean="0"/>
                        <a:t>(Middle Name)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baseline="0" dirty="0" smtClean="0"/>
                        <a:t>Value-Test Case Fixed</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Required</a:t>
                      </a:r>
                    </a:p>
                    <a:p>
                      <a:pPr algn="l"/>
                      <a:r>
                        <a:rPr lang="en-US" sz="1400" dirty="0" smtClean="0"/>
                        <a:t>Value</a:t>
                      </a:r>
                      <a:r>
                        <a:rPr lang="en-US" sz="1400" baseline="0" dirty="0" smtClean="0"/>
                        <a:t> = Donna</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Sue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Fail</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pPr algn="l"/>
                      <a:r>
                        <a:rPr lang="en-US" sz="1400" dirty="0" smtClean="0"/>
                        <a:t>MSH-9.2</a:t>
                      </a:r>
                    </a:p>
                    <a:p>
                      <a:pPr algn="l"/>
                      <a:r>
                        <a:rPr lang="en-US" sz="1400" dirty="0" smtClean="0"/>
                        <a:t>(Trigger Event)</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V04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400" dirty="0" smtClean="0"/>
                        <a:t>Value-Profile</a:t>
                      </a:r>
                      <a:r>
                        <a:rPr lang="en-US" sz="1400" baseline="0" dirty="0" smtClean="0"/>
                        <a:t> Fixed</a:t>
                      </a:r>
                      <a:endParaRPr lang="en-US" sz="14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400" dirty="0" smtClean="0"/>
                        <a:t>Required</a:t>
                      </a:r>
                    </a:p>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400" dirty="0" smtClean="0"/>
                        <a:t>Value = V04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400" dirty="0" smtClean="0"/>
                        <a:t>V04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400" dirty="0" smtClean="0"/>
                        <a:t>Pass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45</a:t>
            </a:fld>
            <a:endParaRPr lang="en-US">
              <a:solidFill>
                <a:srgbClr val="FFFFFF"/>
              </a:solidFill>
            </a:endParaRPr>
          </a:p>
        </p:txBody>
      </p:sp>
      <p:sp>
        <p:nvSpPr>
          <p:cNvPr id="5" name="Rectangle 4"/>
          <p:cNvSpPr/>
          <p:nvPr/>
        </p:nvSpPr>
        <p:spPr>
          <a:xfrm>
            <a:off x="0" y="5801492"/>
            <a:ext cx="6129867" cy="369332"/>
          </a:xfrm>
          <a:prstGeom prst="rect">
            <a:avLst/>
          </a:prstGeom>
        </p:spPr>
        <p:txBody>
          <a:bodyPr wrap="square">
            <a:spAutoFit/>
          </a:bodyPr>
          <a:lstStyle/>
          <a:p>
            <a:r>
              <a:rPr lang="en-US" dirty="0" smtClean="0"/>
              <a:t>* </a:t>
            </a:r>
            <a:r>
              <a:rPr lang="en-US" sz="1200" dirty="0" smtClean="0">
                <a:solidFill>
                  <a:srgbClr val="0070C0"/>
                </a:solidFill>
              </a:rPr>
              <a:t>Actual description is “Second </a:t>
            </a:r>
            <a:r>
              <a:rPr lang="en-US" sz="1200" dirty="0">
                <a:solidFill>
                  <a:srgbClr val="0070C0"/>
                </a:solidFill>
              </a:rPr>
              <a:t>and Further Given Names or Initials </a:t>
            </a:r>
            <a:r>
              <a:rPr lang="en-US" sz="1200" dirty="0" smtClean="0">
                <a:solidFill>
                  <a:srgbClr val="0070C0"/>
                </a:solidFill>
              </a:rPr>
              <a:t>Thereof”</a:t>
            </a:r>
            <a:endParaRPr lang="en-US" sz="1200" dirty="0">
              <a:solidFill>
                <a:srgbClr val="0070C0"/>
              </a:solidFill>
            </a:endParaRPr>
          </a:p>
        </p:txBody>
      </p:sp>
    </p:spTree>
    <p:extLst>
      <p:ext uri="{BB962C8B-B14F-4D97-AF65-F5344CB8AC3E}">
        <p14:creationId xmlns:p14="http://schemas.microsoft.com/office/powerpoint/2010/main" val="23397489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228600" y="45404"/>
            <a:ext cx="8229600" cy="519113"/>
          </a:xfrm>
        </p:spPr>
        <p:txBody>
          <a:bodyPr/>
          <a:lstStyle/>
          <a:p>
            <a:r>
              <a:rPr lang="en-US" dirty="0" smtClean="0"/>
              <a:t>Coded Element Examples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02487649"/>
              </p:ext>
            </p:extLst>
          </p:nvPr>
        </p:nvGraphicFramePr>
        <p:xfrm>
          <a:off x="228600" y="1676083"/>
          <a:ext cx="8839199" cy="1645920"/>
        </p:xfrm>
        <a:graphic>
          <a:graphicData uri="http://schemas.openxmlformats.org/drawingml/2006/table">
            <a:tbl>
              <a:tblPr firstRow="1" bandRow="1">
                <a:tableStyleId>{9DCAF9ED-07DC-4A11-8D7F-57B35C25682E}</a:tableStyleId>
              </a:tblPr>
              <a:tblGrid>
                <a:gridCol w="990600"/>
                <a:gridCol w="1371600"/>
                <a:gridCol w="2438400"/>
                <a:gridCol w="4038599"/>
              </a:tblGrid>
              <a:tr h="304800">
                <a:tc>
                  <a:txBody>
                    <a:bodyPr/>
                    <a:lstStyle/>
                    <a:p>
                      <a:pPr algn="l"/>
                      <a:r>
                        <a:rPr lang="en-US" sz="1400" dirty="0" smtClean="0"/>
                        <a:t>Element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Test Data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Test</a:t>
                      </a:r>
                      <a:r>
                        <a:rPr lang="en-US" sz="1400" baseline="0" dirty="0" smtClean="0"/>
                        <a:t> Category</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Conformity Assessment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304800">
                <a:tc>
                  <a:txBody>
                    <a:bodyPr/>
                    <a:lstStyle/>
                    <a:p>
                      <a:r>
                        <a:rPr lang="en-US" sz="1400" dirty="0"/>
                        <a:t>RXA.5.1</a:t>
                      </a:r>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solidFill>
                            <a:schemeClr val="tx1"/>
                          </a:solidFill>
                        </a:rPr>
                        <a:t>49281-0560-05</a:t>
                      </a:r>
                      <a:endParaRPr lang="en-US" sz="1400" dirty="0">
                        <a:solidFill>
                          <a:schemeClr val="tx1"/>
                        </a:solidFill>
                      </a:endParaRPr>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kern="1200" dirty="0" smtClean="0">
                          <a:solidFill>
                            <a:schemeClr val="dk1"/>
                          </a:solidFill>
                          <a:effectLst/>
                          <a:latin typeface="+mn-lt"/>
                          <a:ea typeface="+mn-ea"/>
                          <a:cs typeface="+mn-cs"/>
                        </a:rPr>
                        <a:t>Value-Test Case Fixed</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Content must be </a:t>
                      </a:r>
                      <a:r>
                        <a:rPr lang="en-US" sz="1400" u="sng" dirty="0" smtClean="0"/>
                        <a:t>present and exactly</a:t>
                      </a:r>
                      <a:r>
                        <a:rPr lang="en-US" sz="1400" dirty="0" smtClean="0"/>
                        <a:t> “</a:t>
                      </a:r>
                      <a:r>
                        <a:rPr lang="en-US" sz="1400" dirty="0" smtClean="0">
                          <a:solidFill>
                            <a:schemeClr val="tx1"/>
                          </a:solidFill>
                        </a:rPr>
                        <a:t>49281-0560-05</a:t>
                      </a:r>
                      <a:r>
                        <a:rPr lang="en-US" sz="1400" dirty="0" smtClean="0"/>
                        <a:t>”</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r>
                        <a:rPr lang="en-US" sz="1400"/>
                        <a:t>RXA.5.2</a:t>
                      </a:r>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solidFill>
                            <a:schemeClr val="tx1"/>
                          </a:solidFill>
                        </a:rPr>
                        <a:t>Pentacel</a:t>
                      </a:r>
                      <a:endParaRPr lang="en-US" sz="1400" dirty="0">
                        <a:solidFill>
                          <a:schemeClr val="tx1"/>
                        </a:solidFill>
                      </a:endParaRPr>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kern="1200" dirty="0" smtClean="0">
                          <a:solidFill>
                            <a:schemeClr val="dk1"/>
                          </a:solidFill>
                          <a:effectLst/>
                          <a:latin typeface="+mn-lt"/>
                          <a:ea typeface="+mn-ea"/>
                          <a:cs typeface="+mn-cs"/>
                        </a:rPr>
                        <a:t>Presence-Test</a:t>
                      </a:r>
                      <a:r>
                        <a:rPr lang="en-US" sz="1400" b="0" i="0" kern="1200" baseline="0" dirty="0" smtClean="0">
                          <a:solidFill>
                            <a:schemeClr val="dk1"/>
                          </a:solidFill>
                          <a:effectLst/>
                          <a:latin typeface="+mn-lt"/>
                          <a:ea typeface="+mn-ea"/>
                          <a:cs typeface="+mn-cs"/>
                        </a:rPr>
                        <a:t> Case Proper</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t>Content must be </a:t>
                      </a:r>
                      <a:r>
                        <a:rPr lang="en-US" sz="1400" u="sng" dirty="0" smtClean="0"/>
                        <a:t>present</a:t>
                      </a:r>
                      <a:r>
                        <a:rPr lang="en-US" sz="1400" dirty="0" smtClean="0"/>
                        <a:t> and indicate a value equivalent</a:t>
                      </a:r>
                      <a:r>
                        <a:rPr lang="en-US" sz="1400" baseline="0" dirty="0" smtClean="0"/>
                        <a:t> to </a:t>
                      </a:r>
                      <a:r>
                        <a:rPr lang="en-US" sz="1400" dirty="0" smtClean="0"/>
                        <a:t>Pentacel</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r>
                        <a:rPr lang="en-US" sz="1400" dirty="0"/>
                        <a:t>RXA.5.3</a:t>
                      </a:r>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t>NDC</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kern="1200" dirty="0" smtClean="0">
                          <a:solidFill>
                            <a:schemeClr val="dk1"/>
                          </a:solidFill>
                          <a:effectLst/>
                          <a:latin typeface="+mn-lt"/>
                          <a:ea typeface="+mn-ea"/>
                          <a:cs typeface="+mn-cs"/>
                        </a:rPr>
                        <a:t>Value-Test Case Fixed</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t>Content must be </a:t>
                      </a:r>
                      <a:r>
                        <a:rPr lang="en-US" sz="1400" u="sng" dirty="0" smtClean="0"/>
                        <a:t>present</a:t>
                      </a:r>
                      <a:r>
                        <a:rPr lang="en-US" sz="1400" u="sng" baseline="0" dirty="0" smtClean="0"/>
                        <a:t> and </a:t>
                      </a:r>
                      <a:r>
                        <a:rPr lang="en-US" sz="1400" u="sng" dirty="0" smtClean="0"/>
                        <a:t>exactly</a:t>
                      </a:r>
                      <a:r>
                        <a:rPr lang="en-US" sz="1400" dirty="0" smtClean="0"/>
                        <a:t> “NDC”</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46</a:t>
            </a:fld>
            <a:endParaRPr lang="en-US">
              <a:solidFill>
                <a:srgbClr val="FFFFFF"/>
              </a:solidFill>
            </a:endParaRPr>
          </a:p>
        </p:txBody>
      </p:sp>
      <p:sp>
        <p:nvSpPr>
          <p:cNvPr id="6" name="TextBox 5"/>
          <p:cNvSpPr txBox="1"/>
          <p:nvPr/>
        </p:nvSpPr>
        <p:spPr>
          <a:xfrm>
            <a:off x="194733" y="570715"/>
            <a:ext cx="8153400" cy="1077218"/>
          </a:xfrm>
          <a:prstGeom prst="rect">
            <a:avLst/>
          </a:prstGeom>
          <a:noFill/>
        </p:spPr>
        <p:txBody>
          <a:bodyPr wrap="square" rtlCol="0">
            <a:spAutoFit/>
          </a:bodyPr>
          <a:lstStyle/>
          <a:p>
            <a:r>
              <a:rPr lang="en-US" sz="1600" dirty="0" smtClean="0"/>
              <a:t>Example Message Segment: </a:t>
            </a:r>
          </a:p>
          <a:p>
            <a:pPr lvl="1"/>
            <a:r>
              <a:rPr lang="en-US" sz="1600" dirty="0"/>
              <a:t>RXA|0|1|20150624||</a:t>
            </a:r>
            <a:r>
              <a:rPr lang="en-US" sz="1600" dirty="0">
                <a:solidFill>
                  <a:srgbClr val="C00000"/>
                </a:solidFill>
              </a:rPr>
              <a:t>49281-0560-05^Pentacel^NDC</a:t>
            </a:r>
            <a:r>
              <a:rPr lang="en-US" sz="1600" dirty="0"/>
              <a:t>|0.5|mL^mL^UCUM||00^New Record^NIP001|7824^Jackson^Lily^Suzanne^^^^^</a:t>
            </a:r>
            <a:r>
              <a:rPr lang="en-US" sz="1600" dirty="0" err="1"/>
              <a:t>wcEHR^L</a:t>
            </a:r>
            <a:r>
              <a:rPr lang="en-US" sz="1600" dirty="0"/>
              <a:t>^^^PRN|^^^</a:t>
            </a:r>
            <a:r>
              <a:rPr lang="en-US" sz="1600" dirty="0" err="1"/>
              <a:t>wcEHR</a:t>
            </a:r>
            <a:r>
              <a:rPr lang="en-US" sz="1600" dirty="0"/>
              <a:t>||||526434|20150722|SKB^GlaxoSmithKline^MVX|||CP|A</a:t>
            </a:r>
          </a:p>
        </p:txBody>
      </p:sp>
      <p:sp>
        <p:nvSpPr>
          <p:cNvPr id="7" name="TextBox 6"/>
          <p:cNvSpPr txBox="1"/>
          <p:nvPr/>
        </p:nvSpPr>
        <p:spPr>
          <a:xfrm>
            <a:off x="177799" y="3403674"/>
            <a:ext cx="8153400" cy="584775"/>
          </a:xfrm>
          <a:prstGeom prst="rect">
            <a:avLst/>
          </a:prstGeom>
          <a:noFill/>
        </p:spPr>
        <p:txBody>
          <a:bodyPr wrap="square" rtlCol="0">
            <a:spAutoFit/>
          </a:bodyPr>
          <a:lstStyle/>
          <a:p>
            <a:r>
              <a:rPr lang="en-US" sz="1600" dirty="0" smtClean="0"/>
              <a:t>Example Message Segment: </a:t>
            </a:r>
          </a:p>
          <a:p>
            <a:pPr lvl="1"/>
            <a:r>
              <a:rPr lang="en-US" sz="1600" dirty="0"/>
              <a:t>RXR|</a:t>
            </a:r>
            <a:r>
              <a:rPr lang="en-US" sz="1600" dirty="0">
                <a:solidFill>
                  <a:srgbClr val="C00000"/>
                </a:solidFill>
              </a:rPr>
              <a:t>C28161^Intramuscular^NCIT</a:t>
            </a:r>
            <a:r>
              <a:rPr lang="en-US" sz="1600" dirty="0"/>
              <a:t>|RT^Right Thigh^HL70163</a:t>
            </a:r>
          </a:p>
        </p:txBody>
      </p:sp>
      <p:graphicFrame>
        <p:nvGraphicFramePr>
          <p:cNvPr id="8" name="Content Placeholder 3"/>
          <p:cNvGraphicFramePr>
            <a:graphicFrameLocks/>
          </p:cNvGraphicFramePr>
          <p:nvPr>
            <p:extLst>
              <p:ext uri="{D42A27DB-BD31-4B8C-83A1-F6EECF244321}">
                <p14:modId xmlns:p14="http://schemas.microsoft.com/office/powerpoint/2010/main" val="1051877142"/>
              </p:ext>
            </p:extLst>
          </p:nvPr>
        </p:nvGraphicFramePr>
        <p:xfrm>
          <a:off x="177799" y="4017162"/>
          <a:ext cx="8839199" cy="2072640"/>
        </p:xfrm>
        <a:graphic>
          <a:graphicData uri="http://schemas.openxmlformats.org/drawingml/2006/table">
            <a:tbl>
              <a:tblPr firstRow="1" bandRow="1">
                <a:tableStyleId>{9DCAF9ED-07DC-4A11-8D7F-57B35C25682E}</a:tableStyleId>
              </a:tblPr>
              <a:tblGrid>
                <a:gridCol w="990600"/>
                <a:gridCol w="1371600"/>
                <a:gridCol w="2438400"/>
                <a:gridCol w="4038599"/>
              </a:tblGrid>
              <a:tr h="304800">
                <a:tc>
                  <a:txBody>
                    <a:bodyPr/>
                    <a:lstStyle/>
                    <a:p>
                      <a:pPr algn="l"/>
                      <a:r>
                        <a:rPr lang="en-US" sz="1400" dirty="0" smtClean="0"/>
                        <a:t>Element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Test Data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Test</a:t>
                      </a:r>
                      <a:r>
                        <a:rPr lang="en-US" sz="1400" baseline="0" dirty="0" smtClean="0"/>
                        <a:t> Category</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Conformity Assessment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304800">
                <a:tc>
                  <a:txBody>
                    <a:bodyPr/>
                    <a:lstStyle/>
                    <a:p>
                      <a:r>
                        <a:rPr lang="en-US" sz="1400" dirty="0" smtClean="0"/>
                        <a:t>RXR-1.1</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t>C28161</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kern="1200" dirty="0" smtClean="0">
                          <a:solidFill>
                            <a:schemeClr val="dk1"/>
                          </a:solidFill>
                          <a:effectLst/>
                          <a:latin typeface="+mn-lt"/>
                          <a:ea typeface="+mn-ea"/>
                          <a:cs typeface="+mn-cs"/>
                        </a:rPr>
                        <a:t>Presence-Content Indifferent</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Content is expected to be </a:t>
                      </a:r>
                      <a:r>
                        <a:rPr lang="en-US" sz="1400" u="sng" dirty="0" smtClean="0"/>
                        <a:t>present</a:t>
                      </a:r>
                      <a:r>
                        <a:rPr lang="en-US" sz="1400" dirty="0" smtClean="0"/>
                        <a:t> in the message, but not a specific value</a:t>
                      </a:r>
                      <a:endParaRPr lang="en-US" sz="1400" b="0" dirty="0" smtClean="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r>
                        <a:rPr lang="en-US" sz="1400" dirty="0" smtClean="0"/>
                        <a:t>RXR-1.2</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t>Intramuscular</a:t>
                      </a:r>
                      <a:endParaRPr lang="en-US" sz="1400" i="1"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kern="1200" dirty="0" smtClean="0">
                          <a:solidFill>
                            <a:schemeClr val="dk1"/>
                          </a:solidFill>
                          <a:effectLst/>
                          <a:latin typeface="+mn-lt"/>
                          <a:ea typeface="+mn-ea"/>
                          <a:cs typeface="+mn-cs"/>
                        </a:rPr>
                        <a:t>Presence-Test</a:t>
                      </a:r>
                      <a:r>
                        <a:rPr lang="en-US" sz="1400" b="0" i="0" kern="1200" baseline="0" dirty="0" smtClean="0">
                          <a:solidFill>
                            <a:schemeClr val="dk1"/>
                          </a:solidFill>
                          <a:effectLst/>
                          <a:latin typeface="+mn-lt"/>
                          <a:ea typeface="+mn-ea"/>
                          <a:cs typeface="+mn-cs"/>
                        </a:rPr>
                        <a:t> Case Proper</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t>Content must be </a:t>
                      </a:r>
                      <a:r>
                        <a:rPr lang="en-US" sz="1400" u="sng" dirty="0" smtClean="0"/>
                        <a:t>present</a:t>
                      </a:r>
                      <a:r>
                        <a:rPr lang="en-US" sz="1400" dirty="0" smtClean="0"/>
                        <a:t> and indicate a value equivalent</a:t>
                      </a:r>
                      <a:r>
                        <a:rPr lang="en-US" sz="1400" baseline="0" dirty="0" smtClean="0"/>
                        <a:t> to the code in RXR-1.1</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r>
                        <a:rPr lang="en-US" sz="1400" dirty="0" smtClean="0"/>
                        <a:t>RXR-1.3</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t>NCIT</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kern="1200" dirty="0" smtClean="0">
                          <a:solidFill>
                            <a:schemeClr val="dk1"/>
                          </a:solidFill>
                          <a:effectLst/>
                          <a:latin typeface="+mn-lt"/>
                          <a:ea typeface="+mn-ea"/>
                          <a:cs typeface="+mn-cs"/>
                        </a:rPr>
                        <a:t>Value-Profile Fixed</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u="none" kern="1200" dirty="0" smtClean="0">
                          <a:solidFill>
                            <a:schemeClr val="dk1"/>
                          </a:solidFill>
                          <a:effectLst/>
                          <a:latin typeface="+mn-lt"/>
                          <a:ea typeface="+mn-ea"/>
                          <a:cs typeface="+mn-cs"/>
                        </a:rPr>
                        <a:t>Content is defined as a constant in the profile. The constant is specified in the test data;</a:t>
                      </a:r>
                      <a:r>
                        <a:rPr lang="en-US" sz="1400" u="none" kern="1200" baseline="0" dirty="0" smtClean="0">
                          <a:solidFill>
                            <a:schemeClr val="dk1"/>
                          </a:solidFill>
                          <a:effectLst/>
                          <a:latin typeface="+mn-lt"/>
                          <a:ea typeface="+mn-ea"/>
                          <a:cs typeface="+mn-cs"/>
                        </a:rPr>
                        <a:t> </a:t>
                      </a:r>
                      <a:r>
                        <a:rPr lang="en-US" sz="1400" u="none" dirty="0" smtClean="0"/>
                        <a:t>value must be </a:t>
                      </a:r>
                      <a:r>
                        <a:rPr lang="en-US" sz="1400" u="sng" dirty="0" smtClean="0"/>
                        <a:t>present</a:t>
                      </a:r>
                      <a:r>
                        <a:rPr lang="en-US" sz="1400" u="sng" baseline="0" dirty="0" smtClean="0"/>
                        <a:t> and </a:t>
                      </a:r>
                      <a:r>
                        <a:rPr lang="en-US" sz="1400" u="sng" dirty="0" smtClean="0"/>
                        <a:t>exactly “NCIT”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9202767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option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8225" y="2141538"/>
            <a:ext cx="5565775" cy="297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3"/>
          <p:cNvSpPr>
            <a:spLocks noChangeArrowheads="1"/>
          </p:cNvSpPr>
          <p:nvPr/>
        </p:nvSpPr>
        <p:spPr bwMode="auto">
          <a:xfrm>
            <a:off x="228600" y="2371725"/>
            <a:ext cx="8610600" cy="1151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fontAlgn="base">
              <a:lnSpc>
                <a:spcPct val="80000"/>
              </a:lnSpc>
              <a:spcBef>
                <a:spcPct val="0"/>
              </a:spcBef>
              <a:spcAft>
                <a:spcPct val="0"/>
              </a:spcAft>
              <a:defRPr/>
            </a:pPr>
            <a:r>
              <a:rPr lang="en-US" sz="3400" dirty="0">
                <a:solidFill>
                  <a:srgbClr val="012445"/>
                </a:solidFill>
                <a:latin typeface="Franklin Gothic Medium" charset="0"/>
                <a:ea typeface="ＭＳ Ｐゴシック" charset="0"/>
                <a:cs typeface="Arial" charset="0"/>
              </a:rPr>
              <a:t>NIST Immunization Test Suite (2016)</a:t>
            </a:r>
          </a:p>
          <a:p>
            <a:pPr fontAlgn="base">
              <a:lnSpc>
                <a:spcPct val="80000"/>
              </a:lnSpc>
              <a:spcBef>
                <a:spcPct val="0"/>
              </a:spcBef>
              <a:spcAft>
                <a:spcPct val="0"/>
              </a:spcAft>
              <a:defRPr/>
            </a:pPr>
            <a:r>
              <a:rPr lang="en-US" sz="2800" i="1" dirty="0" smtClean="0">
                <a:solidFill>
                  <a:srgbClr val="012445"/>
                </a:solidFill>
                <a:ea typeface="ＭＳ Ｐゴシック" charset="0"/>
                <a:cs typeface="Arial" charset="0"/>
              </a:rPr>
              <a:t>HL7 Context-free DQA Testing</a:t>
            </a:r>
            <a:r>
              <a:rPr lang="en-US" sz="3400" dirty="0">
                <a:solidFill>
                  <a:srgbClr val="012445"/>
                </a:solidFill>
                <a:latin typeface="Franklin Gothic Medium" charset="0"/>
                <a:ea typeface="ＭＳ Ｐゴシック" charset="0"/>
                <a:cs typeface="Arial" charset="0"/>
              </a:rPr>
              <a:t/>
            </a:r>
            <a:br>
              <a:rPr lang="en-US" sz="3400" dirty="0">
                <a:solidFill>
                  <a:srgbClr val="012445"/>
                </a:solidFill>
                <a:latin typeface="Franklin Gothic Medium" charset="0"/>
                <a:ea typeface="ＭＳ Ｐゴシック" charset="0"/>
                <a:cs typeface="Arial" charset="0"/>
              </a:rPr>
            </a:br>
            <a:endParaRPr lang="en-US" sz="2400" i="1" dirty="0">
              <a:solidFill>
                <a:srgbClr val="012445"/>
              </a:solidFill>
              <a:latin typeface="Franklin Gothic Medium" charset="0"/>
              <a:ea typeface="ＭＳ Ｐゴシック" charset="0"/>
              <a:cs typeface="Arial" charset="0"/>
            </a:endParaRPr>
          </a:p>
        </p:txBody>
      </p:sp>
    </p:spTree>
    <p:extLst>
      <p:ext uri="{BB962C8B-B14F-4D97-AF65-F5344CB8AC3E}">
        <p14:creationId xmlns:p14="http://schemas.microsoft.com/office/powerpoint/2010/main" val="42327571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276225" y="279400"/>
            <a:ext cx="8229600" cy="461963"/>
          </a:xfrm>
        </p:spPr>
        <p:txBody>
          <a:bodyPr/>
          <a:lstStyle/>
          <a:p>
            <a:pPr algn="ctr">
              <a:defRPr/>
            </a:pPr>
            <a:r>
              <a:rPr lang="en-US" dirty="0" smtClean="0"/>
              <a:t>What is Data Quality Assurance (DQA) ?</a:t>
            </a:r>
            <a:endParaRPr lang="en-US" dirty="0"/>
          </a:p>
        </p:txBody>
      </p:sp>
      <p:sp>
        <p:nvSpPr>
          <p:cNvPr id="3" name="Content Placeholder 2"/>
          <p:cNvSpPr>
            <a:spLocks noGrp="1"/>
          </p:cNvSpPr>
          <p:nvPr>
            <p:ph idx="1"/>
          </p:nvPr>
        </p:nvSpPr>
        <p:spPr>
          <a:xfrm>
            <a:off x="128588" y="936625"/>
            <a:ext cx="8953500" cy="4648200"/>
          </a:xfrm>
          <a:extLst/>
        </p:spPr>
        <p:txBody>
          <a:bodyPr>
            <a:normAutofit fontScale="92500" lnSpcReduction="10000"/>
          </a:bodyPr>
          <a:lstStyle/>
          <a:p>
            <a:pPr marL="344488" lvl="1" indent="0">
              <a:buFontTx/>
              <a:buNone/>
              <a:defRPr/>
            </a:pPr>
            <a:endParaRPr lang="en-US" sz="1600" dirty="0" smtClean="0"/>
          </a:p>
          <a:p>
            <a:pPr>
              <a:buFont typeface="Wingdings" panose="05000000000000000000" pitchFamily="2" charset="2"/>
              <a:buChar char="Ø"/>
              <a:defRPr/>
            </a:pPr>
            <a:r>
              <a:rPr lang="en-US" sz="2400" dirty="0" smtClean="0"/>
              <a:t>DQA is an open source tool for detecting potential data quality issues in immunization messages, such as</a:t>
            </a:r>
          </a:p>
          <a:p>
            <a:pPr lvl="1">
              <a:buFont typeface="Wingdings" panose="05000000000000000000" pitchFamily="2" charset="2"/>
              <a:buChar char="Ø"/>
              <a:defRPr/>
            </a:pPr>
            <a:r>
              <a:rPr lang="en-US" sz="1900" dirty="0" smtClean="0"/>
              <a:t>Malformed, unlikely, or improbable </a:t>
            </a:r>
            <a:r>
              <a:rPr lang="en-US" sz="1900" dirty="0"/>
              <a:t>components of name, address, phone, etc.</a:t>
            </a:r>
          </a:p>
          <a:p>
            <a:pPr lvl="1">
              <a:buFont typeface="Wingdings" panose="05000000000000000000" pitchFamily="2" charset="2"/>
              <a:buChar char="Ø"/>
              <a:defRPr/>
            </a:pPr>
            <a:r>
              <a:rPr lang="en-US" sz="1900" dirty="0"/>
              <a:t>Internal inconsistencies (e.g. patient birthdate after vaccine admin date)</a:t>
            </a:r>
          </a:p>
          <a:p>
            <a:pPr lvl="1">
              <a:buFont typeface="Wingdings" panose="05000000000000000000" pitchFamily="2" charset="2"/>
              <a:buChar char="Ø"/>
              <a:defRPr/>
            </a:pPr>
            <a:r>
              <a:rPr lang="en-US" sz="1900" dirty="0"/>
              <a:t>Code related issues (deprecation, conflicts with admin date, etc.</a:t>
            </a:r>
            <a:r>
              <a:rPr lang="en-US" sz="1900" dirty="0" smtClean="0"/>
              <a:t>)</a:t>
            </a:r>
          </a:p>
          <a:p>
            <a:pPr lvl="1">
              <a:buFont typeface="Wingdings" panose="05000000000000000000" pitchFamily="2" charset="2"/>
              <a:buChar char="Ø"/>
              <a:defRPr/>
            </a:pPr>
            <a:endParaRPr lang="en-US" sz="1900" dirty="0"/>
          </a:p>
          <a:p>
            <a:pPr>
              <a:buFont typeface="Wingdings" panose="05000000000000000000" pitchFamily="2" charset="2"/>
              <a:buChar char="Ø"/>
              <a:defRPr/>
            </a:pPr>
            <a:r>
              <a:rPr lang="en-US" sz="2400" dirty="0" smtClean="0"/>
              <a:t>DQA detects approximately 500 issues, including data quality and HL7 message conformance issues</a:t>
            </a:r>
          </a:p>
          <a:p>
            <a:pPr lvl="1">
              <a:buFont typeface="Wingdings" panose="05000000000000000000" pitchFamily="2" charset="2"/>
              <a:buChar char="Ø"/>
              <a:defRPr/>
            </a:pPr>
            <a:r>
              <a:rPr lang="en-US" sz="1900" dirty="0" smtClean="0"/>
              <a:t>NIST uses the DQA </a:t>
            </a:r>
            <a:r>
              <a:rPr lang="en-US" sz="1900" b="1" dirty="0" smtClean="0"/>
              <a:t>only</a:t>
            </a:r>
            <a:r>
              <a:rPr lang="en-US" sz="1900" dirty="0" smtClean="0"/>
              <a:t> for detecting (~50) data quality related issues</a:t>
            </a:r>
          </a:p>
          <a:p>
            <a:pPr lvl="1">
              <a:buFont typeface="Wingdings" panose="05000000000000000000" pitchFamily="2" charset="2"/>
              <a:buChar char="Ø"/>
              <a:defRPr/>
            </a:pPr>
            <a:r>
              <a:rPr lang="en-US" sz="1900" dirty="0" smtClean="0"/>
              <a:t>HL7 conformance issues are already detected by NIST HL7 message validation</a:t>
            </a:r>
            <a:endParaRPr lang="en-US" sz="1200" dirty="0" smtClean="0"/>
          </a:p>
          <a:p>
            <a:pPr lvl="1">
              <a:buFont typeface="Wingdings" panose="05000000000000000000" pitchFamily="2" charset="2"/>
              <a:buChar char="Ø"/>
              <a:defRPr/>
            </a:pPr>
            <a:r>
              <a:rPr lang="en-US" sz="1900" dirty="0" smtClean="0"/>
              <a:t>By default all data quality detections are turned off</a:t>
            </a:r>
          </a:p>
          <a:p>
            <a:pPr lvl="1">
              <a:buFont typeface="Wingdings" panose="05000000000000000000" pitchFamily="2" charset="2"/>
              <a:buChar char="Ø"/>
              <a:defRPr/>
            </a:pPr>
            <a:r>
              <a:rPr lang="en-US" sz="1900" dirty="0" smtClean="0"/>
              <a:t>Users can choose which data quality detections they want turned on</a:t>
            </a:r>
          </a:p>
          <a:p>
            <a:pPr lvl="1">
              <a:buFont typeface="Wingdings" panose="05000000000000000000" pitchFamily="2" charset="2"/>
              <a:buChar char="Ø"/>
              <a:defRPr/>
            </a:pPr>
            <a:r>
              <a:rPr lang="en-US" sz="1900" dirty="0"/>
              <a:t>D</a:t>
            </a:r>
            <a:r>
              <a:rPr lang="en-US" sz="1900" dirty="0" smtClean="0"/>
              <a:t>etected quality issues reported along side of HL7 conformance issues after message validation</a:t>
            </a:r>
          </a:p>
          <a:p>
            <a:pPr>
              <a:buFont typeface="Wingdings" panose="05000000000000000000" pitchFamily="2" charset="2"/>
              <a:buChar char="Ø"/>
              <a:defRPr/>
            </a:pPr>
            <a:endParaRPr lang="en-US" sz="2000" dirty="0"/>
          </a:p>
          <a:p>
            <a:pPr marL="344488" lvl="1" indent="0">
              <a:buFontTx/>
              <a:buNone/>
              <a:defRPr/>
            </a:pPr>
            <a:endParaRPr lang="en-US" sz="1600" dirty="0" smtClean="0"/>
          </a:p>
          <a:p>
            <a:pPr marL="0" indent="0">
              <a:buFontTx/>
              <a:buNone/>
              <a:defRPr/>
            </a:pPr>
            <a:endParaRPr lang="en-US" sz="2400" dirty="0" smtClean="0"/>
          </a:p>
          <a:p>
            <a:pPr>
              <a:buFont typeface="Wingdings" panose="05000000000000000000" pitchFamily="2" charset="2"/>
              <a:buChar char="Ø"/>
              <a:defRPr/>
            </a:pPr>
            <a:endParaRPr lang="en-US" sz="2000" dirty="0" smtClean="0">
              <a:solidFill>
                <a:srgbClr val="FFFF00"/>
              </a:solidFill>
            </a:endParaRPr>
          </a:p>
        </p:txBody>
      </p:sp>
    </p:spTree>
    <p:extLst>
      <p:ext uri="{BB962C8B-B14F-4D97-AF65-F5344CB8AC3E}">
        <p14:creationId xmlns:p14="http://schemas.microsoft.com/office/powerpoint/2010/main" val="13815396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450" y="2605088"/>
            <a:ext cx="6059488" cy="353853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5603" name="Title 1"/>
          <p:cNvSpPr>
            <a:spLocks noGrp="1"/>
          </p:cNvSpPr>
          <p:nvPr>
            <p:ph type="title"/>
          </p:nvPr>
        </p:nvSpPr>
        <p:spPr/>
        <p:txBody>
          <a:bodyPr/>
          <a:lstStyle/>
          <a:p>
            <a:pPr>
              <a:defRPr/>
            </a:pPr>
            <a:r>
              <a:rPr lang="en-US" dirty="0" smtClean="0"/>
              <a:t>Data Quality Assurance (DQA)</a:t>
            </a:r>
            <a:endParaRPr lang="en-US" altLang="en-US" dirty="0" smtClean="0">
              <a:ea typeface="ＭＳ Ｐゴシック" pitchFamily="34" charset="-128"/>
            </a:endParaRPr>
          </a:p>
        </p:txBody>
      </p:sp>
      <p:graphicFrame>
        <p:nvGraphicFramePr>
          <p:cNvPr id="4" name="Table 3"/>
          <p:cNvGraphicFramePr>
            <a:graphicFrameLocks noGrp="1"/>
          </p:cNvGraphicFramePr>
          <p:nvPr/>
        </p:nvGraphicFramePr>
        <p:xfrm>
          <a:off x="381000" y="846138"/>
          <a:ext cx="8382000" cy="1687604"/>
        </p:xfrm>
        <a:graphic>
          <a:graphicData uri="http://schemas.openxmlformats.org/drawingml/2006/table">
            <a:tbl>
              <a:tblPr/>
              <a:tblGrid>
                <a:gridCol w="4191000"/>
                <a:gridCol w="4191000"/>
              </a:tblGrid>
              <a:tr h="377174">
                <a:tc>
                  <a:txBody>
                    <a:bodyPr/>
                    <a:lstStyle>
                      <a:lvl1pPr eaLnBrk="0" hangingPunct="0">
                        <a:spcBef>
                          <a:spcPct val="20000"/>
                        </a:spcBef>
                        <a:defRPr sz="2000">
                          <a:solidFill>
                            <a:schemeClr val="tx1"/>
                          </a:solidFill>
                          <a:latin typeface="Arial" charset="0"/>
                          <a:ea typeface="ＭＳ Ｐゴシック" pitchFamily="34" charset="-128"/>
                        </a:defRPr>
                      </a:lvl1pPr>
                      <a:lvl2pPr marL="742950" indent="-285750" eaLnBrk="0" hangingPunct="0">
                        <a:spcBef>
                          <a:spcPct val="20000"/>
                        </a:spcBef>
                        <a:defRPr sz="1600">
                          <a:solidFill>
                            <a:schemeClr val="tx1"/>
                          </a:solidFill>
                          <a:latin typeface="Arial" charset="0"/>
                          <a:ea typeface="ＭＳ Ｐゴシック" pitchFamily="34" charset="-128"/>
                        </a:defRPr>
                      </a:lvl2pPr>
                      <a:lvl3pPr marL="1143000" indent="-228600" eaLnBrk="0" hangingPunct="0">
                        <a:spcBef>
                          <a:spcPct val="20000"/>
                        </a:spcBef>
                        <a:defRPr sz="1200">
                          <a:solidFill>
                            <a:schemeClr val="tx1"/>
                          </a:solidFill>
                          <a:latin typeface="Arial" charset="0"/>
                          <a:ea typeface="ＭＳ Ｐゴシック" pitchFamily="34" charset="-128"/>
                        </a:defRPr>
                      </a:lvl3pPr>
                      <a:lvl4pPr marL="1600200" indent="-228600" eaLnBrk="0" hangingPunct="0">
                        <a:spcBef>
                          <a:spcPct val="20000"/>
                        </a:spcBef>
                        <a:defRPr sz="900">
                          <a:solidFill>
                            <a:schemeClr val="tx1"/>
                          </a:solidFill>
                          <a:latin typeface="Arial" charset="0"/>
                          <a:ea typeface="ＭＳ Ｐゴシック" pitchFamily="34" charset="-128"/>
                        </a:defRPr>
                      </a:lvl4pPr>
                      <a:lvl5pPr marL="2057400" indent="-228600" eaLnBrk="0" hangingPunct="0">
                        <a:spcBef>
                          <a:spcPct val="20000"/>
                        </a:spcBef>
                        <a:defRPr sz="9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defRPr sz="9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defRPr sz="9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defRPr sz="9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defRPr sz="900">
                          <a:solidFill>
                            <a:schemeClr val="tx1"/>
                          </a:solidFill>
                          <a:latin typeface="Arial"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smtClean="0">
                          <a:ln>
                            <a:noFill/>
                          </a:ln>
                          <a:solidFill>
                            <a:schemeClr val="bg1"/>
                          </a:solidFill>
                          <a:effectLst/>
                          <a:latin typeface="Arial" charset="0"/>
                          <a:ea typeface="ＭＳ Ｐゴシック" pitchFamily="34" charset="-128"/>
                        </a:rPr>
                        <a:t>Objectives</a:t>
                      </a:r>
                    </a:p>
                  </a:txBody>
                  <a:tcPr marT="45615" marB="45615" horzOverflow="overflow">
                    <a:lnL w="28575" cap="flat" cmpd="sng" algn="ctr">
                      <a:solidFill>
                        <a:srgbClr val="7E0407"/>
                      </a:solidFill>
                      <a:prstDash val="solid"/>
                      <a:round/>
                      <a:headEnd type="none" w="med" len="med"/>
                      <a:tailEnd type="none" w="med" len="med"/>
                    </a:lnL>
                    <a:lnR w="28575" cap="flat" cmpd="sng" algn="ctr">
                      <a:solidFill>
                        <a:srgbClr val="7E0407"/>
                      </a:solidFill>
                      <a:prstDash val="solid"/>
                      <a:round/>
                      <a:headEnd type="none" w="med" len="med"/>
                      <a:tailEnd type="none" w="med" len="med"/>
                    </a:lnR>
                    <a:lnT w="28575" cap="flat" cmpd="sng" algn="ctr">
                      <a:solidFill>
                        <a:srgbClr val="7E0407"/>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2060"/>
                    </a:solidFill>
                  </a:tcPr>
                </a:tc>
                <a:tc>
                  <a:txBody>
                    <a:bodyPr/>
                    <a:lstStyle>
                      <a:lvl1pPr eaLnBrk="0" hangingPunct="0">
                        <a:spcBef>
                          <a:spcPct val="20000"/>
                        </a:spcBef>
                        <a:defRPr sz="2000">
                          <a:solidFill>
                            <a:schemeClr val="tx1"/>
                          </a:solidFill>
                          <a:latin typeface="Arial" charset="0"/>
                          <a:ea typeface="ＭＳ Ｐゴシック" pitchFamily="34" charset="-128"/>
                        </a:defRPr>
                      </a:lvl1pPr>
                      <a:lvl2pPr marL="742950" indent="-285750" eaLnBrk="0" hangingPunct="0">
                        <a:spcBef>
                          <a:spcPct val="20000"/>
                        </a:spcBef>
                        <a:defRPr sz="1600">
                          <a:solidFill>
                            <a:schemeClr val="tx1"/>
                          </a:solidFill>
                          <a:latin typeface="Arial" charset="0"/>
                          <a:ea typeface="ＭＳ Ｐゴシック" pitchFamily="34" charset="-128"/>
                        </a:defRPr>
                      </a:lvl2pPr>
                      <a:lvl3pPr marL="1143000" indent="-228600" eaLnBrk="0" hangingPunct="0">
                        <a:spcBef>
                          <a:spcPct val="20000"/>
                        </a:spcBef>
                        <a:defRPr sz="1200">
                          <a:solidFill>
                            <a:schemeClr val="tx1"/>
                          </a:solidFill>
                          <a:latin typeface="Arial" charset="0"/>
                          <a:ea typeface="ＭＳ Ｐゴシック" pitchFamily="34" charset="-128"/>
                        </a:defRPr>
                      </a:lvl3pPr>
                      <a:lvl4pPr marL="1600200" indent="-228600" eaLnBrk="0" hangingPunct="0">
                        <a:spcBef>
                          <a:spcPct val="20000"/>
                        </a:spcBef>
                        <a:defRPr sz="900">
                          <a:solidFill>
                            <a:schemeClr val="tx1"/>
                          </a:solidFill>
                          <a:latin typeface="Arial" charset="0"/>
                          <a:ea typeface="ＭＳ Ｐゴシック" pitchFamily="34" charset="-128"/>
                        </a:defRPr>
                      </a:lvl4pPr>
                      <a:lvl5pPr marL="2057400" indent="-228600" eaLnBrk="0" hangingPunct="0">
                        <a:spcBef>
                          <a:spcPct val="20000"/>
                        </a:spcBef>
                        <a:defRPr sz="9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defRPr sz="9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defRPr sz="9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defRPr sz="9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defRPr sz="900">
                          <a:solidFill>
                            <a:schemeClr val="tx1"/>
                          </a:solidFill>
                          <a:latin typeface="Arial"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smtClean="0">
                          <a:ln>
                            <a:noFill/>
                          </a:ln>
                          <a:solidFill>
                            <a:schemeClr val="bg1"/>
                          </a:solidFill>
                          <a:effectLst/>
                          <a:latin typeface="Arial" charset="0"/>
                          <a:ea typeface="ＭＳ Ｐゴシック" pitchFamily="34" charset="-128"/>
                        </a:rPr>
                        <a:t>Informative Reference</a:t>
                      </a:r>
                    </a:p>
                  </a:txBody>
                  <a:tcPr marT="45615" marB="45615" horzOverflow="overflow">
                    <a:lnL w="28575" cap="flat" cmpd="sng" algn="ctr">
                      <a:solidFill>
                        <a:srgbClr val="7E0407"/>
                      </a:solidFill>
                      <a:prstDash val="solid"/>
                      <a:round/>
                      <a:headEnd type="none" w="med" len="med"/>
                      <a:tailEnd type="none" w="med" len="med"/>
                    </a:lnL>
                    <a:lnR w="28575" cap="flat" cmpd="sng" algn="ctr">
                      <a:solidFill>
                        <a:srgbClr val="7E0407"/>
                      </a:solidFill>
                      <a:prstDash val="solid"/>
                      <a:round/>
                      <a:headEnd type="none" w="med" len="med"/>
                      <a:tailEnd type="none" w="med" len="med"/>
                    </a:lnR>
                    <a:lnT w="28575" cap="flat" cmpd="sng" algn="ctr">
                      <a:solidFill>
                        <a:srgbClr val="7E0407"/>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2060"/>
                    </a:solidFill>
                  </a:tcPr>
                </a:tc>
              </a:tr>
              <a:tr h="1310338">
                <a:tc>
                  <a:txBody>
                    <a:bodyPr/>
                    <a:lstStyle>
                      <a:lvl1pPr marL="171450" indent="-171450" eaLnBrk="0" hangingPunct="0">
                        <a:spcBef>
                          <a:spcPct val="20000"/>
                        </a:spcBef>
                        <a:defRPr sz="2000">
                          <a:solidFill>
                            <a:schemeClr val="tx1"/>
                          </a:solidFill>
                          <a:latin typeface="Arial" charset="0"/>
                          <a:ea typeface="ＭＳ Ｐゴシック" pitchFamily="34" charset="-128"/>
                        </a:defRPr>
                      </a:lvl1pPr>
                      <a:lvl2pPr marL="742950" indent="-285750" eaLnBrk="0" hangingPunct="0">
                        <a:spcBef>
                          <a:spcPct val="20000"/>
                        </a:spcBef>
                        <a:defRPr sz="1600">
                          <a:solidFill>
                            <a:schemeClr val="tx1"/>
                          </a:solidFill>
                          <a:latin typeface="Arial" charset="0"/>
                          <a:ea typeface="ＭＳ Ｐゴシック" pitchFamily="34" charset="-128"/>
                        </a:defRPr>
                      </a:lvl2pPr>
                      <a:lvl3pPr marL="1143000" indent="-228600" eaLnBrk="0" hangingPunct="0">
                        <a:spcBef>
                          <a:spcPct val="20000"/>
                        </a:spcBef>
                        <a:defRPr sz="1200">
                          <a:solidFill>
                            <a:schemeClr val="tx1"/>
                          </a:solidFill>
                          <a:latin typeface="Arial" charset="0"/>
                          <a:ea typeface="ＭＳ Ｐゴシック" pitchFamily="34" charset="-128"/>
                        </a:defRPr>
                      </a:lvl3pPr>
                      <a:lvl4pPr marL="1600200" indent="-228600" eaLnBrk="0" hangingPunct="0">
                        <a:spcBef>
                          <a:spcPct val="20000"/>
                        </a:spcBef>
                        <a:defRPr sz="900">
                          <a:solidFill>
                            <a:schemeClr val="tx1"/>
                          </a:solidFill>
                          <a:latin typeface="Arial" charset="0"/>
                          <a:ea typeface="ＭＳ Ｐゴシック" pitchFamily="34" charset="-128"/>
                        </a:defRPr>
                      </a:lvl4pPr>
                      <a:lvl5pPr marL="2057400" indent="-228600" eaLnBrk="0" hangingPunct="0">
                        <a:spcBef>
                          <a:spcPct val="20000"/>
                        </a:spcBef>
                        <a:defRPr sz="9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defRPr sz="9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defRPr sz="9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defRPr sz="9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defRPr sz="900">
                          <a:solidFill>
                            <a:schemeClr val="tx1"/>
                          </a:solidFill>
                          <a:latin typeface="Arial" charset="0"/>
                          <a:ea typeface="ＭＳ Ｐゴシック" pitchFamily="34" charset="-128"/>
                        </a:defRPr>
                      </a:lvl9pPr>
                    </a:lstStyle>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000" b="0" i="0" u="none" strike="noStrike" cap="none" normalizeH="0" baseline="0" smtClean="0">
                          <a:ln>
                            <a:noFill/>
                          </a:ln>
                          <a:solidFill>
                            <a:srgbClr val="000000"/>
                          </a:solidFill>
                          <a:effectLst/>
                          <a:latin typeface="Arial" charset="0"/>
                          <a:ea typeface="ＭＳ Ｐゴシック" pitchFamily="34" charset="-128"/>
                        </a:rPr>
                        <a:t>Select the </a:t>
                      </a:r>
                      <a:r>
                        <a:rPr kumimoji="0" lang="en-US" altLang="en-US" sz="1000" b="0" i="1" u="none" strike="noStrike" cap="none" normalizeH="0" baseline="0" smtClean="0">
                          <a:ln>
                            <a:noFill/>
                          </a:ln>
                          <a:solidFill>
                            <a:srgbClr val="000000"/>
                          </a:solidFill>
                          <a:effectLst/>
                          <a:latin typeface="Arial" charset="0"/>
                          <a:ea typeface="ＭＳ Ｐゴシック" pitchFamily="34" charset="-128"/>
                        </a:rPr>
                        <a:t>VXU-22</a:t>
                      </a:r>
                      <a:r>
                        <a:rPr kumimoji="0" lang="en-US" altLang="en-US" sz="1000" b="0" i="0" u="none" strike="noStrike" cap="none" normalizeH="0" baseline="0" smtClean="0">
                          <a:ln>
                            <a:noFill/>
                          </a:ln>
                          <a:solidFill>
                            <a:srgbClr val="000000"/>
                          </a:solidFill>
                          <a:effectLst/>
                          <a:latin typeface="Arial" charset="0"/>
                          <a:ea typeface="ＭＳ Ｐゴシック" pitchFamily="34" charset="-128"/>
                        </a:rPr>
                        <a:t> profile.</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000" b="0" i="0" u="none" strike="noStrike" cap="none" normalizeH="0" baseline="0" smtClean="0">
                          <a:ln>
                            <a:noFill/>
                          </a:ln>
                          <a:solidFill>
                            <a:srgbClr val="000000"/>
                          </a:solidFill>
                          <a:effectLst/>
                          <a:latin typeface="Arial" charset="0"/>
                          <a:ea typeface="ＭＳ Ｐゴシック" pitchFamily="34" charset="-128"/>
                        </a:rPr>
                        <a:t>Locate </a:t>
                      </a:r>
                      <a:r>
                        <a:rPr kumimoji="0" lang="ja-JP" altLang="en-US" sz="1000" b="0" i="0" u="none" strike="noStrike" cap="none" normalizeH="0" baseline="0" smtClean="0">
                          <a:ln>
                            <a:noFill/>
                          </a:ln>
                          <a:solidFill>
                            <a:srgbClr val="000000"/>
                          </a:solidFill>
                          <a:effectLst/>
                          <a:latin typeface="Arial" charset="0"/>
                          <a:ea typeface="ＭＳ Ｐゴシック" pitchFamily="34" charset="-128"/>
                        </a:rPr>
                        <a:t>‘</a:t>
                      </a:r>
                      <a:r>
                        <a:rPr kumimoji="0" lang="en-US" altLang="ja-JP" sz="1000" b="1" i="0" u="none" strike="noStrike" cap="none" normalizeH="0" baseline="0" smtClean="0">
                          <a:ln>
                            <a:noFill/>
                          </a:ln>
                          <a:solidFill>
                            <a:srgbClr val="000000"/>
                          </a:solidFill>
                          <a:effectLst/>
                          <a:latin typeface="Arial" charset="0"/>
                          <a:ea typeface="ＭＳ Ｐゴシック" pitchFamily="34" charset="-128"/>
                        </a:rPr>
                        <a:t>DQA</a:t>
                      </a:r>
                      <a:r>
                        <a:rPr kumimoji="0" lang="ja-JP" altLang="en-US" sz="1000" b="0" i="0" u="none" strike="noStrike" cap="none" normalizeH="0" baseline="0" smtClean="0">
                          <a:ln>
                            <a:noFill/>
                          </a:ln>
                          <a:solidFill>
                            <a:srgbClr val="000000"/>
                          </a:solidFill>
                          <a:effectLst/>
                          <a:latin typeface="Arial" charset="0"/>
                          <a:ea typeface="ＭＳ Ｐゴシック" pitchFamily="34" charset="-128"/>
                        </a:rPr>
                        <a:t>’</a:t>
                      </a:r>
                      <a:r>
                        <a:rPr kumimoji="0" lang="en-US" altLang="ja-JP" sz="1000" b="0" i="0" u="none" strike="noStrike" cap="none" normalizeH="0" baseline="0" smtClean="0">
                          <a:ln>
                            <a:noFill/>
                          </a:ln>
                          <a:solidFill>
                            <a:srgbClr val="000000"/>
                          </a:solidFill>
                          <a:effectLst/>
                          <a:latin typeface="Arial" charset="0"/>
                          <a:ea typeface="ＭＳ Ｐゴシック" pitchFamily="34" charset="-128"/>
                        </a:rPr>
                        <a:t> button</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000" b="0" i="0" u="none" strike="noStrike" cap="none" normalizeH="0" baseline="0" smtClean="0">
                          <a:ln>
                            <a:noFill/>
                          </a:ln>
                          <a:solidFill>
                            <a:srgbClr val="000000"/>
                          </a:solidFill>
                          <a:effectLst/>
                          <a:latin typeface="Arial" charset="0"/>
                          <a:ea typeface="ＭＳ Ｐゴシック" pitchFamily="34" charset="-128"/>
                        </a:rPr>
                        <a:t>Obtain a data quality validation.</a:t>
                      </a:r>
                    </a:p>
                  </a:txBody>
                  <a:tcPr marT="45615" marB="45615" horzOverflow="overflow">
                    <a:lnL w="28575" cap="flat" cmpd="sng" algn="ctr">
                      <a:solidFill>
                        <a:srgbClr val="7E0407"/>
                      </a:solidFill>
                      <a:prstDash val="solid"/>
                      <a:round/>
                      <a:headEnd type="none" w="med" len="med"/>
                      <a:tailEnd type="none" w="med" len="med"/>
                    </a:lnL>
                    <a:lnR w="28575" cap="flat" cmpd="sng" algn="ctr">
                      <a:solidFill>
                        <a:srgbClr val="7E0407"/>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rgbClr val="7E0407"/>
                      </a:solidFill>
                      <a:prstDash val="solid"/>
                      <a:round/>
                      <a:headEnd type="none" w="med" len="med"/>
                      <a:tailEnd type="none" w="med" len="med"/>
                    </a:lnB>
                    <a:lnTlToBr>
                      <a:noFill/>
                    </a:lnTlToBr>
                    <a:lnBlToTr>
                      <a:noFill/>
                    </a:lnBlToTr>
                    <a:solidFill>
                      <a:srgbClr val="E7F3F4"/>
                    </a:solidFill>
                  </a:tcPr>
                </a:tc>
                <a:tc>
                  <a:txBody>
                    <a:bodyPr/>
                    <a:lstStyle>
                      <a:lvl1pPr marL="171450" indent="-171450" eaLnBrk="0" hangingPunct="0">
                        <a:spcBef>
                          <a:spcPct val="20000"/>
                        </a:spcBef>
                        <a:defRPr sz="2000">
                          <a:solidFill>
                            <a:schemeClr val="tx1"/>
                          </a:solidFill>
                          <a:latin typeface="Arial" charset="0"/>
                          <a:ea typeface="ＭＳ Ｐゴシック" pitchFamily="34" charset="-128"/>
                        </a:defRPr>
                      </a:lvl1pPr>
                      <a:lvl2pPr marL="742950" indent="-285750" eaLnBrk="0" hangingPunct="0">
                        <a:spcBef>
                          <a:spcPct val="20000"/>
                        </a:spcBef>
                        <a:defRPr sz="1600">
                          <a:solidFill>
                            <a:schemeClr val="tx1"/>
                          </a:solidFill>
                          <a:latin typeface="Arial" charset="0"/>
                          <a:ea typeface="ＭＳ Ｐゴシック" pitchFamily="34" charset="-128"/>
                        </a:defRPr>
                      </a:lvl2pPr>
                      <a:lvl3pPr marL="1143000" indent="-228600" eaLnBrk="0" hangingPunct="0">
                        <a:spcBef>
                          <a:spcPct val="20000"/>
                        </a:spcBef>
                        <a:defRPr sz="1200">
                          <a:solidFill>
                            <a:schemeClr val="tx1"/>
                          </a:solidFill>
                          <a:latin typeface="Arial" charset="0"/>
                          <a:ea typeface="ＭＳ Ｐゴシック" pitchFamily="34" charset="-128"/>
                        </a:defRPr>
                      </a:lvl3pPr>
                      <a:lvl4pPr marL="1600200" indent="-228600" eaLnBrk="0" hangingPunct="0">
                        <a:spcBef>
                          <a:spcPct val="20000"/>
                        </a:spcBef>
                        <a:defRPr sz="900">
                          <a:solidFill>
                            <a:schemeClr val="tx1"/>
                          </a:solidFill>
                          <a:latin typeface="Arial" charset="0"/>
                          <a:ea typeface="ＭＳ Ｐゴシック" pitchFamily="34" charset="-128"/>
                        </a:defRPr>
                      </a:lvl4pPr>
                      <a:lvl5pPr marL="2057400" indent="-228600" eaLnBrk="0" hangingPunct="0">
                        <a:spcBef>
                          <a:spcPct val="20000"/>
                        </a:spcBef>
                        <a:defRPr sz="9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defRPr sz="9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defRPr sz="9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defRPr sz="9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defRPr sz="900">
                          <a:solidFill>
                            <a:schemeClr val="tx1"/>
                          </a:solidFill>
                          <a:latin typeface="Arial" charset="0"/>
                          <a:ea typeface="ＭＳ Ｐゴシック" pitchFamily="34" charset="-128"/>
                        </a:defRPr>
                      </a:lvl9pPr>
                    </a:lstStyle>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000" b="0" i="0" u="none" strike="noStrike" cap="none" normalizeH="0" baseline="0" dirty="0" smtClean="0">
                          <a:ln>
                            <a:noFill/>
                          </a:ln>
                          <a:solidFill>
                            <a:srgbClr val="000000"/>
                          </a:solidFill>
                          <a:effectLst/>
                          <a:latin typeface="Arial" charset="0"/>
                          <a:ea typeface="ＭＳ Ｐゴシック" pitchFamily="34" charset="-128"/>
                        </a:rPr>
                        <a:t>In addition to HL7 message profile-based conformance validation, the user may also select </a:t>
                      </a:r>
                      <a:r>
                        <a:rPr kumimoji="0" lang="ja-JP" altLang="en-US" sz="1000" b="0" i="0" u="none" strike="noStrike" cap="none" normalizeH="0" baseline="0" dirty="0" smtClean="0">
                          <a:ln>
                            <a:noFill/>
                          </a:ln>
                          <a:solidFill>
                            <a:srgbClr val="000000"/>
                          </a:solidFill>
                          <a:effectLst/>
                          <a:latin typeface="Arial" charset="0"/>
                          <a:ea typeface="ＭＳ Ｐゴシック" pitchFamily="34" charset="-128"/>
                        </a:rPr>
                        <a:t>“</a:t>
                      </a:r>
                      <a:r>
                        <a:rPr kumimoji="0" lang="en-US" altLang="ja-JP" sz="1000" b="0" i="0" u="none" strike="noStrike" cap="none" normalizeH="0" baseline="0" dirty="0" smtClean="0">
                          <a:ln>
                            <a:noFill/>
                          </a:ln>
                          <a:solidFill>
                            <a:srgbClr val="000000"/>
                          </a:solidFill>
                          <a:effectLst/>
                          <a:latin typeface="Arial" charset="0"/>
                          <a:ea typeface="ＭＳ Ｐゴシック" pitchFamily="34" charset="-128"/>
                        </a:rPr>
                        <a:t>data quality validation</a:t>
                      </a:r>
                      <a:r>
                        <a:rPr kumimoji="0" lang="en-US" altLang="en-US" sz="1000" b="0" i="0" u="none" strike="noStrike" cap="none" normalizeH="0" baseline="0" dirty="0" smtClean="0">
                          <a:ln>
                            <a:noFill/>
                          </a:ln>
                          <a:solidFill>
                            <a:srgbClr val="000000"/>
                          </a:solidFill>
                          <a:effectLst/>
                          <a:latin typeface="Arial" charset="0"/>
                          <a:ea typeface="ＭＳ Ｐゴシック" pitchFamily="34" charset="-128"/>
                        </a:rPr>
                        <a:t>”</a:t>
                      </a:r>
                      <a:r>
                        <a:rPr kumimoji="0" lang="en-US" altLang="ja-JP" sz="1000" b="0" i="0" u="none" strike="noStrike" cap="none" normalizeH="0" baseline="0" dirty="0" smtClean="0">
                          <a:ln>
                            <a:noFill/>
                          </a:ln>
                          <a:solidFill>
                            <a:srgbClr val="000000"/>
                          </a:solidFill>
                          <a:effectLst/>
                          <a:latin typeface="Arial" charset="0"/>
                          <a:ea typeface="ＭＳ Ｐゴシック" pitchFamily="34" charset="-128"/>
                        </a:rPr>
                        <a:t> (using DQA) in order to produce additional report items related to any detected </a:t>
                      </a:r>
                      <a:r>
                        <a:rPr kumimoji="0" lang="ja-JP" altLang="en-US" sz="1000" b="0" i="0" u="none" strike="noStrike" cap="none" normalizeH="0" baseline="0" dirty="0" smtClean="0">
                          <a:ln>
                            <a:noFill/>
                          </a:ln>
                          <a:solidFill>
                            <a:srgbClr val="000000"/>
                          </a:solidFill>
                          <a:effectLst/>
                          <a:latin typeface="Arial" charset="0"/>
                          <a:ea typeface="ＭＳ Ｐゴシック" pitchFamily="34" charset="-128"/>
                        </a:rPr>
                        <a:t>“</a:t>
                      </a:r>
                      <a:r>
                        <a:rPr kumimoji="0" lang="en-US" altLang="ja-JP" sz="1000" b="0" i="0" u="none" strike="noStrike" cap="none" normalizeH="0" baseline="0" dirty="0" smtClean="0">
                          <a:ln>
                            <a:noFill/>
                          </a:ln>
                          <a:solidFill>
                            <a:srgbClr val="000000"/>
                          </a:solidFill>
                          <a:effectLst/>
                          <a:latin typeface="Arial" charset="0"/>
                          <a:ea typeface="ＭＳ Ｐゴシック" pitchFamily="34" charset="-128"/>
                        </a:rPr>
                        <a:t>quality issues</a:t>
                      </a:r>
                      <a:r>
                        <a:rPr kumimoji="0" lang="ja-JP" altLang="en-US" sz="1000" b="0" i="0" u="none" strike="noStrike" cap="none" normalizeH="0" baseline="0" dirty="0" smtClean="0">
                          <a:ln>
                            <a:noFill/>
                          </a:ln>
                          <a:solidFill>
                            <a:srgbClr val="000000"/>
                          </a:solidFill>
                          <a:effectLst/>
                          <a:latin typeface="Arial" charset="0"/>
                          <a:ea typeface="ＭＳ Ｐゴシック" pitchFamily="34" charset="-128"/>
                        </a:rPr>
                        <a:t>”</a:t>
                      </a:r>
                      <a:r>
                        <a:rPr kumimoji="0" lang="en-US" altLang="ja-JP" sz="1000" b="0" i="0" u="none" strike="noStrike" cap="none" normalizeH="0" baseline="0" dirty="0" smtClean="0">
                          <a:ln>
                            <a:noFill/>
                          </a:ln>
                          <a:solidFill>
                            <a:srgbClr val="000000"/>
                          </a:solidFill>
                          <a:effectLst/>
                          <a:latin typeface="Arial" charset="0"/>
                          <a:ea typeface="ＭＳ Ｐゴシック" pitchFamily="34" charset="-128"/>
                        </a:rPr>
                        <a:t> identified during validation. </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000" b="0" i="0" u="none" strike="noStrike" cap="none" normalizeH="0" baseline="0" dirty="0" smtClean="0">
                          <a:ln>
                            <a:noFill/>
                          </a:ln>
                          <a:solidFill>
                            <a:srgbClr val="000000"/>
                          </a:solidFill>
                          <a:effectLst/>
                          <a:latin typeface="Arial" charset="0"/>
                          <a:ea typeface="ＭＳ Ｐゴシック" pitchFamily="34" charset="-128"/>
                        </a:rPr>
                        <a:t>DQA (Data Quality Assurance) is an open source tool for detecting quality problems in Immunization messages (refer to the slide “What is DQA” for more details)</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endParaRPr kumimoji="0" lang="en-US" altLang="en-US" sz="1000" b="0" i="0" u="none" strike="noStrike" cap="none" normalizeH="0" baseline="0" dirty="0" smtClean="0">
                        <a:ln>
                          <a:noFill/>
                        </a:ln>
                        <a:solidFill>
                          <a:srgbClr val="000000"/>
                        </a:solidFill>
                        <a:effectLst/>
                        <a:latin typeface="Arial" charset="0"/>
                        <a:ea typeface="ＭＳ Ｐゴシック" pitchFamily="34" charset="-128"/>
                      </a:endParaRPr>
                    </a:p>
                  </a:txBody>
                  <a:tcPr marT="45615" marB="45615" horzOverflow="overflow">
                    <a:lnL w="28575" cap="flat" cmpd="sng" algn="ctr">
                      <a:solidFill>
                        <a:srgbClr val="7E0407"/>
                      </a:solidFill>
                      <a:prstDash val="solid"/>
                      <a:round/>
                      <a:headEnd type="none" w="med" len="med"/>
                      <a:tailEnd type="none" w="med" len="med"/>
                    </a:lnL>
                    <a:lnR w="28575" cap="flat" cmpd="sng" algn="ctr">
                      <a:solidFill>
                        <a:srgbClr val="7E0407"/>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rgbClr val="7E0407"/>
                      </a:solidFill>
                      <a:prstDash val="solid"/>
                      <a:round/>
                      <a:headEnd type="none" w="med" len="med"/>
                      <a:tailEnd type="none" w="med" len="med"/>
                    </a:lnB>
                    <a:lnTlToBr>
                      <a:noFill/>
                    </a:lnTlToBr>
                    <a:lnBlToTr>
                      <a:noFill/>
                    </a:lnBlToTr>
                    <a:solidFill>
                      <a:srgbClr val="E7F3F4"/>
                    </a:solidFill>
                  </a:tcPr>
                </a:tc>
              </a:tr>
            </a:tbl>
          </a:graphicData>
        </a:graphic>
      </p:graphicFrame>
      <p:grpSp>
        <p:nvGrpSpPr>
          <p:cNvPr id="18447" name="Group 37"/>
          <p:cNvGrpSpPr>
            <a:grpSpLocks/>
          </p:cNvGrpSpPr>
          <p:nvPr/>
        </p:nvGrpSpPr>
        <p:grpSpPr bwMode="auto">
          <a:xfrm>
            <a:off x="47625" y="2841625"/>
            <a:ext cx="1393825" cy="468313"/>
            <a:chOff x="2122703" y="2899351"/>
            <a:chExt cx="1510410" cy="414185"/>
          </a:xfrm>
        </p:grpSpPr>
        <p:sp>
          <p:nvSpPr>
            <p:cNvPr id="8" name="TextBox 7"/>
            <p:cNvSpPr txBox="1">
              <a:spLocks noChangeArrowheads="1"/>
            </p:cNvSpPr>
            <p:nvPr/>
          </p:nvSpPr>
          <p:spPr bwMode="auto">
            <a:xfrm>
              <a:off x="2251725" y="3014480"/>
              <a:ext cx="1149150" cy="299056"/>
            </a:xfrm>
            <a:prstGeom prst="rect">
              <a:avLst/>
            </a:prstGeom>
            <a:solidFill>
              <a:srgbClr val="F2EECE"/>
            </a:solid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fontAlgn="base">
                <a:spcBef>
                  <a:spcPct val="0"/>
                </a:spcBef>
                <a:spcAft>
                  <a:spcPct val="0"/>
                </a:spcAft>
                <a:defRPr/>
              </a:pPr>
              <a:r>
                <a:rPr lang="en-US" sz="800" b="0" dirty="0" smtClean="0">
                  <a:solidFill>
                    <a:srgbClr val="000000"/>
                  </a:solidFill>
                  <a:ea typeface="ＭＳ Ｐゴシック" panose="020B0600070205080204" pitchFamily="34" charset="-128"/>
                </a:rPr>
                <a:t>Select </a:t>
              </a:r>
              <a:r>
                <a:rPr lang="en-US" sz="800" dirty="0" smtClean="0">
                  <a:solidFill>
                    <a:srgbClr val="000000"/>
                  </a:solidFill>
                  <a:ea typeface="ＭＳ Ｐゴシック" panose="020B0600070205080204" pitchFamily="34" charset="-128"/>
                </a:rPr>
                <a:t>‘VXU-222’</a:t>
              </a:r>
              <a:endParaRPr lang="en-US" sz="800" dirty="0">
                <a:solidFill>
                  <a:srgbClr val="000000"/>
                </a:solidFill>
                <a:ea typeface="ＭＳ Ｐゴシック" panose="020B0600070205080204" pitchFamily="34" charset="-128"/>
              </a:endParaRPr>
            </a:p>
            <a:p>
              <a:pPr algn="ctr" fontAlgn="base">
                <a:spcBef>
                  <a:spcPct val="0"/>
                </a:spcBef>
                <a:spcAft>
                  <a:spcPct val="0"/>
                </a:spcAft>
                <a:defRPr/>
              </a:pPr>
              <a:r>
                <a:rPr lang="en-US" sz="800" b="0" dirty="0" smtClean="0">
                  <a:solidFill>
                    <a:srgbClr val="000000"/>
                  </a:solidFill>
                  <a:ea typeface="ＭＳ Ｐゴシック" panose="020B0600070205080204" pitchFamily="34" charset="-128"/>
                </a:rPr>
                <a:t>Profile.</a:t>
              </a:r>
              <a:endParaRPr lang="en-US" sz="800" b="0" dirty="0">
                <a:solidFill>
                  <a:srgbClr val="000000"/>
                </a:solidFill>
                <a:ea typeface="ＭＳ Ｐゴシック" panose="020B0600070205080204" pitchFamily="34" charset="-128"/>
              </a:endParaRPr>
            </a:p>
          </p:txBody>
        </p:sp>
        <p:sp>
          <p:nvSpPr>
            <p:cNvPr id="9" name="Oval 8"/>
            <p:cNvSpPr>
              <a:spLocks noChangeArrowheads="1"/>
            </p:cNvSpPr>
            <p:nvPr/>
          </p:nvSpPr>
          <p:spPr bwMode="auto">
            <a:xfrm>
              <a:off x="2122703" y="2899351"/>
              <a:ext cx="266645" cy="247107"/>
            </a:xfrm>
            <a:prstGeom prst="ellipse">
              <a:avLst/>
            </a:prstGeom>
            <a:gradFill rotWithShape="1">
              <a:gsLst>
                <a:gs pos="0">
                  <a:srgbClr val="8FB4FF"/>
                </a:gs>
                <a:gs pos="50000">
                  <a:srgbClr val="262673"/>
                </a:gs>
                <a:gs pos="100000">
                  <a:srgbClr val="002060"/>
                </a:gs>
              </a:gsLst>
              <a:lin ang="5400000" scaled="1"/>
            </a:gradFill>
            <a:ln w="9525">
              <a:solidFill>
                <a:schemeClr val="bg1"/>
              </a:solidFill>
              <a:round/>
              <a:headEnd/>
              <a:tailEnd/>
            </a:ln>
            <a:effectLst>
              <a:outerShdw blurRad="50800" dist="38100" dir="5400000" algn="t" rotWithShape="0">
                <a:srgbClr val="808080">
                  <a:alpha val="39998"/>
                </a:srgbClr>
              </a:outerShdw>
            </a:effectLst>
          </p:spPr>
          <p:txBody>
            <a:bodyPr lIns="0" tIns="0" rIns="0" bIns="0" anchor="ctr"/>
            <a:lstStyle/>
            <a:p>
              <a:pPr algn="ctr" fontAlgn="base">
                <a:spcBef>
                  <a:spcPct val="0"/>
                </a:spcBef>
                <a:spcAft>
                  <a:spcPct val="0"/>
                </a:spcAft>
                <a:defRPr/>
              </a:pPr>
              <a:r>
                <a:rPr lang="en-US" sz="1200" dirty="0">
                  <a:solidFill>
                    <a:srgbClr val="FFFFFF"/>
                  </a:solidFill>
                  <a:latin typeface="Franklin Gothic Demi"/>
                  <a:ea typeface="ＭＳ Ｐゴシック" panose="020B0600070205080204" pitchFamily="34" charset="-128"/>
                </a:rPr>
                <a:t>1</a:t>
              </a:r>
            </a:p>
          </p:txBody>
        </p:sp>
        <p:cxnSp>
          <p:nvCxnSpPr>
            <p:cNvPr id="18455" name="Straight Connector 9"/>
            <p:cNvCxnSpPr>
              <a:cxnSpLocks noChangeShapeType="1"/>
            </p:cNvCxnSpPr>
            <p:nvPr/>
          </p:nvCxnSpPr>
          <p:spPr bwMode="auto">
            <a:xfrm>
              <a:off x="3414637" y="3177346"/>
              <a:ext cx="218476" cy="0"/>
            </a:xfrm>
            <a:prstGeom prst="line">
              <a:avLst/>
            </a:prstGeom>
            <a:noFill/>
            <a:ln w="28575">
              <a:solidFill>
                <a:srgbClr val="7F7F7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8448" name="Straight Connector 15"/>
          <p:cNvCxnSpPr>
            <a:cxnSpLocks noChangeShapeType="1"/>
          </p:cNvCxnSpPr>
          <p:nvPr/>
        </p:nvCxnSpPr>
        <p:spPr bwMode="auto">
          <a:xfrm flipH="1">
            <a:off x="5986463" y="3676650"/>
            <a:ext cx="1676400" cy="0"/>
          </a:xfrm>
          <a:prstGeom prst="line">
            <a:avLst/>
          </a:prstGeom>
          <a:noFill/>
          <a:ln w="28575">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p:cNvSpPr txBox="1">
            <a:spLocks noChangeArrowheads="1"/>
          </p:cNvSpPr>
          <p:nvPr/>
        </p:nvSpPr>
        <p:spPr bwMode="auto">
          <a:xfrm>
            <a:off x="7662863" y="3551238"/>
            <a:ext cx="1089025" cy="215900"/>
          </a:xfrm>
          <a:prstGeom prst="rect">
            <a:avLst/>
          </a:prstGeom>
          <a:solidFill>
            <a:srgbClr val="F2EECE"/>
          </a:solid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fontAlgn="base">
              <a:spcBef>
                <a:spcPct val="0"/>
              </a:spcBef>
              <a:spcAft>
                <a:spcPct val="0"/>
              </a:spcAft>
              <a:defRPr/>
            </a:pPr>
            <a:r>
              <a:rPr lang="en-US" sz="800" b="0" dirty="0" smtClean="0">
                <a:solidFill>
                  <a:srgbClr val="000000"/>
                </a:solidFill>
                <a:ea typeface="ＭＳ Ｐゴシック" panose="020B0600070205080204" pitchFamily="34" charset="-128"/>
              </a:rPr>
              <a:t>Select </a:t>
            </a:r>
            <a:r>
              <a:rPr lang="en-US" sz="800" dirty="0" smtClean="0">
                <a:solidFill>
                  <a:srgbClr val="000000"/>
                </a:solidFill>
                <a:ea typeface="ＭＳ Ｐゴシック" panose="020B0600070205080204" pitchFamily="34" charset="-128"/>
              </a:rPr>
              <a:t>‘DQA’</a:t>
            </a:r>
            <a:endParaRPr lang="en-US" sz="800" dirty="0">
              <a:solidFill>
                <a:srgbClr val="000000"/>
              </a:solidFill>
              <a:ea typeface="ＭＳ Ｐゴシック" panose="020B0600070205080204" pitchFamily="34" charset="-128"/>
            </a:endParaRPr>
          </a:p>
        </p:txBody>
      </p:sp>
      <p:sp>
        <p:nvSpPr>
          <p:cNvPr id="36" name="Oval 35"/>
          <p:cNvSpPr>
            <a:spLocks noChangeArrowheads="1"/>
          </p:cNvSpPr>
          <p:nvPr/>
        </p:nvSpPr>
        <p:spPr bwMode="auto">
          <a:xfrm>
            <a:off x="7561263" y="3435350"/>
            <a:ext cx="254000" cy="228600"/>
          </a:xfrm>
          <a:prstGeom prst="ellipse">
            <a:avLst/>
          </a:prstGeom>
          <a:gradFill rotWithShape="1">
            <a:gsLst>
              <a:gs pos="0">
                <a:srgbClr val="8FB4FF"/>
              </a:gs>
              <a:gs pos="50000">
                <a:srgbClr val="262673"/>
              </a:gs>
              <a:gs pos="100000">
                <a:srgbClr val="002060"/>
              </a:gs>
            </a:gsLst>
            <a:lin ang="5400000" scaled="1"/>
          </a:gradFill>
          <a:ln w="9525">
            <a:solidFill>
              <a:schemeClr val="bg1"/>
            </a:solidFill>
            <a:round/>
            <a:headEnd/>
            <a:tailEnd/>
          </a:ln>
          <a:effectLst>
            <a:outerShdw blurRad="50800" dist="38100" dir="5400000" algn="t" rotWithShape="0">
              <a:srgbClr val="808080">
                <a:alpha val="39998"/>
              </a:srgbClr>
            </a:outerShdw>
          </a:effectLst>
        </p:spPr>
        <p:txBody>
          <a:bodyPr lIns="0" tIns="0" rIns="0" bIns="0" anchor="ctr"/>
          <a:lstStyle/>
          <a:p>
            <a:pPr algn="ctr" fontAlgn="base">
              <a:spcBef>
                <a:spcPct val="0"/>
              </a:spcBef>
              <a:spcAft>
                <a:spcPct val="0"/>
              </a:spcAft>
              <a:defRPr/>
            </a:pPr>
            <a:r>
              <a:rPr lang="en-US" sz="1200" dirty="0">
                <a:solidFill>
                  <a:srgbClr val="FFFFFF"/>
                </a:solidFill>
                <a:latin typeface="Franklin Gothic Demi"/>
                <a:ea typeface="ＭＳ Ｐゴシック" panose="020B0600070205080204" pitchFamily="34" charset="-128"/>
              </a:rPr>
              <a:t>2</a:t>
            </a:r>
          </a:p>
        </p:txBody>
      </p:sp>
      <p:cxnSp>
        <p:nvCxnSpPr>
          <p:cNvPr id="18451" name="Straight Connector 21"/>
          <p:cNvCxnSpPr>
            <a:cxnSpLocks noChangeShapeType="1"/>
          </p:cNvCxnSpPr>
          <p:nvPr/>
        </p:nvCxnSpPr>
        <p:spPr bwMode="auto">
          <a:xfrm flipV="1">
            <a:off x="5986463" y="3392488"/>
            <a:ext cx="4762" cy="292100"/>
          </a:xfrm>
          <a:prstGeom prst="line">
            <a:avLst/>
          </a:prstGeom>
          <a:noFill/>
          <a:ln w="28575">
            <a:solidFill>
              <a:srgbClr val="7F7F7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p:cNvSpPr txBox="1">
            <a:spLocks noChangeArrowheads="1"/>
          </p:cNvSpPr>
          <p:nvPr/>
        </p:nvSpPr>
        <p:spPr bwMode="auto">
          <a:xfrm>
            <a:off x="106363" y="5422900"/>
            <a:ext cx="2670175" cy="708025"/>
          </a:xfrm>
          <a:prstGeom prst="rect">
            <a:avLst/>
          </a:prstGeom>
          <a:solidFill>
            <a:srgbClr val="F2EECE"/>
          </a:solid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fontAlgn="base">
              <a:spcBef>
                <a:spcPct val="0"/>
              </a:spcBef>
              <a:spcAft>
                <a:spcPct val="0"/>
              </a:spcAft>
              <a:defRPr/>
            </a:pPr>
            <a:r>
              <a:rPr lang="en-US" sz="800" dirty="0" smtClean="0">
                <a:solidFill>
                  <a:srgbClr val="000000"/>
                </a:solidFill>
                <a:ea typeface="ＭＳ Ｐゴシック" panose="020B0600070205080204" pitchFamily="34" charset="-128"/>
                <a:cs typeface="Arial" charset="0"/>
              </a:rPr>
              <a:t>NOTE: The </a:t>
            </a:r>
            <a:r>
              <a:rPr lang="en-US" sz="800" dirty="0">
                <a:solidFill>
                  <a:srgbClr val="000000"/>
                </a:solidFill>
                <a:ea typeface="ＭＳ Ｐゴシック" panose="020B0600070205080204" pitchFamily="34" charset="-128"/>
                <a:cs typeface="Arial" charset="0"/>
              </a:rPr>
              <a:t>data quality validation is an option only for use with the VXU-Z22 profile, and only for the quality issues manually selected by clicking on the DQA button (next to the Validate button in the Message Content Window). </a:t>
            </a:r>
            <a:endParaRPr lang="en-US" sz="800" b="0" dirty="0">
              <a:solidFill>
                <a:srgbClr val="000000"/>
              </a:solidFill>
              <a:ea typeface="ＭＳ Ｐゴシック" panose="020B0600070205080204" pitchFamily="34" charset="-128"/>
            </a:endParaRPr>
          </a:p>
        </p:txBody>
      </p:sp>
    </p:spTree>
    <p:extLst>
      <p:ext uri="{BB962C8B-B14F-4D97-AF65-F5344CB8AC3E}">
        <p14:creationId xmlns:p14="http://schemas.microsoft.com/office/powerpoint/2010/main" val="39740142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ONC 2015 Edition HIT Certification </a:t>
            </a:r>
          </a:p>
        </p:txBody>
      </p:sp>
      <p:sp>
        <p:nvSpPr>
          <p:cNvPr id="3" name="Content Placeholder 2"/>
          <p:cNvSpPr>
            <a:spLocks noGrp="1"/>
          </p:cNvSpPr>
          <p:nvPr>
            <p:ph idx="1"/>
          </p:nvPr>
        </p:nvSpPr>
        <p:spPr>
          <a:xfrm>
            <a:off x="381000" y="762000"/>
            <a:ext cx="8524875" cy="5264150"/>
          </a:xfrm>
        </p:spPr>
        <p:txBody>
          <a:bodyPr>
            <a:normAutofit/>
          </a:bodyPr>
          <a:lstStyle/>
          <a:p>
            <a:pPr>
              <a:buClr>
                <a:srgbClr val="0070C0"/>
              </a:buClr>
              <a:buFont typeface="Wingdings" panose="05000000000000000000" pitchFamily="2" charset="2"/>
              <a:buChar char="Ø"/>
            </a:pPr>
            <a:r>
              <a:rPr lang="en-US" dirty="0" smtClean="0"/>
              <a:t>Review </a:t>
            </a:r>
            <a:r>
              <a:rPr lang="en-US" dirty="0"/>
              <a:t>ONC 2015 Edition criterion for Immunization Messaging</a:t>
            </a:r>
          </a:p>
          <a:p>
            <a:pPr>
              <a:buClr>
                <a:srgbClr val="0070C0"/>
              </a:buClr>
              <a:buFont typeface="Wingdings" panose="05000000000000000000" pitchFamily="2" charset="2"/>
              <a:buChar char="Ø"/>
            </a:pPr>
            <a:r>
              <a:rPr lang="en-US" dirty="0" smtClean="0"/>
              <a:t>Understand </a:t>
            </a:r>
            <a:r>
              <a:rPr lang="en-US" dirty="0"/>
              <a:t>the impact on the IIS community</a:t>
            </a:r>
          </a:p>
          <a:p>
            <a:pPr>
              <a:buClr>
                <a:srgbClr val="0070C0"/>
              </a:buClr>
              <a:buFont typeface="Wingdings" panose="05000000000000000000" pitchFamily="2" charset="2"/>
              <a:buChar char="Ø"/>
            </a:pPr>
            <a:r>
              <a:rPr lang="en-US" dirty="0" smtClean="0"/>
              <a:t>Learn </a:t>
            </a:r>
            <a:r>
              <a:rPr lang="en-US" dirty="0"/>
              <a:t>how the NIST Immunization Test Suite is used to certify EHR systems</a:t>
            </a:r>
          </a:p>
          <a:p>
            <a:pPr>
              <a:buClr>
                <a:srgbClr val="0070C0"/>
              </a:buClr>
              <a:buFont typeface="Wingdings" panose="05000000000000000000" pitchFamily="2" charset="2"/>
              <a:buChar char="Ø"/>
            </a:pPr>
            <a:r>
              <a:rPr lang="en-US" dirty="0" smtClean="0"/>
              <a:t>Review </a:t>
            </a:r>
            <a:r>
              <a:rPr lang="en-US" dirty="0"/>
              <a:t>NIST Test </a:t>
            </a:r>
            <a:r>
              <a:rPr lang="en-US" dirty="0" smtClean="0"/>
              <a:t>Cases </a:t>
            </a:r>
            <a:r>
              <a:rPr lang="en-US" dirty="0"/>
              <a:t>used in </a:t>
            </a:r>
            <a:r>
              <a:rPr lang="en-US" dirty="0" smtClean="0"/>
              <a:t>certification</a:t>
            </a:r>
            <a:endParaRPr lang="en-US" dirty="0"/>
          </a:p>
        </p:txBody>
      </p:sp>
    </p:spTree>
    <p:extLst>
      <p:ext uri="{BB962C8B-B14F-4D97-AF65-F5344CB8AC3E}">
        <p14:creationId xmlns:p14="http://schemas.microsoft.com/office/powerpoint/2010/main" val="25104383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a:defRPr/>
            </a:pPr>
            <a:r>
              <a:rPr lang="en-US" dirty="0" smtClean="0"/>
              <a:t>Data Quality Assurance </a:t>
            </a:r>
            <a:r>
              <a:rPr lang="en-US" altLang="en-US" dirty="0" smtClean="0">
                <a:ea typeface="ＭＳ Ｐゴシック" pitchFamily="34" charset="-128"/>
              </a:rPr>
              <a:t>(continued…)</a:t>
            </a:r>
          </a:p>
        </p:txBody>
      </p:sp>
      <p:graphicFrame>
        <p:nvGraphicFramePr>
          <p:cNvPr id="4" name="Table 3"/>
          <p:cNvGraphicFramePr>
            <a:graphicFrameLocks noGrp="1"/>
          </p:cNvGraphicFramePr>
          <p:nvPr/>
        </p:nvGraphicFramePr>
        <p:xfrm>
          <a:off x="381000" y="881063"/>
          <a:ext cx="8382000" cy="1679575"/>
        </p:xfrm>
        <a:graphic>
          <a:graphicData uri="http://schemas.openxmlformats.org/drawingml/2006/table">
            <a:tbl>
              <a:tblPr/>
              <a:tblGrid>
                <a:gridCol w="4191000"/>
                <a:gridCol w="4191000"/>
              </a:tblGrid>
              <a:tr h="377825">
                <a:tc>
                  <a:txBody>
                    <a:bodyPr/>
                    <a:lstStyle>
                      <a:lvl1pPr eaLnBrk="0" hangingPunct="0">
                        <a:spcBef>
                          <a:spcPct val="20000"/>
                        </a:spcBef>
                        <a:defRPr sz="2000">
                          <a:solidFill>
                            <a:schemeClr val="tx1"/>
                          </a:solidFill>
                          <a:latin typeface="Arial" charset="0"/>
                          <a:ea typeface="ＭＳ Ｐゴシック" pitchFamily="34" charset="-128"/>
                        </a:defRPr>
                      </a:lvl1pPr>
                      <a:lvl2pPr marL="742950" indent="-285750" eaLnBrk="0" hangingPunct="0">
                        <a:spcBef>
                          <a:spcPct val="20000"/>
                        </a:spcBef>
                        <a:defRPr sz="1600">
                          <a:solidFill>
                            <a:schemeClr val="tx1"/>
                          </a:solidFill>
                          <a:latin typeface="Arial" charset="0"/>
                          <a:ea typeface="ＭＳ Ｐゴシック" pitchFamily="34" charset="-128"/>
                        </a:defRPr>
                      </a:lvl2pPr>
                      <a:lvl3pPr marL="1143000" indent="-228600" eaLnBrk="0" hangingPunct="0">
                        <a:spcBef>
                          <a:spcPct val="20000"/>
                        </a:spcBef>
                        <a:defRPr sz="1200">
                          <a:solidFill>
                            <a:schemeClr val="tx1"/>
                          </a:solidFill>
                          <a:latin typeface="Arial" charset="0"/>
                          <a:ea typeface="ＭＳ Ｐゴシック" pitchFamily="34" charset="-128"/>
                        </a:defRPr>
                      </a:lvl3pPr>
                      <a:lvl4pPr marL="1600200" indent="-228600" eaLnBrk="0" hangingPunct="0">
                        <a:spcBef>
                          <a:spcPct val="20000"/>
                        </a:spcBef>
                        <a:defRPr sz="900">
                          <a:solidFill>
                            <a:schemeClr val="tx1"/>
                          </a:solidFill>
                          <a:latin typeface="Arial" charset="0"/>
                          <a:ea typeface="ＭＳ Ｐゴシック" pitchFamily="34" charset="-128"/>
                        </a:defRPr>
                      </a:lvl4pPr>
                      <a:lvl5pPr marL="2057400" indent="-228600" eaLnBrk="0" hangingPunct="0">
                        <a:spcBef>
                          <a:spcPct val="20000"/>
                        </a:spcBef>
                        <a:defRPr sz="9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defRPr sz="9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defRPr sz="9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defRPr sz="9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defRPr sz="900">
                          <a:solidFill>
                            <a:schemeClr val="tx1"/>
                          </a:solidFill>
                          <a:latin typeface="Arial"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smtClean="0">
                          <a:ln>
                            <a:noFill/>
                          </a:ln>
                          <a:solidFill>
                            <a:schemeClr val="bg1"/>
                          </a:solidFill>
                          <a:effectLst/>
                          <a:latin typeface="Arial" charset="0"/>
                          <a:ea typeface="ＭＳ Ｐゴシック" pitchFamily="34" charset="-128"/>
                        </a:rPr>
                        <a:t>Objectives</a:t>
                      </a:r>
                    </a:p>
                  </a:txBody>
                  <a:tcPr marT="45694" marB="45694" horzOverflow="overflow">
                    <a:lnL w="28575" cap="flat" cmpd="sng" algn="ctr">
                      <a:solidFill>
                        <a:srgbClr val="7E0407"/>
                      </a:solidFill>
                      <a:prstDash val="solid"/>
                      <a:round/>
                      <a:headEnd type="none" w="med" len="med"/>
                      <a:tailEnd type="none" w="med" len="med"/>
                    </a:lnL>
                    <a:lnR w="28575" cap="flat" cmpd="sng" algn="ctr">
                      <a:solidFill>
                        <a:srgbClr val="7E0407"/>
                      </a:solidFill>
                      <a:prstDash val="solid"/>
                      <a:round/>
                      <a:headEnd type="none" w="med" len="med"/>
                      <a:tailEnd type="none" w="med" len="med"/>
                    </a:lnR>
                    <a:lnT w="28575" cap="flat" cmpd="sng" algn="ctr">
                      <a:solidFill>
                        <a:srgbClr val="7E0407"/>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2060"/>
                    </a:solidFill>
                  </a:tcPr>
                </a:tc>
                <a:tc>
                  <a:txBody>
                    <a:bodyPr/>
                    <a:lstStyle>
                      <a:lvl1pPr eaLnBrk="0" hangingPunct="0">
                        <a:spcBef>
                          <a:spcPct val="20000"/>
                        </a:spcBef>
                        <a:defRPr sz="2000">
                          <a:solidFill>
                            <a:schemeClr val="tx1"/>
                          </a:solidFill>
                          <a:latin typeface="Arial" charset="0"/>
                          <a:ea typeface="ＭＳ Ｐゴシック" pitchFamily="34" charset="-128"/>
                        </a:defRPr>
                      </a:lvl1pPr>
                      <a:lvl2pPr marL="742950" indent="-285750" eaLnBrk="0" hangingPunct="0">
                        <a:spcBef>
                          <a:spcPct val="20000"/>
                        </a:spcBef>
                        <a:defRPr sz="1600">
                          <a:solidFill>
                            <a:schemeClr val="tx1"/>
                          </a:solidFill>
                          <a:latin typeface="Arial" charset="0"/>
                          <a:ea typeface="ＭＳ Ｐゴシック" pitchFamily="34" charset="-128"/>
                        </a:defRPr>
                      </a:lvl2pPr>
                      <a:lvl3pPr marL="1143000" indent="-228600" eaLnBrk="0" hangingPunct="0">
                        <a:spcBef>
                          <a:spcPct val="20000"/>
                        </a:spcBef>
                        <a:defRPr sz="1200">
                          <a:solidFill>
                            <a:schemeClr val="tx1"/>
                          </a:solidFill>
                          <a:latin typeface="Arial" charset="0"/>
                          <a:ea typeface="ＭＳ Ｐゴシック" pitchFamily="34" charset="-128"/>
                        </a:defRPr>
                      </a:lvl3pPr>
                      <a:lvl4pPr marL="1600200" indent="-228600" eaLnBrk="0" hangingPunct="0">
                        <a:spcBef>
                          <a:spcPct val="20000"/>
                        </a:spcBef>
                        <a:defRPr sz="900">
                          <a:solidFill>
                            <a:schemeClr val="tx1"/>
                          </a:solidFill>
                          <a:latin typeface="Arial" charset="0"/>
                          <a:ea typeface="ＭＳ Ｐゴシック" pitchFamily="34" charset="-128"/>
                        </a:defRPr>
                      </a:lvl4pPr>
                      <a:lvl5pPr marL="2057400" indent="-228600" eaLnBrk="0" hangingPunct="0">
                        <a:spcBef>
                          <a:spcPct val="20000"/>
                        </a:spcBef>
                        <a:defRPr sz="9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defRPr sz="9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defRPr sz="9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defRPr sz="9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defRPr sz="900">
                          <a:solidFill>
                            <a:schemeClr val="tx1"/>
                          </a:solidFill>
                          <a:latin typeface="Arial"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smtClean="0">
                          <a:ln>
                            <a:noFill/>
                          </a:ln>
                          <a:solidFill>
                            <a:schemeClr val="bg1"/>
                          </a:solidFill>
                          <a:effectLst/>
                          <a:latin typeface="Arial" charset="0"/>
                          <a:ea typeface="ＭＳ Ｐゴシック" pitchFamily="34" charset="-128"/>
                        </a:rPr>
                        <a:t>Informative Reference</a:t>
                      </a:r>
                    </a:p>
                  </a:txBody>
                  <a:tcPr marT="45694" marB="45694" horzOverflow="overflow">
                    <a:lnL w="28575" cap="flat" cmpd="sng" algn="ctr">
                      <a:solidFill>
                        <a:srgbClr val="7E0407"/>
                      </a:solidFill>
                      <a:prstDash val="solid"/>
                      <a:round/>
                      <a:headEnd type="none" w="med" len="med"/>
                      <a:tailEnd type="none" w="med" len="med"/>
                    </a:lnL>
                    <a:lnR w="28575" cap="flat" cmpd="sng" algn="ctr">
                      <a:solidFill>
                        <a:srgbClr val="7E0407"/>
                      </a:solidFill>
                      <a:prstDash val="solid"/>
                      <a:round/>
                      <a:headEnd type="none" w="med" len="med"/>
                      <a:tailEnd type="none" w="med" len="med"/>
                    </a:lnR>
                    <a:lnT w="28575" cap="flat" cmpd="sng" algn="ctr">
                      <a:solidFill>
                        <a:srgbClr val="7E0407"/>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2060"/>
                    </a:solidFill>
                  </a:tcPr>
                </a:tc>
              </a:tr>
              <a:tr h="1301750">
                <a:tc>
                  <a:txBody>
                    <a:bodyPr/>
                    <a:lstStyle>
                      <a:lvl1pPr marL="171450" indent="-171450" eaLnBrk="0" hangingPunct="0">
                        <a:spcBef>
                          <a:spcPct val="20000"/>
                        </a:spcBef>
                        <a:defRPr sz="2000">
                          <a:solidFill>
                            <a:schemeClr val="tx1"/>
                          </a:solidFill>
                          <a:latin typeface="Arial" charset="0"/>
                          <a:ea typeface="ＭＳ Ｐゴシック" pitchFamily="34" charset="-128"/>
                        </a:defRPr>
                      </a:lvl1pPr>
                      <a:lvl2pPr marL="742950" indent="-285750" eaLnBrk="0" hangingPunct="0">
                        <a:spcBef>
                          <a:spcPct val="20000"/>
                        </a:spcBef>
                        <a:defRPr sz="1600">
                          <a:solidFill>
                            <a:schemeClr val="tx1"/>
                          </a:solidFill>
                          <a:latin typeface="Arial" charset="0"/>
                          <a:ea typeface="ＭＳ Ｐゴシック" pitchFamily="34" charset="-128"/>
                        </a:defRPr>
                      </a:lvl2pPr>
                      <a:lvl3pPr marL="1143000" indent="-228600" eaLnBrk="0" hangingPunct="0">
                        <a:spcBef>
                          <a:spcPct val="20000"/>
                        </a:spcBef>
                        <a:defRPr sz="1200">
                          <a:solidFill>
                            <a:schemeClr val="tx1"/>
                          </a:solidFill>
                          <a:latin typeface="Arial" charset="0"/>
                          <a:ea typeface="ＭＳ Ｐゴシック" pitchFamily="34" charset="-128"/>
                        </a:defRPr>
                      </a:lvl3pPr>
                      <a:lvl4pPr marL="1600200" indent="-228600" eaLnBrk="0" hangingPunct="0">
                        <a:spcBef>
                          <a:spcPct val="20000"/>
                        </a:spcBef>
                        <a:defRPr sz="900">
                          <a:solidFill>
                            <a:schemeClr val="tx1"/>
                          </a:solidFill>
                          <a:latin typeface="Arial" charset="0"/>
                          <a:ea typeface="ＭＳ Ｐゴシック" pitchFamily="34" charset="-128"/>
                        </a:defRPr>
                      </a:lvl4pPr>
                      <a:lvl5pPr marL="2057400" indent="-228600" eaLnBrk="0" hangingPunct="0">
                        <a:spcBef>
                          <a:spcPct val="20000"/>
                        </a:spcBef>
                        <a:defRPr sz="9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defRPr sz="9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defRPr sz="9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defRPr sz="9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defRPr sz="900">
                          <a:solidFill>
                            <a:schemeClr val="tx1"/>
                          </a:solidFill>
                          <a:latin typeface="Arial" charset="0"/>
                          <a:ea typeface="ＭＳ Ｐゴシック" pitchFamily="34" charset="-128"/>
                        </a:defRPr>
                      </a:lvl9pPr>
                    </a:lstStyle>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000" b="0" i="0" u="none" strike="noStrike" cap="none" normalizeH="0" baseline="0" smtClean="0">
                          <a:ln>
                            <a:noFill/>
                          </a:ln>
                          <a:solidFill>
                            <a:srgbClr val="000000"/>
                          </a:solidFill>
                          <a:effectLst/>
                          <a:latin typeface="Arial" charset="0"/>
                          <a:ea typeface="ＭＳ Ｐゴシック" pitchFamily="34" charset="-128"/>
                        </a:rPr>
                        <a:t>Review list of available data quality issues which can be detected</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000" b="0" i="0" u="none" strike="noStrike" cap="none" normalizeH="0" baseline="0" smtClean="0">
                          <a:ln>
                            <a:noFill/>
                          </a:ln>
                          <a:solidFill>
                            <a:srgbClr val="000000"/>
                          </a:solidFill>
                          <a:effectLst/>
                          <a:latin typeface="Arial" charset="0"/>
                          <a:ea typeface="ＭＳ Ｐゴシック" pitchFamily="34" charset="-128"/>
                        </a:rPr>
                        <a:t>Use </a:t>
                      </a:r>
                      <a:r>
                        <a:rPr kumimoji="0" lang="en-US" altLang="en-US" sz="1000" b="0" i="1" u="none" strike="noStrike" cap="none" normalizeH="0" baseline="0" smtClean="0">
                          <a:ln>
                            <a:noFill/>
                          </a:ln>
                          <a:solidFill>
                            <a:srgbClr val="000000"/>
                          </a:solidFill>
                          <a:effectLst/>
                          <a:latin typeface="Arial" charset="0"/>
                          <a:ea typeface="ＭＳ Ｐゴシック" pitchFamily="34" charset="-128"/>
                        </a:rPr>
                        <a:t>Select All</a:t>
                      </a:r>
                      <a:r>
                        <a:rPr kumimoji="0" lang="en-US" altLang="en-US" sz="1000" b="0" i="0" u="none" strike="noStrike" cap="none" normalizeH="0" baseline="0" smtClean="0">
                          <a:ln>
                            <a:noFill/>
                          </a:ln>
                          <a:solidFill>
                            <a:srgbClr val="000000"/>
                          </a:solidFill>
                          <a:effectLst/>
                          <a:latin typeface="Arial" charset="0"/>
                          <a:ea typeface="ＭＳ Ｐゴシック" pitchFamily="34" charset="-128"/>
                        </a:rPr>
                        <a:t> or individually select </a:t>
                      </a:r>
                      <a:r>
                        <a:rPr kumimoji="0" lang="en-US" altLang="en-US" sz="1000" b="0" i="1" u="none" strike="noStrike" cap="none" normalizeH="0" baseline="0" smtClean="0">
                          <a:ln>
                            <a:noFill/>
                          </a:ln>
                          <a:solidFill>
                            <a:srgbClr val="000000"/>
                          </a:solidFill>
                          <a:effectLst/>
                          <a:latin typeface="Arial" charset="0"/>
                          <a:ea typeface="ＭＳ Ｐゴシック" pitchFamily="34" charset="-128"/>
                        </a:rPr>
                        <a:t>Errors/Warnings</a:t>
                      </a:r>
                      <a:r>
                        <a:rPr kumimoji="0" lang="en-US" altLang="en-US" sz="1000" b="0" i="0" u="none" strike="noStrike" cap="none" normalizeH="0" baseline="0" smtClean="0">
                          <a:ln>
                            <a:noFill/>
                          </a:ln>
                          <a:solidFill>
                            <a:srgbClr val="000000"/>
                          </a:solidFill>
                          <a:effectLst/>
                          <a:latin typeface="Arial" charset="0"/>
                          <a:ea typeface="ＭＳ Ｐゴシック" pitchFamily="34" charset="-128"/>
                        </a:rPr>
                        <a:t> to detect</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000" b="0" i="0" u="none" strike="noStrike" cap="none" normalizeH="0" baseline="0" smtClean="0">
                          <a:ln>
                            <a:noFill/>
                          </a:ln>
                          <a:solidFill>
                            <a:srgbClr val="000000"/>
                          </a:solidFill>
                          <a:effectLst/>
                          <a:latin typeface="Arial" charset="0"/>
                          <a:ea typeface="ＭＳ Ｐゴシック" pitchFamily="34" charset="-128"/>
                        </a:rPr>
                        <a:t>Use the Save button to activate the selected data quality issues</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000" b="0" i="0" u="none" strike="noStrike" cap="none" normalizeH="0" baseline="0" smtClean="0">
                          <a:ln>
                            <a:noFill/>
                          </a:ln>
                          <a:solidFill>
                            <a:srgbClr val="000000"/>
                          </a:solidFill>
                          <a:effectLst/>
                          <a:latin typeface="Arial" charset="0"/>
                          <a:ea typeface="ＭＳ Ｐゴシック" pitchFamily="34" charset="-128"/>
                        </a:rPr>
                        <a:t>Validate the message and view the Report </a:t>
                      </a:r>
                    </a:p>
                  </a:txBody>
                  <a:tcPr marT="45694" marB="45694" horzOverflow="overflow">
                    <a:lnL w="28575" cap="flat" cmpd="sng" algn="ctr">
                      <a:solidFill>
                        <a:srgbClr val="7E0407"/>
                      </a:solidFill>
                      <a:prstDash val="solid"/>
                      <a:round/>
                      <a:headEnd type="none" w="med" len="med"/>
                      <a:tailEnd type="none" w="med" len="med"/>
                    </a:lnL>
                    <a:lnR w="28575" cap="flat" cmpd="sng" algn="ctr">
                      <a:solidFill>
                        <a:srgbClr val="7E0407"/>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rgbClr val="7E0407"/>
                      </a:solidFill>
                      <a:prstDash val="solid"/>
                      <a:round/>
                      <a:headEnd type="none" w="med" len="med"/>
                      <a:tailEnd type="none" w="med" len="med"/>
                    </a:lnB>
                    <a:lnTlToBr>
                      <a:noFill/>
                    </a:lnTlToBr>
                    <a:lnBlToTr>
                      <a:noFill/>
                    </a:lnBlToTr>
                    <a:solidFill>
                      <a:srgbClr val="E7F3F4"/>
                    </a:solidFill>
                  </a:tcPr>
                </a:tc>
                <a:tc>
                  <a:txBody>
                    <a:bodyPr/>
                    <a:lstStyle>
                      <a:lvl1pPr marL="171450" indent="-171450" eaLnBrk="0" hangingPunct="0">
                        <a:spcBef>
                          <a:spcPct val="20000"/>
                        </a:spcBef>
                        <a:defRPr sz="2000">
                          <a:solidFill>
                            <a:schemeClr val="tx1"/>
                          </a:solidFill>
                          <a:latin typeface="Arial" charset="0"/>
                          <a:ea typeface="ＭＳ Ｐゴシック" pitchFamily="34" charset="-128"/>
                        </a:defRPr>
                      </a:lvl1pPr>
                      <a:lvl2pPr marL="742950" indent="-285750" eaLnBrk="0" hangingPunct="0">
                        <a:spcBef>
                          <a:spcPct val="20000"/>
                        </a:spcBef>
                        <a:defRPr sz="1600">
                          <a:solidFill>
                            <a:schemeClr val="tx1"/>
                          </a:solidFill>
                          <a:latin typeface="Arial" charset="0"/>
                          <a:ea typeface="ＭＳ Ｐゴシック" pitchFamily="34" charset="-128"/>
                        </a:defRPr>
                      </a:lvl2pPr>
                      <a:lvl3pPr marL="1143000" indent="-228600" eaLnBrk="0" hangingPunct="0">
                        <a:spcBef>
                          <a:spcPct val="20000"/>
                        </a:spcBef>
                        <a:defRPr sz="1200">
                          <a:solidFill>
                            <a:schemeClr val="tx1"/>
                          </a:solidFill>
                          <a:latin typeface="Arial" charset="0"/>
                          <a:ea typeface="ＭＳ Ｐゴシック" pitchFamily="34" charset="-128"/>
                        </a:defRPr>
                      </a:lvl3pPr>
                      <a:lvl4pPr marL="1600200" indent="-228600" eaLnBrk="0" hangingPunct="0">
                        <a:spcBef>
                          <a:spcPct val="20000"/>
                        </a:spcBef>
                        <a:defRPr sz="900">
                          <a:solidFill>
                            <a:schemeClr val="tx1"/>
                          </a:solidFill>
                          <a:latin typeface="Arial" charset="0"/>
                          <a:ea typeface="ＭＳ Ｐゴシック" pitchFamily="34" charset="-128"/>
                        </a:defRPr>
                      </a:lvl4pPr>
                      <a:lvl5pPr marL="2057400" indent="-228600" eaLnBrk="0" hangingPunct="0">
                        <a:spcBef>
                          <a:spcPct val="20000"/>
                        </a:spcBef>
                        <a:defRPr sz="9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defRPr sz="9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defRPr sz="9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defRPr sz="9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defRPr sz="900">
                          <a:solidFill>
                            <a:schemeClr val="tx1"/>
                          </a:solidFill>
                          <a:latin typeface="Arial" charset="0"/>
                          <a:ea typeface="ＭＳ Ｐゴシック" pitchFamily="34" charset="-128"/>
                        </a:defRPr>
                      </a:lvl9pPr>
                    </a:lstStyle>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000" b="0" i="0" u="none" strike="noStrike" cap="none" normalizeH="0" baseline="0" smtClean="0">
                          <a:ln>
                            <a:noFill/>
                          </a:ln>
                          <a:solidFill>
                            <a:srgbClr val="000000"/>
                          </a:solidFill>
                          <a:effectLst/>
                          <a:latin typeface="Arial" charset="0"/>
                          <a:ea typeface="ＭＳ Ｐゴシック" pitchFamily="34" charset="-128"/>
                        </a:rPr>
                        <a:t>After selecting the DQA button, a list of data quality issues will be displayed.  The issues are grouped into two categories, Errors and Warnings, based on severity.  The user may choose to detect all Errors and Warnings via the Select All option, or individually.  </a:t>
                      </a:r>
                    </a:p>
                  </a:txBody>
                  <a:tcPr marT="45694" marB="45694" horzOverflow="overflow">
                    <a:lnL w="28575" cap="flat" cmpd="sng" algn="ctr">
                      <a:solidFill>
                        <a:srgbClr val="7E0407"/>
                      </a:solidFill>
                      <a:prstDash val="solid"/>
                      <a:round/>
                      <a:headEnd type="none" w="med" len="med"/>
                      <a:tailEnd type="none" w="med" len="med"/>
                    </a:lnL>
                    <a:lnR w="28575" cap="flat" cmpd="sng" algn="ctr">
                      <a:solidFill>
                        <a:srgbClr val="7E0407"/>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rgbClr val="7E0407"/>
                      </a:solidFill>
                      <a:prstDash val="solid"/>
                      <a:round/>
                      <a:headEnd type="none" w="med" len="med"/>
                      <a:tailEnd type="none" w="med" len="med"/>
                    </a:lnB>
                    <a:lnTlToBr>
                      <a:noFill/>
                    </a:lnTlToBr>
                    <a:lnBlToTr>
                      <a:noFill/>
                    </a:lnBlToTr>
                    <a:solidFill>
                      <a:srgbClr val="E7F3F4"/>
                    </a:solidFill>
                  </a:tcPr>
                </a:tc>
              </a:tr>
            </a:tbl>
          </a:graphicData>
        </a:graphic>
      </p:graphicFrame>
      <p:grpSp>
        <p:nvGrpSpPr>
          <p:cNvPr id="19470" name="Group 37"/>
          <p:cNvGrpSpPr>
            <a:grpSpLocks/>
          </p:cNvGrpSpPr>
          <p:nvPr/>
        </p:nvGrpSpPr>
        <p:grpSpPr bwMode="auto">
          <a:xfrm>
            <a:off x="1855788" y="2662238"/>
            <a:ext cx="1782762" cy="465137"/>
            <a:chOff x="3661060" y="2813121"/>
            <a:chExt cx="1933372" cy="410636"/>
          </a:xfrm>
        </p:grpSpPr>
        <p:sp>
          <p:nvSpPr>
            <p:cNvPr id="8" name="TextBox 7"/>
            <p:cNvSpPr txBox="1">
              <a:spLocks noChangeArrowheads="1"/>
            </p:cNvSpPr>
            <p:nvPr/>
          </p:nvSpPr>
          <p:spPr bwMode="auto">
            <a:xfrm>
              <a:off x="3793624" y="2925240"/>
              <a:ext cx="1150038" cy="298517"/>
            </a:xfrm>
            <a:prstGeom prst="rect">
              <a:avLst/>
            </a:prstGeom>
            <a:solidFill>
              <a:srgbClr val="F2EECE"/>
            </a:solid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fontAlgn="base">
                <a:spcBef>
                  <a:spcPct val="0"/>
                </a:spcBef>
                <a:spcAft>
                  <a:spcPct val="0"/>
                </a:spcAft>
                <a:defRPr/>
              </a:pPr>
              <a:r>
                <a:rPr lang="en-US" sz="800" b="0" dirty="0" smtClean="0">
                  <a:solidFill>
                    <a:srgbClr val="000000"/>
                  </a:solidFill>
                  <a:ea typeface="ＭＳ Ｐゴシック" panose="020B0600070205080204" pitchFamily="34" charset="-128"/>
                </a:rPr>
                <a:t>Select any </a:t>
              </a:r>
              <a:r>
                <a:rPr lang="en-US" sz="800" b="0" i="1" dirty="0" smtClean="0">
                  <a:solidFill>
                    <a:srgbClr val="000000"/>
                  </a:solidFill>
                  <a:ea typeface="ＭＳ Ｐゴシック" panose="020B0600070205080204" pitchFamily="34" charset="-128"/>
                </a:rPr>
                <a:t>error</a:t>
              </a:r>
              <a:r>
                <a:rPr lang="en-US" sz="800" b="0" dirty="0" smtClean="0">
                  <a:solidFill>
                    <a:srgbClr val="000000"/>
                  </a:solidFill>
                  <a:ea typeface="ＭＳ Ｐゴシック" panose="020B0600070205080204" pitchFamily="34" charset="-128"/>
                </a:rPr>
                <a:t> option to detect.</a:t>
              </a:r>
              <a:endParaRPr lang="en-US" sz="800" b="0" dirty="0">
                <a:solidFill>
                  <a:srgbClr val="000000"/>
                </a:solidFill>
                <a:ea typeface="ＭＳ Ｐゴシック" panose="020B0600070205080204" pitchFamily="34" charset="-128"/>
              </a:endParaRPr>
            </a:p>
          </p:txBody>
        </p:sp>
        <p:sp>
          <p:nvSpPr>
            <p:cNvPr id="9" name="Oval 8"/>
            <p:cNvSpPr>
              <a:spLocks noChangeArrowheads="1"/>
            </p:cNvSpPr>
            <p:nvPr/>
          </p:nvSpPr>
          <p:spPr bwMode="auto">
            <a:xfrm>
              <a:off x="3661060" y="2813121"/>
              <a:ext cx="266850" cy="246662"/>
            </a:xfrm>
            <a:prstGeom prst="ellipse">
              <a:avLst/>
            </a:prstGeom>
            <a:gradFill rotWithShape="1">
              <a:gsLst>
                <a:gs pos="0">
                  <a:srgbClr val="8FB4FF"/>
                </a:gs>
                <a:gs pos="50000">
                  <a:srgbClr val="262673"/>
                </a:gs>
                <a:gs pos="100000">
                  <a:srgbClr val="002060"/>
                </a:gs>
              </a:gsLst>
              <a:lin ang="5400000" scaled="1"/>
            </a:gradFill>
            <a:ln w="9525">
              <a:solidFill>
                <a:schemeClr val="bg1"/>
              </a:solidFill>
              <a:round/>
              <a:headEnd/>
              <a:tailEnd/>
            </a:ln>
            <a:effectLst>
              <a:outerShdw blurRad="50800" dist="38100" dir="5400000" algn="t" rotWithShape="0">
                <a:srgbClr val="808080">
                  <a:alpha val="39998"/>
                </a:srgbClr>
              </a:outerShdw>
            </a:effectLst>
          </p:spPr>
          <p:txBody>
            <a:bodyPr lIns="0" tIns="0" rIns="0" bIns="0" anchor="ctr"/>
            <a:lstStyle/>
            <a:p>
              <a:pPr algn="ctr" fontAlgn="base">
                <a:spcBef>
                  <a:spcPct val="0"/>
                </a:spcBef>
                <a:spcAft>
                  <a:spcPct val="0"/>
                </a:spcAft>
                <a:defRPr/>
              </a:pPr>
              <a:r>
                <a:rPr lang="en-US" sz="1200" dirty="0">
                  <a:solidFill>
                    <a:srgbClr val="FFFFFF"/>
                  </a:solidFill>
                  <a:latin typeface="Franklin Gothic Demi"/>
                  <a:ea typeface="ＭＳ Ｐゴシック" panose="020B0600070205080204" pitchFamily="34" charset="-128"/>
                </a:rPr>
                <a:t>3</a:t>
              </a:r>
            </a:p>
          </p:txBody>
        </p:sp>
        <p:cxnSp>
          <p:nvCxnSpPr>
            <p:cNvPr id="19485" name="Straight Connector 9"/>
            <p:cNvCxnSpPr>
              <a:cxnSpLocks noChangeShapeType="1"/>
            </p:cNvCxnSpPr>
            <p:nvPr/>
          </p:nvCxnSpPr>
          <p:spPr bwMode="auto">
            <a:xfrm>
              <a:off x="4943662" y="2937853"/>
              <a:ext cx="650770" cy="0"/>
            </a:xfrm>
            <a:prstGeom prst="line">
              <a:avLst/>
            </a:prstGeom>
            <a:noFill/>
            <a:ln w="28575">
              <a:solidFill>
                <a:srgbClr val="7F7F7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9471" name="Straight Connector 15"/>
          <p:cNvCxnSpPr>
            <a:cxnSpLocks noChangeShapeType="1"/>
          </p:cNvCxnSpPr>
          <p:nvPr/>
        </p:nvCxnSpPr>
        <p:spPr bwMode="auto">
          <a:xfrm flipH="1">
            <a:off x="5481638" y="4984750"/>
            <a:ext cx="1676400" cy="0"/>
          </a:xfrm>
          <a:prstGeom prst="line">
            <a:avLst/>
          </a:prstGeom>
          <a:noFill/>
          <a:ln w="28575">
            <a:solidFill>
              <a:srgbClr val="7F7F7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p:cNvSpPr txBox="1">
            <a:spLocks noChangeArrowheads="1"/>
          </p:cNvSpPr>
          <p:nvPr/>
        </p:nvSpPr>
        <p:spPr bwMode="auto">
          <a:xfrm>
            <a:off x="7164388" y="4811713"/>
            <a:ext cx="1087437" cy="339725"/>
          </a:xfrm>
          <a:prstGeom prst="rect">
            <a:avLst/>
          </a:prstGeom>
          <a:solidFill>
            <a:srgbClr val="F2EECE"/>
          </a:solid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fontAlgn="base">
              <a:spcBef>
                <a:spcPct val="0"/>
              </a:spcBef>
              <a:spcAft>
                <a:spcPct val="0"/>
              </a:spcAft>
              <a:defRPr/>
            </a:pPr>
            <a:r>
              <a:rPr lang="en-US" sz="800" b="0" dirty="0" smtClean="0">
                <a:solidFill>
                  <a:srgbClr val="000000"/>
                </a:solidFill>
                <a:ea typeface="ＭＳ Ｐゴシック" panose="020B0600070205080204" pitchFamily="34" charset="-128"/>
              </a:rPr>
              <a:t>Select any </a:t>
            </a:r>
            <a:r>
              <a:rPr lang="en-US" sz="800" b="0" i="1" dirty="0" smtClean="0">
                <a:solidFill>
                  <a:srgbClr val="000000"/>
                </a:solidFill>
                <a:ea typeface="ＭＳ Ｐゴシック" panose="020B0600070205080204" pitchFamily="34" charset="-128"/>
              </a:rPr>
              <a:t>Warning</a:t>
            </a:r>
            <a:r>
              <a:rPr lang="en-US" sz="800" b="0" dirty="0" smtClean="0">
                <a:solidFill>
                  <a:srgbClr val="000000"/>
                </a:solidFill>
                <a:ea typeface="ＭＳ Ｐゴシック" panose="020B0600070205080204" pitchFamily="34" charset="-128"/>
              </a:rPr>
              <a:t> option to detect.</a:t>
            </a:r>
            <a:endParaRPr lang="en-US" sz="800" b="0" dirty="0">
              <a:solidFill>
                <a:srgbClr val="000000"/>
              </a:solidFill>
              <a:ea typeface="ＭＳ Ｐゴシック" panose="020B0600070205080204" pitchFamily="34" charset="-128"/>
            </a:endParaRPr>
          </a:p>
        </p:txBody>
      </p:sp>
      <p:sp>
        <p:nvSpPr>
          <p:cNvPr id="36" name="Oval 35"/>
          <p:cNvSpPr>
            <a:spLocks noChangeArrowheads="1"/>
          </p:cNvSpPr>
          <p:nvPr/>
        </p:nvSpPr>
        <p:spPr bwMode="auto">
          <a:xfrm>
            <a:off x="6991350" y="4630738"/>
            <a:ext cx="249238" cy="279400"/>
          </a:xfrm>
          <a:prstGeom prst="ellipse">
            <a:avLst/>
          </a:prstGeom>
          <a:gradFill rotWithShape="1">
            <a:gsLst>
              <a:gs pos="0">
                <a:srgbClr val="8FB4FF"/>
              </a:gs>
              <a:gs pos="50000">
                <a:srgbClr val="262673"/>
              </a:gs>
              <a:gs pos="100000">
                <a:srgbClr val="002060"/>
              </a:gs>
            </a:gsLst>
            <a:lin ang="5400000" scaled="1"/>
          </a:gradFill>
          <a:ln w="9525">
            <a:solidFill>
              <a:schemeClr val="bg1"/>
            </a:solidFill>
            <a:round/>
            <a:headEnd/>
            <a:tailEnd/>
          </a:ln>
          <a:effectLst>
            <a:outerShdw blurRad="50800" dist="38100" dir="5400000" algn="t" rotWithShape="0">
              <a:srgbClr val="808080">
                <a:alpha val="39998"/>
              </a:srgbClr>
            </a:outerShdw>
          </a:effectLst>
        </p:spPr>
        <p:txBody>
          <a:bodyPr lIns="0" tIns="0" rIns="0" bIns="0" anchor="ctr"/>
          <a:lstStyle/>
          <a:p>
            <a:pPr algn="ctr" fontAlgn="base">
              <a:spcBef>
                <a:spcPct val="0"/>
              </a:spcBef>
              <a:spcAft>
                <a:spcPct val="0"/>
              </a:spcAft>
              <a:defRPr/>
            </a:pPr>
            <a:r>
              <a:rPr lang="en-US" sz="1200" dirty="0">
                <a:solidFill>
                  <a:srgbClr val="FFFFFF"/>
                </a:solidFill>
                <a:latin typeface="Franklin Gothic Demi"/>
                <a:ea typeface="ＭＳ Ｐゴシック" panose="020B0600070205080204" pitchFamily="34" charset="-128"/>
              </a:rPr>
              <a:t>4</a:t>
            </a:r>
          </a:p>
        </p:txBody>
      </p:sp>
      <p:cxnSp>
        <p:nvCxnSpPr>
          <p:cNvPr id="19474" name="Straight Connector 21"/>
          <p:cNvCxnSpPr>
            <a:cxnSpLocks noChangeShapeType="1"/>
          </p:cNvCxnSpPr>
          <p:nvPr/>
        </p:nvCxnSpPr>
        <p:spPr bwMode="auto">
          <a:xfrm flipV="1">
            <a:off x="5986463" y="3392488"/>
            <a:ext cx="4762" cy="292100"/>
          </a:xfrm>
          <a:prstGeom prst="line">
            <a:avLst/>
          </a:prstGeom>
          <a:noFill/>
          <a:ln w="28575">
            <a:solidFill>
              <a:srgbClr val="7F7F7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94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8088" y="2700338"/>
            <a:ext cx="4665662" cy="184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 y="4270375"/>
            <a:ext cx="5283200" cy="183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050" y="4010025"/>
            <a:ext cx="838200" cy="231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78"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58075" y="5578475"/>
            <a:ext cx="1514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9" name="Group 37"/>
          <p:cNvGrpSpPr>
            <a:grpSpLocks/>
          </p:cNvGrpSpPr>
          <p:nvPr/>
        </p:nvGrpSpPr>
        <p:grpSpPr bwMode="auto">
          <a:xfrm>
            <a:off x="5630863" y="5511800"/>
            <a:ext cx="1827212" cy="565150"/>
            <a:chOff x="3661060" y="2843877"/>
            <a:chExt cx="1981736" cy="499186"/>
          </a:xfrm>
        </p:grpSpPr>
        <p:sp>
          <p:nvSpPr>
            <p:cNvPr id="17" name="TextBox 16"/>
            <p:cNvSpPr txBox="1">
              <a:spLocks noChangeArrowheads="1"/>
            </p:cNvSpPr>
            <p:nvPr/>
          </p:nvSpPr>
          <p:spPr bwMode="auto">
            <a:xfrm>
              <a:off x="3833235" y="2935021"/>
              <a:ext cx="1303366" cy="408042"/>
            </a:xfrm>
            <a:prstGeom prst="rect">
              <a:avLst/>
            </a:prstGeom>
            <a:solidFill>
              <a:srgbClr val="F2EECE"/>
            </a:solid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fontAlgn="base">
                <a:spcBef>
                  <a:spcPct val="0"/>
                </a:spcBef>
                <a:spcAft>
                  <a:spcPct val="0"/>
                </a:spcAft>
                <a:defRPr/>
              </a:pPr>
              <a:r>
                <a:rPr lang="en-US" sz="800" b="0" dirty="0" smtClean="0">
                  <a:solidFill>
                    <a:srgbClr val="000000"/>
                  </a:solidFill>
                  <a:ea typeface="ＭＳ Ｐゴシック" panose="020B0600070205080204" pitchFamily="34" charset="-128"/>
                </a:rPr>
                <a:t>Select </a:t>
              </a:r>
              <a:r>
                <a:rPr lang="en-US" sz="800" dirty="0" smtClean="0">
                  <a:solidFill>
                    <a:srgbClr val="000000"/>
                  </a:solidFill>
                  <a:ea typeface="ＭＳ Ｐゴシック" panose="020B0600070205080204" pitchFamily="34" charset="-128"/>
                </a:rPr>
                <a:t>‘Save’ </a:t>
              </a:r>
              <a:r>
                <a:rPr lang="en-US" sz="800" b="0" dirty="0" smtClean="0">
                  <a:solidFill>
                    <a:srgbClr val="000000"/>
                  </a:solidFill>
                  <a:ea typeface="ＭＳ Ｐゴシック" panose="020B0600070205080204" pitchFamily="34" charset="-128"/>
                </a:rPr>
                <a:t>located at the top right of the </a:t>
              </a:r>
              <a:r>
                <a:rPr lang="en-US" sz="800" b="0" i="1" dirty="0" smtClean="0">
                  <a:solidFill>
                    <a:srgbClr val="000000"/>
                  </a:solidFill>
                  <a:ea typeface="ＭＳ Ｐゴシック" panose="020B0600070205080204" pitchFamily="34" charset="-128"/>
                </a:rPr>
                <a:t>DQA Options </a:t>
              </a:r>
              <a:r>
                <a:rPr lang="en-US" sz="800" b="0" dirty="0">
                  <a:solidFill>
                    <a:srgbClr val="000000"/>
                  </a:solidFill>
                  <a:ea typeface="ＭＳ Ｐゴシック" panose="020B0600070205080204" pitchFamily="34" charset="-128"/>
                </a:rPr>
                <a:t>w</a:t>
              </a:r>
              <a:r>
                <a:rPr lang="en-US" sz="800" b="0" dirty="0" smtClean="0">
                  <a:solidFill>
                    <a:srgbClr val="000000"/>
                  </a:solidFill>
                  <a:ea typeface="ＭＳ Ｐゴシック" panose="020B0600070205080204" pitchFamily="34" charset="-128"/>
                </a:rPr>
                <a:t>indow.</a:t>
              </a:r>
              <a:endParaRPr lang="en-US" sz="800" b="0" dirty="0">
                <a:solidFill>
                  <a:srgbClr val="000000"/>
                </a:solidFill>
                <a:ea typeface="ＭＳ Ｐゴシック" panose="020B0600070205080204" pitchFamily="34" charset="-128"/>
              </a:endParaRPr>
            </a:p>
          </p:txBody>
        </p:sp>
        <p:sp>
          <p:nvSpPr>
            <p:cNvPr id="18" name="Oval 17"/>
            <p:cNvSpPr>
              <a:spLocks noChangeArrowheads="1"/>
            </p:cNvSpPr>
            <p:nvPr/>
          </p:nvSpPr>
          <p:spPr bwMode="auto">
            <a:xfrm>
              <a:off x="3661060" y="2843877"/>
              <a:ext cx="266871" cy="246789"/>
            </a:xfrm>
            <a:prstGeom prst="ellipse">
              <a:avLst/>
            </a:prstGeom>
            <a:gradFill rotWithShape="1">
              <a:gsLst>
                <a:gs pos="0">
                  <a:srgbClr val="8FB4FF"/>
                </a:gs>
                <a:gs pos="50000">
                  <a:srgbClr val="262673"/>
                </a:gs>
                <a:gs pos="100000">
                  <a:srgbClr val="002060"/>
                </a:gs>
              </a:gsLst>
              <a:lin ang="5400000" scaled="1"/>
            </a:gradFill>
            <a:ln w="9525">
              <a:solidFill>
                <a:schemeClr val="bg1"/>
              </a:solidFill>
              <a:round/>
              <a:headEnd/>
              <a:tailEnd/>
            </a:ln>
            <a:effectLst>
              <a:outerShdw blurRad="50800" dist="38100" dir="5400000" algn="t" rotWithShape="0">
                <a:srgbClr val="808080">
                  <a:alpha val="39998"/>
                </a:srgbClr>
              </a:outerShdw>
            </a:effectLst>
          </p:spPr>
          <p:txBody>
            <a:bodyPr lIns="0" tIns="0" rIns="0" bIns="0" anchor="ctr"/>
            <a:lstStyle/>
            <a:p>
              <a:pPr algn="ctr" fontAlgn="base">
                <a:spcBef>
                  <a:spcPct val="0"/>
                </a:spcBef>
                <a:spcAft>
                  <a:spcPct val="0"/>
                </a:spcAft>
                <a:defRPr/>
              </a:pPr>
              <a:r>
                <a:rPr lang="en-US" sz="1200" dirty="0">
                  <a:solidFill>
                    <a:srgbClr val="FFFFFF"/>
                  </a:solidFill>
                  <a:latin typeface="Franklin Gothic Demi"/>
                  <a:ea typeface="ＭＳ Ｐゴシック" panose="020B0600070205080204" pitchFamily="34" charset="-128"/>
                </a:rPr>
                <a:t>5</a:t>
              </a:r>
            </a:p>
          </p:txBody>
        </p:sp>
        <p:cxnSp>
          <p:nvCxnSpPr>
            <p:cNvPr id="19482" name="Straight Connector 9"/>
            <p:cNvCxnSpPr>
              <a:cxnSpLocks noChangeShapeType="1"/>
              <a:endCxn id="19478" idx="1"/>
            </p:cNvCxnSpPr>
            <p:nvPr/>
          </p:nvCxnSpPr>
          <p:spPr bwMode="auto">
            <a:xfrm flipV="1">
              <a:off x="5136383" y="3104628"/>
              <a:ext cx="506413" cy="1402"/>
            </a:xfrm>
            <a:prstGeom prst="line">
              <a:avLst/>
            </a:prstGeom>
            <a:noFill/>
            <a:ln w="28575">
              <a:solidFill>
                <a:srgbClr val="7F7F7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330366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5" y="279400"/>
            <a:ext cx="8229600" cy="830263"/>
          </a:xfrm>
        </p:spPr>
        <p:txBody>
          <a:bodyPr/>
          <a:lstStyle/>
          <a:p>
            <a:pPr>
              <a:defRPr/>
            </a:pPr>
            <a:r>
              <a:rPr lang="en-US" dirty="0">
                <a:ea typeface="ＭＳ Ｐゴシック" pitchFamily="34" charset="-128"/>
              </a:rPr>
              <a:t>Example of DQA reported issues </a:t>
            </a:r>
            <a:r>
              <a:rPr lang="en-US" dirty="0" smtClean="0"/>
              <a:t/>
            </a:r>
            <a:br>
              <a:rPr lang="en-US" dirty="0" smtClean="0"/>
            </a:br>
            <a:r>
              <a:rPr lang="en-US" dirty="0" smtClean="0"/>
              <a:t>  </a:t>
            </a:r>
            <a:endParaRPr lang="en-US" dirty="0"/>
          </a:p>
        </p:txBody>
      </p:sp>
      <p:pic>
        <p:nvPicPr>
          <p:cNvPr id="20483" name="Picture 2" descr="Screen Shot 2016-01-05 at 11.32.33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3925" y="1362075"/>
            <a:ext cx="7453313" cy="4546600"/>
          </a:xfrm>
          <a:prstGeom prst="rect">
            <a:avLst/>
          </a:prstGeom>
          <a:noFill/>
          <a:ln w="95250">
            <a:solidFill>
              <a:srgbClr val="002060"/>
            </a:solidFill>
            <a:miter lim="800000"/>
            <a:headEnd/>
            <a:tailEnd/>
          </a:ln>
          <a:extLst>
            <a:ext uri="{909E8E84-426E-40DD-AFC4-6F175D3DCCD1}">
              <a14:hiddenFill xmlns:a14="http://schemas.microsoft.com/office/drawing/2010/main">
                <a:solidFill>
                  <a:srgbClr val="FFFFFF"/>
                </a:solidFill>
              </a14:hiddenFill>
            </a:ext>
          </a:extLst>
        </p:spPr>
      </p:pic>
      <p:grpSp>
        <p:nvGrpSpPr>
          <p:cNvPr id="20484" name="Group 37"/>
          <p:cNvGrpSpPr>
            <a:grpSpLocks/>
          </p:cNvGrpSpPr>
          <p:nvPr/>
        </p:nvGrpSpPr>
        <p:grpSpPr bwMode="auto">
          <a:xfrm>
            <a:off x="5368925" y="576263"/>
            <a:ext cx="1698625" cy="592137"/>
            <a:chOff x="3646376" y="2708624"/>
            <a:chExt cx="1841561" cy="523214"/>
          </a:xfrm>
        </p:grpSpPr>
        <p:sp>
          <p:nvSpPr>
            <p:cNvPr id="6" name="TextBox 5"/>
            <p:cNvSpPr txBox="1">
              <a:spLocks noChangeArrowheads="1"/>
            </p:cNvSpPr>
            <p:nvPr/>
          </p:nvSpPr>
          <p:spPr bwMode="auto">
            <a:xfrm>
              <a:off x="3780621" y="2823647"/>
              <a:ext cx="1707316" cy="408191"/>
            </a:xfrm>
            <a:prstGeom prst="rect">
              <a:avLst/>
            </a:prstGeom>
            <a:solidFill>
              <a:srgbClr val="F2EECE"/>
            </a:solid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fontAlgn="base">
                <a:spcBef>
                  <a:spcPct val="0"/>
                </a:spcBef>
                <a:spcAft>
                  <a:spcPct val="0"/>
                </a:spcAft>
                <a:defRPr/>
              </a:pPr>
              <a:r>
                <a:rPr lang="en-US" sz="800" b="0" dirty="0" smtClean="0">
                  <a:solidFill>
                    <a:srgbClr val="000000"/>
                  </a:solidFill>
                  <a:ea typeface="ＭＳ Ｐゴシック" panose="020B0600070205080204" pitchFamily="34" charset="-128"/>
                </a:rPr>
                <a:t>Click the </a:t>
              </a:r>
              <a:r>
                <a:rPr lang="en-US" sz="800" dirty="0" smtClean="0">
                  <a:solidFill>
                    <a:srgbClr val="000000"/>
                  </a:solidFill>
                  <a:ea typeface="ＭＳ Ｐゴシック" panose="020B0600070205080204" pitchFamily="34" charset="-128"/>
                </a:rPr>
                <a:t>‘Validate’ </a:t>
              </a:r>
              <a:r>
                <a:rPr lang="en-US" sz="800" b="0" dirty="0" smtClean="0">
                  <a:solidFill>
                    <a:srgbClr val="000000"/>
                  </a:solidFill>
                  <a:ea typeface="ＭＳ Ｐゴシック" panose="020B0600070205080204" pitchFamily="34" charset="-128"/>
                </a:rPr>
                <a:t>button to load validation results in the </a:t>
              </a:r>
              <a:r>
                <a:rPr lang="en-US" sz="800" b="0" i="1" dirty="0" smtClean="0">
                  <a:solidFill>
                    <a:srgbClr val="000000"/>
                  </a:solidFill>
                  <a:ea typeface="ＭＳ Ｐゴシック" panose="020B0600070205080204" pitchFamily="34" charset="-128"/>
                </a:rPr>
                <a:t>Message Validation Window</a:t>
              </a:r>
              <a:r>
                <a:rPr lang="en-US" sz="800" b="0" dirty="0" smtClean="0">
                  <a:solidFill>
                    <a:srgbClr val="000000"/>
                  </a:solidFill>
                  <a:ea typeface="ＭＳ Ｐゴシック" panose="020B0600070205080204" pitchFamily="34" charset="-128"/>
                </a:rPr>
                <a:t>.</a:t>
              </a:r>
              <a:endParaRPr lang="en-US" sz="800" b="0" dirty="0">
                <a:solidFill>
                  <a:srgbClr val="000000"/>
                </a:solidFill>
                <a:ea typeface="ＭＳ Ｐゴシック" panose="020B0600070205080204" pitchFamily="34" charset="-128"/>
              </a:endParaRPr>
            </a:p>
          </p:txBody>
        </p:sp>
        <p:sp>
          <p:nvSpPr>
            <p:cNvPr id="7" name="Oval 6"/>
            <p:cNvSpPr>
              <a:spLocks noChangeArrowheads="1"/>
            </p:cNvSpPr>
            <p:nvPr/>
          </p:nvSpPr>
          <p:spPr bwMode="auto">
            <a:xfrm>
              <a:off x="3646376" y="2708624"/>
              <a:ext cx="266769" cy="246879"/>
            </a:xfrm>
            <a:prstGeom prst="ellipse">
              <a:avLst/>
            </a:prstGeom>
            <a:gradFill rotWithShape="1">
              <a:gsLst>
                <a:gs pos="0">
                  <a:srgbClr val="8FB4FF"/>
                </a:gs>
                <a:gs pos="50000">
                  <a:srgbClr val="262673"/>
                </a:gs>
                <a:gs pos="100000">
                  <a:srgbClr val="002060"/>
                </a:gs>
              </a:gsLst>
              <a:lin ang="5400000" scaled="1"/>
            </a:gradFill>
            <a:ln w="9525">
              <a:solidFill>
                <a:schemeClr val="bg1"/>
              </a:solidFill>
              <a:round/>
              <a:headEnd/>
              <a:tailEnd/>
            </a:ln>
            <a:effectLst>
              <a:outerShdw blurRad="50800" dist="38100" dir="5400000" algn="t" rotWithShape="0">
                <a:srgbClr val="808080">
                  <a:alpha val="39998"/>
                </a:srgbClr>
              </a:outerShdw>
            </a:effectLst>
          </p:spPr>
          <p:txBody>
            <a:bodyPr lIns="0" tIns="0" rIns="0" bIns="0" anchor="ctr"/>
            <a:lstStyle/>
            <a:p>
              <a:pPr algn="ctr" fontAlgn="base">
                <a:spcBef>
                  <a:spcPct val="0"/>
                </a:spcBef>
                <a:spcAft>
                  <a:spcPct val="0"/>
                </a:spcAft>
                <a:defRPr/>
              </a:pPr>
              <a:r>
                <a:rPr lang="en-US" sz="1200" dirty="0">
                  <a:solidFill>
                    <a:srgbClr val="FFFFFF"/>
                  </a:solidFill>
                  <a:latin typeface="Franklin Gothic Demi"/>
                  <a:ea typeface="ＭＳ Ｐゴシック" panose="020B0600070205080204" pitchFamily="34" charset="-128"/>
                </a:rPr>
                <a:t>6</a:t>
              </a:r>
            </a:p>
          </p:txBody>
        </p:sp>
      </p:grpSp>
      <p:cxnSp>
        <p:nvCxnSpPr>
          <p:cNvPr id="20485" name="Straight Connector 9"/>
          <p:cNvCxnSpPr>
            <a:cxnSpLocks noChangeShapeType="1"/>
          </p:cNvCxnSpPr>
          <p:nvPr/>
        </p:nvCxnSpPr>
        <p:spPr bwMode="auto">
          <a:xfrm flipH="1">
            <a:off x="5938838" y="1158875"/>
            <a:ext cx="1587" cy="203200"/>
          </a:xfrm>
          <a:prstGeom prst="line">
            <a:avLst/>
          </a:prstGeom>
          <a:noFill/>
          <a:ln w="28575">
            <a:solidFill>
              <a:srgbClr val="7F7F7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86" name="Straight Connector 9"/>
          <p:cNvCxnSpPr>
            <a:cxnSpLocks noChangeShapeType="1"/>
          </p:cNvCxnSpPr>
          <p:nvPr/>
        </p:nvCxnSpPr>
        <p:spPr bwMode="auto">
          <a:xfrm flipH="1">
            <a:off x="2046288" y="4592638"/>
            <a:ext cx="696912" cy="0"/>
          </a:xfrm>
          <a:prstGeom prst="line">
            <a:avLst/>
          </a:prstGeom>
          <a:noFill/>
          <a:ln w="28575">
            <a:solidFill>
              <a:srgbClr val="7F7F7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0487" name="Group 37"/>
          <p:cNvGrpSpPr>
            <a:grpSpLocks/>
          </p:cNvGrpSpPr>
          <p:nvPr/>
        </p:nvGrpSpPr>
        <p:grpSpPr bwMode="auto">
          <a:xfrm>
            <a:off x="2617788" y="4468813"/>
            <a:ext cx="1846262" cy="409575"/>
            <a:chOff x="3211939" y="3519828"/>
            <a:chExt cx="2001768" cy="360933"/>
          </a:xfrm>
        </p:grpSpPr>
        <p:sp>
          <p:nvSpPr>
            <p:cNvPr id="14" name="TextBox 13"/>
            <p:cNvSpPr txBox="1">
              <a:spLocks noChangeArrowheads="1"/>
            </p:cNvSpPr>
            <p:nvPr/>
          </p:nvSpPr>
          <p:spPr bwMode="auto">
            <a:xfrm>
              <a:off x="3346193" y="3581382"/>
              <a:ext cx="1867514" cy="299379"/>
            </a:xfrm>
            <a:prstGeom prst="rect">
              <a:avLst/>
            </a:prstGeom>
            <a:solidFill>
              <a:srgbClr val="F2EECE"/>
            </a:solid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fontAlgn="base">
                <a:spcBef>
                  <a:spcPct val="0"/>
                </a:spcBef>
                <a:spcAft>
                  <a:spcPct val="0"/>
                </a:spcAft>
                <a:defRPr/>
              </a:pPr>
              <a:r>
                <a:rPr lang="en-US" sz="800" b="0" dirty="0" smtClean="0">
                  <a:solidFill>
                    <a:srgbClr val="000000"/>
                  </a:solidFill>
                  <a:ea typeface="ＭＳ Ｐゴシック" panose="020B0600070205080204" pitchFamily="34" charset="-128"/>
                </a:rPr>
                <a:t>Select the </a:t>
              </a:r>
              <a:r>
                <a:rPr lang="en-US" sz="800" dirty="0" smtClean="0">
                  <a:solidFill>
                    <a:srgbClr val="000000"/>
                  </a:solidFill>
                  <a:ea typeface="ＭＳ Ｐゴシック" panose="020B0600070205080204" pitchFamily="34" charset="-128"/>
                </a:rPr>
                <a:t>‘DQA’ </a:t>
              </a:r>
              <a:r>
                <a:rPr lang="en-US" sz="800" b="0" dirty="0" smtClean="0">
                  <a:solidFill>
                    <a:srgbClr val="000000"/>
                  </a:solidFill>
                  <a:ea typeface="ＭＳ Ｐゴシック" panose="020B0600070205080204" pitchFamily="34" charset="-128"/>
                </a:rPr>
                <a:t>tab to display only DQA </a:t>
              </a:r>
              <a:r>
                <a:rPr lang="en-US" sz="800" b="0" i="1" dirty="0" smtClean="0">
                  <a:solidFill>
                    <a:srgbClr val="000000"/>
                  </a:solidFill>
                  <a:ea typeface="ＭＳ Ｐゴシック" panose="020B0600070205080204" pitchFamily="34" charset="-128"/>
                </a:rPr>
                <a:t>validation</a:t>
              </a:r>
              <a:r>
                <a:rPr lang="en-US" sz="800" b="0" dirty="0" smtClean="0">
                  <a:solidFill>
                    <a:srgbClr val="000000"/>
                  </a:solidFill>
                  <a:ea typeface="ＭＳ Ｐゴシック" panose="020B0600070205080204" pitchFamily="34" charset="-128"/>
                </a:rPr>
                <a:t> </a:t>
              </a:r>
              <a:r>
                <a:rPr lang="en-US" sz="800" b="0" i="1" dirty="0" smtClean="0">
                  <a:solidFill>
                    <a:srgbClr val="000000"/>
                  </a:solidFill>
                  <a:ea typeface="ＭＳ Ｐゴシック" panose="020B0600070205080204" pitchFamily="34" charset="-128"/>
                </a:rPr>
                <a:t>errors</a:t>
              </a:r>
              <a:r>
                <a:rPr lang="en-US" sz="800" b="0" dirty="0" smtClean="0">
                  <a:solidFill>
                    <a:srgbClr val="000000"/>
                  </a:solidFill>
                  <a:ea typeface="ＭＳ Ｐゴシック" panose="020B0600070205080204" pitchFamily="34" charset="-128"/>
                </a:rPr>
                <a:t>.</a:t>
              </a:r>
              <a:endParaRPr lang="en-US" sz="800" b="0" dirty="0">
                <a:solidFill>
                  <a:srgbClr val="000000"/>
                </a:solidFill>
                <a:ea typeface="ＭＳ Ｐゴシック" panose="020B0600070205080204" pitchFamily="34" charset="-128"/>
              </a:endParaRPr>
            </a:p>
          </p:txBody>
        </p:sp>
        <p:sp>
          <p:nvSpPr>
            <p:cNvPr id="15" name="Oval 14"/>
            <p:cNvSpPr>
              <a:spLocks noChangeArrowheads="1"/>
            </p:cNvSpPr>
            <p:nvPr/>
          </p:nvSpPr>
          <p:spPr bwMode="auto">
            <a:xfrm>
              <a:off x="3211939" y="3519828"/>
              <a:ext cx="266787" cy="246218"/>
            </a:xfrm>
            <a:prstGeom prst="ellipse">
              <a:avLst/>
            </a:prstGeom>
            <a:gradFill rotWithShape="1">
              <a:gsLst>
                <a:gs pos="0">
                  <a:srgbClr val="8FB4FF"/>
                </a:gs>
                <a:gs pos="50000">
                  <a:srgbClr val="262673"/>
                </a:gs>
                <a:gs pos="100000">
                  <a:srgbClr val="002060"/>
                </a:gs>
              </a:gsLst>
              <a:lin ang="5400000" scaled="1"/>
            </a:gradFill>
            <a:ln w="9525">
              <a:solidFill>
                <a:schemeClr val="bg1"/>
              </a:solidFill>
              <a:round/>
              <a:headEnd/>
              <a:tailEnd/>
            </a:ln>
            <a:effectLst>
              <a:outerShdw blurRad="50800" dist="38100" dir="5400000" algn="t" rotWithShape="0">
                <a:srgbClr val="808080">
                  <a:alpha val="39998"/>
                </a:srgbClr>
              </a:outerShdw>
            </a:effectLst>
          </p:spPr>
          <p:txBody>
            <a:bodyPr lIns="0" tIns="0" rIns="0" bIns="0" anchor="ctr"/>
            <a:lstStyle/>
            <a:p>
              <a:pPr algn="ctr" fontAlgn="base">
                <a:spcBef>
                  <a:spcPct val="0"/>
                </a:spcBef>
                <a:spcAft>
                  <a:spcPct val="0"/>
                </a:spcAft>
                <a:defRPr/>
              </a:pPr>
              <a:r>
                <a:rPr lang="en-US" sz="1200" dirty="0">
                  <a:solidFill>
                    <a:srgbClr val="FFFFFF"/>
                  </a:solidFill>
                  <a:latin typeface="Franklin Gothic Demi"/>
                  <a:ea typeface="ＭＳ Ｐゴシック" panose="020B0600070205080204" pitchFamily="34" charset="-128"/>
                </a:rPr>
                <a:t>7</a:t>
              </a:r>
            </a:p>
          </p:txBody>
        </p:sp>
      </p:grpSp>
    </p:spTree>
    <p:extLst>
      <p:ext uri="{BB962C8B-B14F-4D97-AF65-F5344CB8AC3E}">
        <p14:creationId xmlns:p14="http://schemas.microsoft.com/office/powerpoint/2010/main" val="35517819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5" y="279400"/>
            <a:ext cx="8229600" cy="830263"/>
          </a:xfrm>
        </p:spPr>
        <p:txBody>
          <a:bodyPr/>
          <a:lstStyle/>
          <a:p>
            <a:pPr>
              <a:defRPr/>
            </a:pPr>
            <a:r>
              <a:rPr lang="en-US" dirty="0" smtClean="0"/>
              <a:t>DQA Message Validation Report </a:t>
            </a:r>
            <a:br>
              <a:rPr lang="en-US" dirty="0" smtClean="0"/>
            </a:br>
            <a:r>
              <a:rPr lang="en-US" dirty="0" smtClean="0"/>
              <a:t>  </a:t>
            </a:r>
            <a:endParaRPr lang="en-US" dirty="0"/>
          </a:p>
        </p:txBody>
      </p:sp>
      <p:pic>
        <p:nvPicPr>
          <p:cNvPr id="21507" name="Picture 4" descr="Screen Shot 2016-01-05 at 11.36.48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2950" y="793750"/>
            <a:ext cx="7099300" cy="517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08" name="Group 37"/>
          <p:cNvGrpSpPr>
            <a:grpSpLocks/>
          </p:cNvGrpSpPr>
          <p:nvPr/>
        </p:nvGrpSpPr>
        <p:grpSpPr bwMode="auto">
          <a:xfrm>
            <a:off x="7808913" y="4287838"/>
            <a:ext cx="1214437" cy="1069975"/>
            <a:chOff x="10104919" y="4573574"/>
            <a:chExt cx="1316663" cy="944787"/>
          </a:xfrm>
        </p:grpSpPr>
        <p:sp>
          <p:nvSpPr>
            <p:cNvPr id="5" name="TextBox 4"/>
            <p:cNvSpPr txBox="1">
              <a:spLocks noChangeArrowheads="1"/>
            </p:cNvSpPr>
            <p:nvPr/>
          </p:nvSpPr>
          <p:spPr bwMode="auto">
            <a:xfrm>
              <a:off x="10271868" y="4675902"/>
              <a:ext cx="1149714" cy="842459"/>
            </a:xfrm>
            <a:prstGeom prst="rect">
              <a:avLst/>
            </a:prstGeom>
            <a:solidFill>
              <a:srgbClr val="F2EECE"/>
            </a:solidFill>
            <a:ln w="28575">
              <a:solidFill>
                <a:schemeClr val="tx1">
                  <a:lumMod val="50000"/>
                  <a:lumOff val="50000"/>
                </a:schemeClr>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fontAlgn="base">
                <a:spcBef>
                  <a:spcPct val="0"/>
                </a:spcBef>
                <a:spcAft>
                  <a:spcPct val="0"/>
                </a:spcAft>
                <a:defRPr/>
              </a:pPr>
              <a:r>
                <a:rPr lang="en-US" sz="800" b="0" dirty="0" smtClean="0">
                  <a:solidFill>
                    <a:srgbClr val="000000"/>
                  </a:solidFill>
                  <a:ea typeface="ＭＳ Ｐゴシック" panose="020B0600070205080204" pitchFamily="34" charset="-128"/>
                </a:rPr>
                <a:t>The Message Validation Report displays the Validation Errors produced while performing Data Quality Assurance.</a:t>
              </a:r>
              <a:endParaRPr lang="en-US" sz="800" b="0" dirty="0">
                <a:solidFill>
                  <a:srgbClr val="000000"/>
                </a:solidFill>
                <a:ea typeface="ＭＳ Ｐゴシック" panose="020B0600070205080204" pitchFamily="34" charset="-128"/>
              </a:endParaRPr>
            </a:p>
          </p:txBody>
        </p:sp>
        <p:sp>
          <p:nvSpPr>
            <p:cNvPr id="6" name="Oval 5"/>
            <p:cNvSpPr>
              <a:spLocks noChangeArrowheads="1"/>
            </p:cNvSpPr>
            <p:nvPr/>
          </p:nvSpPr>
          <p:spPr bwMode="auto">
            <a:xfrm>
              <a:off x="10170322" y="4573574"/>
              <a:ext cx="266774" cy="246710"/>
            </a:xfrm>
            <a:prstGeom prst="ellipse">
              <a:avLst/>
            </a:prstGeom>
            <a:gradFill rotWithShape="1">
              <a:gsLst>
                <a:gs pos="0">
                  <a:srgbClr val="8FB4FF"/>
                </a:gs>
                <a:gs pos="50000">
                  <a:srgbClr val="262673"/>
                </a:gs>
                <a:gs pos="100000">
                  <a:srgbClr val="002060"/>
                </a:gs>
              </a:gsLst>
              <a:lin ang="5400000" scaled="1"/>
            </a:gradFill>
            <a:ln w="9525">
              <a:solidFill>
                <a:schemeClr val="bg1"/>
              </a:solidFill>
              <a:round/>
              <a:headEnd/>
              <a:tailEnd/>
            </a:ln>
            <a:effectLst>
              <a:outerShdw blurRad="50800" dist="38100" dir="5400000" algn="t" rotWithShape="0">
                <a:srgbClr val="808080">
                  <a:alpha val="39998"/>
                </a:srgbClr>
              </a:outerShdw>
            </a:effectLst>
          </p:spPr>
          <p:txBody>
            <a:bodyPr lIns="0" tIns="0" rIns="0" bIns="0" anchor="ctr"/>
            <a:lstStyle/>
            <a:p>
              <a:pPr algn="ctr" fontAlgn="base">
                <a:spcBef>
                  <a:spcPct val="0"/>
                </a:spcBef>
                <a:spcAft>
                  <a:spcPct val="0"/>
                </a:spcAft>
                <a:defRPr/>
              </a:pPr>
              <a:r>
                <a:rPr lang="en-US" sz="1200" dirty="0">
                  <a:solidFill>
                    <a:srgbClr val="FFFFFF"/>
                  </a:solidFill>
                  <a:latin typeface="Franklin Gothic Demi"/>
                  <a:ea typeface="ＭＳ Ｐゴシック" panose="020B0600070205080204" pitchFamily="34" charset="-128"/>
                </a:rPr>
                <a:t>8</a:t>
              </a:r>
            </a:p>
          </p:txBody>
        </p:sp>
        <p:cxnSp>
          <p:nvCxnSpPr>
            <p:cNvPr id="21511" name="Straight Connector 6"/>
            <p:cNvCxnSpPr>
              <a:cxnSpLocks noChangeShapeType="1"/>
            </p:cNvCxnSpPr>
            <p:nvPr/>
          </p:nvCxnSpPr>
          <p:spPr bwMode="auto">
            <a:xfrm flipH="1">
              <a:off x="10104919" y="5055596"/>
              <a:ext cx="164873" cy="0"/>
            </a:xfrm>
            <a:prstGeom prst="line">
              <a:avLst/>
            </a:prstGeom>
            <a:noFill/>
            <a:ln w="28575">
              <a:solidFill>
                <a:srgbClr val="7F7F7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597178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option4"/>
          <p:cNvPicPr>
            <a:picLocks noChangeAspect="1" noChangeArrowheads="1"/>
          </p:cNvPicPr>
          <p:nvPr/>
        </p:nvPicPr>
        <p:blipFill>
          <a:blip r:embed="rId3" cstate="print"/>
          <a:srcRect/>
          <a:stretch>
            <a:fillRect/>
          </a:stretch>
        </p:blipFill>
        <p:spPr bwMode="auto">
          <a:xfrm>
            <a:off x="3578225" y="2141538"/>
            <a:ext cx="5565775" cy="2974975"/>
          </a:xfrm>
          <a:prstGeom prst="rect">
            <a:avLst/>
          </a:prstGeom>
          <a:noFill/>
          <a:ln w="9525">
            <a:noFill/>
            <a:miter lim="800000"/>
            <a:headEnd/>
            <a:tailEnd/>
          </a:ln>
        </p:spPr>
      </p:pic>
      <p:sp>
        <p:nvSpPr>
          <p:cNvPr id="3075" name="Rectangle 18"/>
          <p:cNvSpPr>
            <a:spLocks noChangeArrowheads="1"/>
          </p:cNvSpPr>
          <p:nvPr/>
        </p:nvSpPr>
        <p:spPr bwMode="auto">
          <a:xfrm>
            <a:off x="533400" y="2209800"/>
            <a:ext cx="8248650" cy="1126462"/>
          </a:xfrm>
          <a:prstGeom prst="rect">
            <a:avLst/>
          </a:prstGeom>
          <a:noFill/>
          <a:ln w="9525" algn="ctr">
            <a:noFill/>
            <a:miter lim="800000"/>
            <a:headEnd/>
            <a:tailEnd/>
          </a:ln>
        </p:spPr>
        <p:txBody>
          <a:bodyPr wrap="square">
            <a:spAutoFit/>
          </a:bodyPr>
          <a:lstStyle/>
          <a:p>
            <a:pPr fontAlgn="base">
              <a:lnSpc>
                <a:spcPct val="80000"/>
              </a:lnSpc>
              <a:spcBef>
                <a:spcPct val="0"/>
              </a:spcBef>
              <a:spcAft>
                <a:spcPct val="0"/>
              </a:spcAft>
              <a:defRPr/>
            </a:pPr>
            <a:r>
              <a:rPr lang="en-US" sz="3200" dirty="0">
                <a:solidFill>
                  <a:srgbClr val="012445"/>
                </a:solidFill>
                <a:latin typeface="Franklin Gothic Demi"/>
              </a:rPr>
              <a:t>NIST Immunization Test Suite (2016)</a:t>
            </a:r>
          </a:p>
          <a:p>
            <a:pPr fontAlgn="base">
              <a:lnSpc>
                <a:spcPct val="80000"/>
              </a:lnSpc>
              <a:spcBef>
                <a:spcPct val="0"/>
              </a:spcBef>
              <a:spcAft>
                <a:spcPct val="0"/>
              </a:spcAft>
              <a:defRPr/>
            </a:pPr>
            <a:r>
              <a:rPr lang="en-US" sz="2800" i="1" dirty="0" smtClean="0">
                <a:solidFill>
                  <a:srgbClr val="012445"/>
                </a:solidFill>
              </a:rPr>
              <a:t>ONC 2015 Health IT Certification</a:t>
            </a:r>
          </a:p>
          <a:p>
            <a:pPr fontAlgn="base">
              <a:lnSpc>
                <a:spcPct val="80000"/>
              </a:lnSpc>
              <a:spcBef>
                <a:spcPct val="0"/>
              </a:spcBef>
              <a:spcAft>
                <a:spcPct val="0"/>
              </a:spcAft>
              <a:defRPr/>
            </a:pPr>
            <a:endParaRPr lang="en-US" sz="2400" i="1" dirty="0" smtClean="0">
              <a:solidFill>
                <a:srgbClr val="012445"/>
              </a:solidFill>
            </a:endParaRPr>
          </a:p>
        </p:txBody>
      </p:sp>
    </p:spTree>
    <p:extLst>
      <p:ext uri="{BB962C8B-B14F-4D97-AF65-F5344CB8AC3E}">
        <p14:creationId xmlns:p14="http://schemas.microsoft.com/office/powerpoint/2010/main" val="5450692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276225" y="120650"/>
            <a:ext cx="8229600" cy="523220"/>
          </a:xfrm>
        </p:spPr>
        <p:txBody>
          <a:bodyPr/>
          <a:lstStyle/>
          <a:p>
            <a:pPr eaLnBrk="1" hangingPunct="1"/>
            <a:r>
              <a:rPr lang="en-US" dirty="0" smtClean="0"/>
              <a:t>ONC Final Rule Criterion - Immunizations</a:t>
            </a:r>
          </a:p>
        </p:txBody>
      </p:sp>
      <p:sp>
        <p:nvSpPr>
          <p:cNvPr id="3" name="Content Placeholder 2"/>
          <p:cNvSpPr>
            <a:spLocks noGrp="1"/>
          </p:cNvSpPr>
          <p:nvPr>
            <p:ph idx="1"/>
          </p:nvPr>
        </p:nvSpPr>
        <p:spPr>
          <a:xfrm>
            <a:off x="381000" y="643870"/>
            <a:ext cx="8524875" cy="5680730"/>
          </a:xfrm>
        </p:spPr>
        <p:txBody>
          <a:bodyPr>
            <a:normAutofit fontScale="77500" lnSpcReduction="20000"/>
          </a:bodyPr>
          <a:lstStyle/>
          <a:p>
            <a:pPr marL="0" indent="0">
              <a:buNone/>
            </a:pPr>
            <a:r>
              <a:rPr lang="en-US" dirty="0" smtClean="0"/>
              <a:t>§170.315(f)(1) </a:t>
            </a:r>
            <a:r>
              <a:rPr lang="en-US" dirty="0"/>
              <a:t>Transmission to immunization </a:t>
            </a:r>
            <a:r>
              <a:rPr lang="en-US" dirty="0" smtClean="0"/>
              <a:t>registries </a:t>
            </a:r>
          </a:p>
          <a:p>
            <a:r>
              <a:rPr lang="en-US" sz="2200" dirty="0" smtClean="0"/>
              <a:t>Evaluates </a:t>
            </a:r>
            <a:r>
              <a:rPr lang="en-US" sz="2200" dirty="0"/>
              <a:t>the capability for a H</a:t>
            </a:r>
            <a:r>
              <a:rPr lang="en-US" sz="2200" dirty="0" smtClean="0"/>
              <a:t>ealth IT Module </a:t>
            </a:r>
            <a:r>
              <a:rPr lang="en-US" sz="2200" dirty="0"/>
              <a:t>to electronically </a:t>
            </a:r>
            <a:r>
              <a:rPr lang="en-US" sz="2200" i="1" dirty="0" smtClean="0">
                <a:solidFill>
                  <a:srgbClr val="0070C0"/>
                </a:solidFill>
              </a:rPr>
              <a:t>create</a:t>
            </a:r>
            <a:r>
              <a:rPr lang="en-US" sz="2200" dirty="0" smtClean="0">
                <a:solidFill>
                  <a:srgbClr val="0070C0"/>
                </a:solidFill>
              </a:rPr>
              <a:t> immunization </a:t>
            </a:r>
            <a:r>
              <a:rPr lang="en-US" sz="2200" dirty="0">
                <a:solidFill>
                  <a:srgbClr val="0070C0"/>
                </a:solidFill>
              </a:rPr>
              <a:t>information</a:t>
            </a:r>
            <a:r>
              <a:rPr lang="en-US" sz="2200" dirty="0"/>
              <a:t> for electronic transmission </a:t>
            </a:r>
            <a:r>
              <a:rPr lang="en-US" sz="2200" dirty="0" smtClean="0"/>
              <a:t>using the Immunization Messaging Guide and associated Addendum, with CVX codes for </a:t>
            </a:r>
            <a:r>
              <a:rPr lang="en-US" sz="2200" i="1" dirty="0" smtClean="0"/>
              <a:t>historical vaccines and </a:t>
            </a:r>
            <a:r>
              <a:rPr lang="en-US" sz="2200" dirty="0" smtClean="0"/>
              <a:t>National </a:t>
            </a:r>
            <a:r>
              <a:rPr lang="en-US" sz="2200" dirty="0"/>
              <a:t>Drug Code </a:t>
            </a:r>
            <a:r>
              <a:rPr lang="en-US" sz="2200" dirty="0" smtClean="0"/>
              <a:t>Directory codes </a:t>
            </a:r>
            <a:r>
              <a:rPr lang="en-US" sz="2200" i="1" dirty="0"/>
              <a:t>for administered vaccines</a:t>
            </a:r>
            <a:endParaRPr lang="en-US" sz="2200" i="1" dirty="0" smtClean="0"/>
          </a:p>
          <a:p>
            <a:r>
              <a:rPr lang="en-US" sz="2200" dirty="0" smtClean="0"/>
              <a:t>Evaluates the capability for a Health IT Module to </a:t>
            </a:r>
            <a:r>
              <a:rPr lang="en-US" sz="2200" dirty="0"/>
              <a:t>enable a user to </a:t>
            </a:r>
            <a:r>
              <a:rPr lang="en-US" sz="2200" dirty="0">
                <a:solidFill>
                  <a:srgbClr val="0070C0"/>
                </a:solidFill>
              </a:rPr>
              <a:t>request, access, and display a patient’s evaluated immunization history and </a:t>
            </a:r>
            <a:r>
              <a:rPr lang="en-US" sz="2200" dirty="0" smtClean="0">
                <a:solidFill>
                  <a:srgbClr val="0070C0"/>
                </a:solidFill>
              </a:rPr>
              <a:t>forecast </a:t>
            </a:r>
            <a:r>
              <a:rPr lang="en-US" sz="2200" dirty="0"/>
              <a:t>from an immunization registry with information from the Health IT Module, if applicable, </a:t>
            </a:r>
            <a:r>
              <a:rPr lang="en-US" sz="2200" dirty="0" smtClean="0"/>
              <a:t>using </a:t>
            </a:r>
            <a:r>
              <a:rPr lang="en-US" sz="2200" dirty="0"/>
              <a:t>the Immunization Messaging Guide and associated </a:t>
            </a:r>
            <a:r>
              <a:rPr lang="en-US" sz="2200" dirty="0" smtClean="0"/>
              <a:t>Addendum</a:t>
            </a:r>
          </a:p>
          <a:p>
            <a:pPr>
              <a:defRPr/>
            </a:pPr>
            <a:r>
              <a:rPr lang="en-US" sz="2200" dirty="0" smtClean="0">
                <a:solidFill>
                  <a:srgbClr val="0070C0"/>
                </a:solidFill>
              </a:rPr>
              <a:t>Referenced Standards</a:t>
            </a:r>
          </a:p>
          <a:p>
            <a:pPr lvl="1">
              <a:defRPr/>
            </a:pPr>
            <a:r>
              <a:rPr lang="en-US" sz="2000" dirty="0" smtClean="0"/>
              <a:t>§</a:t>
            </a:r>
            <a:r>
              <a:rPr lang="en-US" sz="2000" dirty="0"/>
              <a:t>170.205 Content exchange and implementation specifications for exchanging electronic health information </a:t>
            </a:r>
          </a:p>
          <a:p>
            <a:pPr lvl="2"/>
            <a:r>
              <a:rPr lang="en-US" sz="1800" dirty="0"/>
              <a:t>(e)(4) Standard. HL7 2.5.1 Implementation specifications.</a:t>
            </a:r>
          </a:p>
          <a:p>
            <a:pPr lvl="3"/>
            <a:r>
              <a:rPr lang="en-US" sz="1500" dirty="0"/>
              <a:t>HL7 2.5.1 Implementation Guide for Immunization Messaging, Release 1.5</a:t>
            </a:r>
          </a:p>
          <a:p>
            <a:pPr lvl="3"/>
            <a:r>
              <a:rPr lang="en-US" sz="1500" dirty="0"/>
              <a:t>HL7 Version 2.5.1 Implementation Guide for Immunization Messaging (Release 1.5)—Addendum, July 2015</a:t>
            </a:r>
          </a:p>
          <a:p>
            <a:pPr lvl="1"/>
            <a:r>
              <a:rPr lang="en-US" sz="2000" dirty="0"/>
              <a:t>§170.207 Vocabulary standards for representing electronic health information</a:t>
            </a:r>
          </a:p>
          <a:p>
            <a:pPr lvl="2"/>
            <a:r>
              <a:rPr lang="en-US" sz="1800" dirty="0"/>
              <a:t>(e)(2) Standard. </a:t>
            </a:r>
            <a:r>
              <a:rPr lang="en-US" sz="1800" dirty="0">
                <a:solidFill>
                  <a:srgbClr val="0070C0"/>
                </a:solidFill>
              </a:rPr>
              <a:t>HL7 Standard Code Set CVX </a:t>
            </a:r>
            <a:r>
              <a:rPr lang="en-US" sz="1800" dirty="0"/>
              <a:t>-- Vaccines Administered, updates through August 17, 2015</a:t>
            </a:r>
          </a:p>
          <a:p>
            <a:pPr lvl="2"/>
            <a:r>
              <a:rPr lang="en-US" sz="1800" dirty="0"/>
              <a:t>(e)(4) Standard. </a:t>
            </a:r>
            <a:r>
              <a:rPr lang="en-US" sz="1800" dirty="0">
                <a:solidFill>
                  <a:srgbClr val="0070C0"/>
                </a:solidFill>
              </a:rPr>
              <a:t>National Drug Code Directory</a:t>
            </a:r>
            <a:r>
              <a:rPr lang="en-US" sz="1800" dirty="0"/>
              <a:t>– Vaccine Codes, updates through August 17, 2015</a:t>
            </a:r>
          </a:p>
          <a:p>
            <a:endParaRPr lang="en-US" sz="1800" dirty="0" smtClean="0"/>
          </a:p>
          <a:p>
            <a:pPr marL="0" indent="0">
              <a:buNone/>
            </a:pPr>
            <a:r>
              <a:rPr lang="en-US" dirty="0" smtClean="0"/>
              <a:t>Note: The ONC certification criterion does not specify use of a </a:t>
            </a:r>
            <a:r>
              <a:rPr lang="en-US" i="1" dirty="0" smtClean="0"/>
              <a:t>transport</a:t>
            </a:r>
            <a:r>
              <a:rPr lang="en-US" dirty="0" smtClean="0"/>
              <a:t> standard; therefore, testing for this criterion does not require Health IT Modules to be certified to any transport standards</a:t>
            </a:r>
          </a:p>
          <a:p>
            <a:pPr marL="0" indent="0">
              <a:buNone/>
            </a:pPr>
            <a:endParaRPr lang="en-US" dirty="0"/>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54</a:t>
            </a:fld>
            <a:endParaRPr lang="en-US">
              <a:solidFill>
                <a:srgbClr val="FFFFFF"/>
              </a:solidFill>
            </a:endParaRPr>
          </a:p>
        </p:txBody>
      </p:sp>
    </p:spTree>
    <p:extLst>
      <p:ext uri="{BB962C8B-B14F-4D97-AF65-F5344CB8AC3E}">
        <p14:creationId xmlns:p14="http://schemas.microsoft.com/office/powerpoint/2010/main" val="9917300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Messaging Standard – Supported Profiles</a:t>
            </a:r>
            <a:endParaRPr lang="en-US" dirty="0"/>
          </a:p>
        </p:txBody>
      </p:sp>
      <p:sp>
        <p:nvSpPr>
          <p:cNvPr id="3" name="Content Placeholder 2"/>
          <p:cNvSpPr>
            <a:spLocks noGrp="1"/>
          </p:cNvSpPr>
          <p:nvPr>
            <p:ph idx="1"/>
          </p:nvPr>
        </p:nvSpPr>
        <p:spPr>
          <a:xfrm>
            <a:off x="304801" y="831850"/>
            <a:ext cx="8610600" cy="5264150"/>
          </a:xfrm>
        </p:spPr>
        <p:txBody>
          <a:bodyPr>
            <a:normAutofit/>
          </a:bodyPr>
          <a:lstStyle/>
          <a:p>
            <a:pPr>
              <a:buClr>
                <a:srgbClr val="0070C0"/>
              </a:buClr>
              <a:buFont typeface="Wingdings" panose="05000000000000000000" pitchFamily="2" charset="2"/>
              <a:buChar char="Ø"/>
            </a:pPr>
            <a:r>
              <a:rPr lang="en-US" sz="2400" dirty="0"/>
              <a:t>HL7 2.5.1 Immunization Implementation Guide Release 1.5</a:t>
            </a:r>
          </a:p>
          <a:p>
            <a:pPr>
              <a:buClr>
                <a:srgbClr val="0070C0"/>
              </a:buClr>
              <a:buFont typeface="Wingdings" panose="05000000000000000000" pitchFamily="2" charset="2"/>
              <a:buChar char="Ø"/>
            </a:pPr>
            <a:r>
              <a:rPr lang="en-US" sz="2400" dirty="0"/>
              <a:t>HL7 2.5.1 Immunization Implementation Guide Release 1.5, </a:t>
            </a:r>
            <a:r>
              <a:rPr lang="en-US" sz="2400" dirty="0" smtClean="0"/>
              <a:t>Addendum</a:t>
            </a:r>
            <a:endParaRPr lang="en-US" dirty="0" smtClean="0"/>
          </a:p>
          <a:p>
            <a:pPr>
              <a:buClr>
                <a:srgbClr val="0070C0"/>
              </a:buClr>
              <a:buFont typeface="Wingdings" panose="05000000000000000000" pitchFamily="2" charset="2"/>
              <a:buChar char="Ø"/>
            </a:pPr>
            <a:r>
              <a:rPr lang="en-US" dirty="0" smtClean="0"/>
              <a:t>All 8 Profiles Supported</a:t>
            </a:r>
          </a:p>
          <a:p>
            <a:pPr lvl="1">
              <a:buClr>
                <a:srgbClr val="0070C0"/>
              </a:buClr>
              <a:buFont typeface="Wingdings" panose="05000000000000000000" pitchFamily="2" charset="2"/>
              <a:buChar char="Ø"/>
            </a:pPr>
            <a:r>
              <a:rPr lang="en-US" dirty="0" smtClean="0"/>
              <a:t>VXU^V04</a:t>
            </a:r>
          </a:p>
          <a:p>
            <a:pPr lvl="2">
              <a:buClr>
                <a:srgbClr val="0070C0"/>
              </a:buClr>
              <a:buFont typeface="Wingdings" panose="05000000000000000000" pitchFamily="2" charset="2"/>
              <a:buChar char="Ø"/>
            </a:pPr>
            <a:r>
              <a:rPr lang="en-US" dirty="0">
                <a:solidFill>
                  <a:srgbClr val="C00000"/>
                </a:solidFill>
              </a:rPr>
              <a:t>Z22 - </a:t>
            </a:r>
            <a:r>
              <a:rPr lang="en-US" dirty="0" smtClean="0">
                <a:solidFill>
                  <a:srgbClr val="C00000"/>
                </a:solidFill>
              </a:rPr>
              <a:t>SEND </a:t>
            </a:r>
            <a:r>
              <a:rPr lang="en-US" dirty="0">
                <a:solidFill>
                  <a:srgbClr val="C00000"/>
                </a:solidFill>
              </a:rPr>
              <a:t>UNSOLICITED IMMUNIZATION UPDATE USING A VXU</a:t>
            </a:r>
            <a:endParaRPr lang="en-US" dirty="0" smtClean="0">
              <a:solidFill>
                <a:srgbClr val="C00000"/>
              </a:solidFill>
            </a:endParaRPr>
          </a:p>
          <a:p>
            <a:pPr lvl="1">
              <a:buClr>
                <a:srgbClr val="0070C0"/>
              </a:buClr>
              <a:buFont typeface="Wingdings" panose="05000000000000000000" pitchFamily="2" charset="2"/>
              <a:buChar char="Ø"/>
            </a:pPr>
            <a:r>
              <a:rPr lang="en-US" dirty="0" smtClean="0"/>
              <a:t>ACK </a:t>
            </a:r>
          </a:p>
          <a:p>
            <a:pPr lvl="2">
              <a:buClr>
                <a:srgbClr val="0070C0"/>
              </a:buClr>
              <a:buFont typeface="Wingdings" panose="05000000000000000000" pitchFamily="2" charset="2"/>
              <a:buChar char="Ø"/>
            </a:pPr>
            <a:r>
              <a:rPr lang="en-US" dirty="0">
                <a:solidFill>
                  <a:srgbClr val="C00000"/>
                </a:solidFill>
              </a:rPr>
              <a:t>Z23 </a:t>
            </a:r>
            <a:r>
              <a:rPr lang="en-US" dirty="0" smtClean="0">
                <a:solidFill>
                  <a:srgbClr val="C00000"/>
                </a:solidFill>
              </a:rPr>
              <a:t>- RETURN </a:t>
            </a:r>
            <a:r>
              <a:rPr lang="en-US" dirty="0">
                <a:solidFill>
                  <a:srgbClr val="C00000"/>
                </a:solidFill>
              </a:rPr>
              <a:t>AN </a:t>
            </a:r>
            <a:r>
              <a:rPr lang="en-US" dirty="0" smtClean="0">
                <a:solidFill>
                  <a:srgbClr val="C00000"/>
                </a:solidFill>
              </a:rPr>
              <a:t>ACKNOWLEDGEMENT</a:t>
            </a:r>
          </a:p>
          <a:p>
            <a:pPr lvl="1">
              <a:buClr>
                <a:srgbClr val="0070C0"/>
              </a:buClr>
              <a:buFont typeface="Wingdings" panose="05000000000000000000" pitchFamily="2" charset="2"/>
              <a:buChar char="Ø"/>
            </a:pPr>
            <a:r>
              <a:rPr lang="en-US" dirty="0" smtClean="0"/>
              <a:t>QBP^Q11</a:t>
            </a:r>
            <a:endParaRPr lang="en-US" dirty="0" smtClean="0">
              <a:solidFill>
                <a:srgbClr val="FF0000"/>
              </a:solidFill>
            </a:endParaRPr>
          </a:p>
          <a:p>
            <a:pPr lvl="2">
              <a:buClr>
                <a:srgbClr val="0070C0"/>
              </a:buClr>
              <a:buFont typeface="Wingdings" panose="05000000000000000000" pitchFamily="2" charset="2"/>
              <a:buChar char="Ø"/>
            </a:pPr>
            <a:r>
              <a:rPr lang="en-US" dirty="0"/>
              <a:t>Z34 - REQUEST A COMPLETE IMMUNIZATION </a:t>
            </a:r>
            <a:r>
              <a:rPr lang="en-US" dirty="0" smtClean="0"/>
              <a:t>HISTORY</a:t>
            </a:r>
          </a:p>
          <a:p>
            <a:pPr lvl="2">
              <a:buClr>
                <a:srgbClr val="0070C0"/>
              </a:buClr>
              <a:buFont typeface="Wingdings" panose="05000000000000000000" pitchFamily="2" charset="2"/>
              <a:buChar char="Ø"/>
            </a:pPr>
            <a:r>
              <a:rPr lang="en-US" dirty="0" smtClean="0">
                <a:solidFill>
                  <a:srgbClr val="C00000"/>
                </a:solidFill>
              </a:rPr>
              <a:t>Z44 - REQUEST </a:t>
            </a:r>
            <a:r>
              <a:rPr lang="en-US" dirty="0">
                <a:solidFill>
                  <a:srgbClr val="C00000"/>
                </a:solidFill>
              </a:rPr>
              <a:t>EVALUATED IMMUNIZATION HISTORY AND FORECAST QUERY </a:t>
            </a:r>
            <a:r>
              <a:rPr lang="en-US" dirty="0" smtClean="0">
                <a:solidFill>
                  <a:srgbClr val="C00000"/>
                </a:solidFill>
              </a:rPr>
              <a:t>PROFILE</a:t>
            </a:r>
            <a:endParaRPr lang="en-US" dirty="0">
              <a:solidFill>
                <a:srgbClr val="C00000"/>
              </a:solidFill>
            </a:endParaRPr>
          </a:p>
          <a:p>
            <a:pPr lvl="1">
              <a:buClr>
                <a:srgbClr val="0070C0"/>
              </a:buClr>
              <a:buFont typeface="Wingdings" panose="05000000000000000000" pitchFamily="2" charset="2"/>
              <a:buChar char="Ø"/>
            </a:pPr>
            <a:r>
              <a:rPr lang="en-US" dirty="0" smtClean="0"/>
              <a:t>RSP^K11</a:t>
            </a:r>
          </a:p>
          <a:p>
            <a:pPr lvl="2">
              <a:buClr>
                <a:srgbClr val="0070C0"/>
              </a:buClr>
              <a:buFont typeface="Wingdings" panose="05000000000000000000" pitchFamily="2" charset="2"/>
              <a:buChar char="Ø"/>
            </a:pPr>
            <a:r>
              <a:rPr lang="en-US" dirty="0" smtClean="0"/>
              <a:t>Z31 - RETURN </a:t>
            </a:r>
            <a:r>
              <a:rPr lang="en-US" dirty="0"/>
              <a:t>A LIST OF CANDIDATES </a:t>
            </a:r>
            <a:r>
              <a:rPr lang="en-US" dirty="0" smtClean="0"/>
              <a:t>PROFILE</a:t>
            </a:r>
          </a:p>
          <a:p>
            <a:pPr lvl="2">
              <a:buClr>
                <a:srgbClr val="0070C0"/>
              </a:buClr>
              <a:buFont typeface="Wingdings" panose="05000000000000000000" pitchFamily="2" charset="2"/>
              <a:buChar char="Ø"/>
            </a:pPr>
            <a:r>
              <a:rPr lang="en-US" dirty="0"/>
              <a:t>Z32 </a:t>
            </a:r>
            <a:r>
              <a:rPr lang="en-US" dirty="0" smtClean="0"/>
              <a:t>- RESPONSE </a:t>
            </a:r>
            <a:r>
              <a:rPr lang="en-US" dirty="0"/>
              <a:t>PROFILE – RETURN COMPLETE IMMUNIZATION HISTORY</a:t>
            </a:r>
            <a:endParaRPr lang="en-US" dirty="0" smtClean="0"/>
          </a:p>
          <a:p>
            <a:pPr lvl="2">
              <a:buClr>
                <a:srgbClr val="0070C0"/>
              </a:buClr>
              <a:buFont typeface="Wingdings" panose="05000000000000000000" pitchFamily="2" charset="2"/>
              <a:buChar char="Ø"/>
            </a:pPr>
            <a:r>
              <a:rPr lang="en-US" dirty="0">
                <a:solidFill>
                  <a:srgbClr val="C00000"/>
                </a:solidFill>
              </a:rPr>
              <a:t>Z33 </a:t>
            </a:r>
            <a:r>
              <a:rPr lang="en-US" dirty="0" smtClean="0">
                <a:solidFill>
                  <a:srgbClr val="C00000"/>
                </a:solidFill>
              </a:rPr>
              <a:t>- RETURN </a:t>
            </a:r>
            <a:r>
              <a:rPr lang="en-US" dirty="0">
                <a:solidFill>
                  <a:srgbClr val="C00000"/>
                </a:solidFill>
              </a:rPr>
              <a:t>AN ACKNOWLEDGEMENT WITH NO PERSON </a:t>
            </a:r>
            <a:r>
              <a:rPr lang="en-US" dirty="0" smtClean="0">
                <a:solidFill>
                  <a:srgbClr val="C00000"/>
                </a:solidFill>
              </a:rPr>
              <a:t>RECORDS</a:t>
            </a:r>
          </a:p>
          <a:p>
            <a:pPr lvl="2">
              <a:buClr>
                <a:srgbClr val="0070C0"/>
              </a:buClr>
              <a:buFont typeface="Wingdings" panose="05000000000000000000" pitchFamily="2" charset="2"/>
              <a:buChar char="Ø"/>
            </a:pPr>
            <a:r>
              <a:rPr lang="en-US" dirty="0" smtClean="0">
                <a:solidFill>
                  <a:srgbClr val="C00000"/>
                </a:solidFill>
              </a:rPr>
              <a:t>Z42 - RETURN </a:t>
            </a:r>
            <a:r>
              <a:rPr lang="en-US" dirty="0">
                <a:solidFill>
                  <a:srgbClr val="C00000"/>
                </a:solidFill>
              </a:rPr>
              <a:t>EVALUATED HISTORY AND </a:t>
            </a:r>
            <a:r>
              <a:rPr lang="en-US" dirty="0" smtClean="0">
                <a:solidFill>
                  <a:srgbClr val="C00000"/>
                </a:solidFill>
              </a:rPr>
              <a:t>FORECAST</a:t>
            </a:r>
          </a:p>
        </p:txBody>
      </p:sp>
    </p:spTree>
    <p:extLst>
      <p:ext uri="{BB962C8B-B14F-4D97-AF65-F5344CB8AC3E}">
        <p14:creationId xmlns:p14="http://schemas.microsoft.com/office/powerpoint/2010/main" val="25933066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4" y="120650"/>
            <a:ext cx="8867775" cy="954107"/>
          </a:xfrm>
        </p:spPr>
        <p:txBody>
          <a:bodyPr/>
          <a:lstStyle/>
          <a:p>
            <a:r>
              <a:rPr lang="en-US" dirty="0" smtClean="0"/>
              <a:t>Test Plans</a:t>
            </a:r>
            <a:r>
              <a:rPr lang="en-US" dirty="0"/>
              <a:t> </a:t>
            </a:r>
            <a:r>
              <a:rPr lang="en-US" dirty="0" smtClean="0"/>
              <a:t>and </a:t>
            </a:r>
            <a:r>
              <a:rPr lang="en-US" dirty="0"/>
              <a:t>Associated Test </a:t>
            </a:r>
            <a:r>
              <a:rPr lang="en-US" dirty="0" smtClean="0"/>
              <a:t>Cases and Test Steps</a:t>
            </a:r>
            <a:endParaRPr lang="en-US" dirty="0"/>
          </a:p>
        </p:txBody>
      </p:sp>
      <p:sp>
        <p:nvSpPr>
          <p:cNvPr id="4" name="Content Placeholder 3"/>
          <p:cNvSpPr>
            <a:spLocks noGrp="1"/>
          </p:cNvSpPr>
          <p:nvPr>
            <p:ph idx="1"/>
          </p:nvPr>
        </p:nvSpPr>
        <p:spPr>
          <a:xfrm>
            <a:off x="390525" y="838200"/>
            <a:ext cx="5553075" cy="3276600"/>
          </a:xfrm>
        </p:spPr>
        <p:txBody>
          <a:bodyPr>
            <a:normAutofit fontScale="70000" lnSpcReduction="20000"/>
          </a:bodyPr>
          <a:lstStyle/>
          <a:p>
            <a:pPr marL="0" indent="0">
              <a:buNone/>
            </a:pPr>
            <a:r>
              <a:rPr lang="en-US" sz="3100" b="1" u="sng" dirty="0" smtClean="0">
                <a:solidFill>
                  <a:srgbClr val="0070C0"/>
                </a:solidFill>
              </a:rPr>
              <a:t>ONC </a:t>
            </a:r>
            <a:r>
              <a:rPr lang="en-US" sz="3100" b="1" u="sng" dirty="0">
                <a:solidFill>
                  <a:srgbClr val="0070C0"/>
                </a:solidFill>
              </a:rPr>
              <a:t>2015 </a:t>
            </a:r>
            <a:r>
              <a:rPr lang="en-US" sz="3100" b="1" u="sng" dirty="0" smtClean="0">
                <a:solidFill>
                  <a:srgbClr val="0070C0"/>
                </a:solidFill>
              </a:rPr>
              <a:t>Certification Test Plan </a:t>
            </a:r>
          </a:p>
          <a:p>
            <a:r>
              <a:rPr lang="en-US" sz="2900" dirty="0" smtClean="0"/>
              <a:t>Designed for ONC 2015 Edition certification testing</a:t>
            </a:r>
          </a:p>
          <a:p>
            <a:r>
              <a:rPr lang="en-US" sz="2900" dirty="0" smtClean="0"/>
              <a:t>Consists of two Groups of Test Cases</a:t>
            </a:r>
          </a:p>
          <a:p>
            <a:pPr lvl="1"/>
            <a:r>
              <a:rPr lang="en-US" sz="2600" dirty="0" smtClean="0"/>
              <a:t>10 Administration Test Case</a:t>
            </a:r>
          </a:p>
          <a:p>
            <a:pPr lvl="1"/>
            <a:r>
              <a:rPr lang="en-US" sz="2600" dirty="0" smtClean="0"/>
              <a:t>4 Evaluated History and Forecast Test Cases</a:t>
            </a:r>
          </a:p>
          <a:p>
            <a:r>
              <a:rPr lang="en-US" sz="2900" dirty="0" smtClean="0"/>
              <a:t>Provides Test Steps containing the test data</a:t>
            </a:r>
          </a:p>
          <a:p>
            <a:r>
              <a:rPr lang="en-US" sz="2900" dirty="0" smtClean="0"/>
              <a:t>Includes five </a:t>
            </a:r>
            <a:r>
              <a:rPr lang="en-US" sz="2900" dirty="0"/>
              <a:t>of the profiles defined in the </a:t>
            </a:r>
            <a:r>
              <a:rPr lang="en-US" sz="2900" dirty="0" smtClean="0"/>
              <a:t>Immunization Messaging Guide Release 1.5, which are paired for the certification testing</a:t>
            </a:r>
          </a:p>
        </p:txBody>
      </p:sp>
      <p:sp>
        <p:nvSpPr>
          <p:cNvPr id="7" name="Slide Number Placeholder 6"/>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56</a:t>
            </a:fld>
            <a:endParaRPr lang="en-US" dirty="0">
              <a:solidFill>
                <a:srgbClr val="FFFFFF"/>
              </a:solidFill>
            </a:endParaRPr>
          </a:p>
        </p:txBody>
      </p:sp>
      <p:pic>
        <p:nvPicPr>
          <p:cNvPr id="3" name="Picture 2"/>
          <p:cNvPicPr>
            <a:picLocks noChangeAspect="1"/>
          </p:cNvPicPr>
          <p:nvPr/>
        </p:nvPicPr>
        <p:blipFill>
          <a:blip r:embed="rId2"/>
          <a:stretch>
            <a:fillRect/>
          </a:stretch>
        </p:blipFill>
        <p:spPr>
          <a:xfrm>
            <a:off x="6172200" y="683570"/>
            <a:ext cx="2557462" cy="3500684"/>
          </a:xfrm>
          <a:prstGeom prst="rect">
            <a:avLst/>
          </a:prstGeom>
        </p:spPr>
      </p:pic>
      <p:sp>
        <p:nvSpPr>
          <p:cNvPr id="5" name="Right Arrow 4"/>
          <p:cNvSpPr/>
          <p:nvPr/>
        </p:nvSpPr>
        <p:spPr>
          <a:xfrm rot="10800000">
            <a:off x="7391400" y="1167228"/>
            <a:ext cx="550069" cy="2189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aphicFrame>
        <p:nvGraphicFramePr>
          <p:cNvPr id="9" name="Content Placeholder 3"/>
          <p:cNvGraphicFramePr>
            <a:graphicFrameLocks/>
          </p:cNvGraphicFramePr>
          <p:nvPr>
            <p:extLst/>
          </p:nvPr>
        </p:nvGraphicFramePr>
        <p:xfrm>
          <a:off x="207632" y="4246413"/>
          <a:ext cx="8791576" cy="1854200"/>
        </p:xfrm>
        <a:graphic>
          <a:graphicData uri="http://schemas.openxmlformats.org/drawingml/2006/table">
            <a:tbl>
              <a:tblPr firstRow="1" bandRow="1">
                <a:tableStyleId>{9DCAF9ED-07DC-4A11-8D7F-57B35C25682E}</a:tableStyleId>
              </a:tblPr>
              <a:tblGrid>
                <a:gridCol w="1392568"/>
                <a:gridCol w="1828800"/>
                <a:gridCol w="5570208"/>
              </a:tblGrid>
              <a:tr h="370840">
                <a:tc>
                  <a:txBody>
                    <a:bodyPr/>
                    <a:lstStyle/>
                    <a:p>
                      <a:pPr algn="l"/>
                      <a:r>
                        <a:rPr lang="en-US" dirty="0" smtClean="0"/>
                        <a:t>Profile</a:t>
                      </a:r>
                      <a:r>
                        <a:rPr lang="en-US" baseline="0" dirty="0" smtClean="0"/>
                        <a:t> Pair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dirty="0" smtClean="0"/>
                        <a:t>Message</a:t>
                      </a:r>
                      <a:r>
                        <a:rPr lang="en-US" baseline="0" dirty="0" smtClean="0"/>
                        <a:t> Pair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dirty="0" smtClean="0"/>
                        <a:t>Description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370840">
                <a:tc>
                  <a:txBody>
                    <a:bodyPr/>
                    <a:lstStyle/>
                    <a:p>
                      <a:pPr marL="0" indent="0">
                        <a:buClr>
                          <a:srgbClr val="0070C0"/>
                        </a:buClr>
                        <a:buFont typeface="Wingdings" panose="05000000000000000000" pitchFamily="2" charset="2"/>
                        <a:buNone/>
                        <a:defRPr/>
                      </a:pPr>
                      <a:r>
                        <a:rPr lang="en-US" dirty="0" smtClean="0"/>
                        <a:t>Z22/Z23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buClr>
                          <a:srgbClr val="0070C0"/>
                        </a:buClr>
                        <a:buFont typeface="Wingdings" panose="05000000000000000000" pitchFamily="2" charset="2"/>
                        <a:buNone/>
                        <a:defRPr/>
                      </a:pPr>
                      <a:r>
                        <a:rPr lang="en-US" sz="1400" dirty="0" smtClean="0"/>
                        <a:t>VXU^V04/ACK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buClr>
                          <a:srgbClr val="0070C0"/>
                        </a:buClr>
                        <a:buFont typeface="Wingdings" panose="05000000000000000000" pitchFamily="2" charset="2"/>
                        <a:buNone/>
                        <a:defRPr/>
                      </a:pPr>
                      <a:r>
                        <a:rPr lang="en-US" sz="1400" dirty="0" smtClean="0"/>
                        <a:t>Send</a:t>
                      </a:r>
                      <a:r>
                        <a:rPr lang="en-US" sz="1400" baseline="0" dirty="0" smtClean="0"/>
                        <a:t> Immunization/ACK</a:t>
                      </a:r>
                      <a:endParaRPr lang="en-US" sz="14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kumimoji="0" lang="en-US" sz="1800" b="0" i="0" u="none" strike="noStrike" kern="1200" cap="none" spc="0" normalizeH="0" baseline="0" noProof="0" dirty="0" smtClean="0">
                          <a:ln>
                            <a:noFill/>
                          </a:ln>
                          <a:solidFill>
                            <a:srgbClr val="000000"/>
                          </a:solidFill>
                          <a:effectLst/>
                          <a:uLnTx/>
                          <a:uFillTx/>
                          <a:latin typeface="+mn-lt"/>
                          <a:ea typeface="+mn-ea"/>
                          <a:cs typeface="+mn-cs"/>
                        </a:rPr>
                        <a:t>Z44/Z42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None/>
                        <a:tabLst/>
                        <a:defRPr/>
                      </a:pPr>
                      <a:r>
                        <a:rPr kumimoji="0" lang="en-US" sz="1400" b="0" i="0" u="none" strike="noStrike" kern="1200" cap="none" spc="0" normalizeH="0" baseline="0" noProof="0" dirty="0" smtClean="0">
                          <a:ln>
                            <a:noFill/>
                          </a:ln>
                          <a:solidFill>
                            <a:srgbClr val="000000"/>
                          </a:solidFill>
                          <a:effectLst/>
                          <a:uLnTx/>
                          <a:uFillTx/>
                          <a:latin typeface="+mn-lt"/>
                          <a:ea typeface="+mn-ea"/>
                          <a:cs typeface="+mn-cs"/>
                        </a:rPr>
                        <a:t>QBP^Q11/RSP^K11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None/>
                        <a:tabLst/>
                        <a:defRPr/>
                      </a:pPr>
                      <a:r>
                        <a:rPr kumimoji="0" lang="en-US" sz="1400" b="0" i="0" u="none" strike="noStrike" kern="1200" cap="none" spc="0" normalizeH="0" baseline="0" noProof="0" dirty="0" smtClean="0">
                          <a:ln>
                            <a:noFill/>
                          </a:ln>
                          <a:solidFill>
                            <a:srgbClr val="000000"/>
                          </a:solidFill>
                          <a:effectLst/>
                          <a:uLnTx/>
                          <a:uFillTx/>
                          <a:latin typeface="+mn-lt"/>
                          <a:ea typeface="+mn-ea"/>
                          <a:cs typeface="+mn-cs"/>
                        </a:rPr>
                        <a:t>Evaluated History &amp; Forecast—Query/Respond OK (Found)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kumimoji="0" lang="en-US" sz="1800" b="0" i="0" u="none" strike="noStrike" kern="1200" cap="none" spc="0" normalizeH="0" baseline="0" noProof="0" dirty="0" smtClean="0">
                          <a:ln>
                            <a:noFill/>
                          </a:ln>
                          <a:solidFill>
                            <a:srgbClr val="000000"/>
                          </a:solidFill>
                          <a:effectLst/>
                          <a:uLnTx/>
                          <a:uFillTx/>
                          <a:latin typeface="+mn-lt"/>
                          <a:ea typeface="+mn-ea"/>
                          <a:cs typeface="+mn-cs"/>
                        </a:rPr>
                        <a:t>Z44/Z33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None/>
                        <a:tabLst/>
                        <a:defRPr/>
                      </a:pPr>
                      <a:r>
                        <a:rPr kumimoji="0" lang="en-US" sz="1400" b="0" i="0" u="none" strike="noStrike" kern="1200" cap="none" spc="0" normalizeH="0" baseline="0" noProof="0" dirty="0" smtClean="0">
                          <a:ln>
                            <a:noFill/>
                          </a:ln>
                          <a:solidFill>
                            <a:srgbClr val="000000"/>
                          </a:solidFill>
                          <a:effectLst/>
                          <a:uLnTx/>
                          <a:uFillTx/>
                          <a:latin typeface="+mn-lt"/>
                          <a:ea typeface="+mn-ea"/>
                          <a:cs typeface="+mn-cs"/>
                        </a:rPr>
                        <a:t>QBP^Q11/RSP^K11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None/>
                        <a:tabLst/>
                        <a:defRPr/>
                      </a:pPr>
                      <a:r>
                        <a:rPr kumimoji="0" lang="en-US" sz="1400" b="0" i="0" u="none" strike="noStrike" kern="1200" cap="none" spc="0" normalizeH="0" baseline="0" noProof="0" dirty="0" smtClean="0">
                          <a:ln>
                            <a:noFill/>
                          </a:ln>
                          <a:solidFill>
                            <a:srgbClr val="000000"/>
                          </a:solidFill>
                          <a:effectLst/>
                          <a:uLnTx/>
                          <a:uFillTx/>
                          <a:latin typeface="+mn-lt"/>
                          <a:ea typeface="+mn-ea"/>
                          <a:cs typeface="+mn-cs"/>
                        </a:rPr>
                        <a:t>Evaluated History &amp; Forecast—Query/Respond NF (Not Found)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kumimoji="0" lang="en-US" sz="1800" b="0" i="0" u="none" strike="noStrike" kern="1200" cap="none" spc="0" normalizeH="0" baseline="0" noProof="0" dirty="0" smtClean="0">
                          <a:ln>
                            <a:noFill/>
                          </a:ln>
                          <a:solidFill>
                            <a:srgbClr val="000000"/>
                          </a:solidFill>
                          <a:effectLst/>
                          <a:uLnTx/>
                          <a:uFillTx/>
                          <a:latin typeface="+mn-lt"/>
                          <a:ea typeface="+mn-ea"/>
                          <a:cs typeface="+mn-cs"/>
                        </a:rPr>
                        <a:t>Z44/Z33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None/>
                        <a:tabLst/>
                        <a:defRPr/>
                      </a:pPr>
                      <a:r>
                        <a:rPr kumimoji="0" lang="en-US" sz="1400" b="0" i="0" u="none" strike="noStrike" kern="1200" cap="none" spc="0" normalizeH="0" baseline="0" noProof="0" dirty="0" smtClean="0">
                          <a:ln>
                            <a:noFill/>
                          </a:ln>
                          <a:solidFill>
                            <a:srgbClr val="000000"/>
                          </a:solidFill>
                          <a:effectLst/>
                          <a:uLnTx/>
                          <a:uFillTx/>
                          <a:latin typeface="+mn-lt"/>
                          <a:ea typeface="+mn-ea"/>
                          <a:cs typeface="+mn-cs"/>
                        </a:rPr>
                        <a:t>QBP^Q11/RSP^K11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None/>
                        <a:tabLst/>
                        <a:defRPr/>
                      </a:pPr>
                      <a:r>
                        <a:rPr kumimoji="0" lang="en-US" sz="1400" b="0" i="0" u="none" strike="noStrike" kern="1200" cap="none" spc="0" normalizeH="0" baseline="0" noProof="0" dirty="0" smtClean="0">
                          <a:ln>
                            <a:noFill/>
                          </a:ln>
                          <a:solidFill>
                            <a:srgbClr val="000000"/>
                          </a:solidFill>
                          <a:effectLst/>
                          <a:uLnTx/>
                          <a:uFillTx/>
                          <a:latin typeface="+mn-lt"/>
                          <a:ea typeface="+mn-ea"/>
                          <a:cs typeface="+mn-cs"/>
                        </a:rPr>
                        <a:t>Evaluated History &amp; Forecast—Query/Respond TM (Too Many)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40170744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smtClean="0"/>
              <a:t>ONC 2015 Certification Test Plan</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57</a:t>
            </a:fld>
            <a:endParaRPr lang="en-US">
              <a:solidFill>
                <a:srgbClr val="FFFFFF"/>
              </a:solidFill>
            </a:endParaRPr>
          </a:p>
        </p:txBody>
      </p:sp>
      <p:graphicFrame>
        <p:nvGraphicFramePr>
          <p:cNvPr id="3" name="Table 2"/>
          <p:cNvGraphicFramePr>
            <a:graphicFrameLocks noGrp="1"/>
          </p:cNvGraphicFramePr>
          <p:nvPr>
            <p:extLst/>
          </p:nvPr>
        </p:nvGraphicFramePr>
        <p:xfrm>
          <a:off x="76200" y="838200"/>
          <a:ext cx="8991600" cy="4937129"/>
        </p:xfrm>
        <a:graphic>
          <a:graphicData uri="http://schemas.openxmlformats.org/drawingml/2006/table">
            <a:tbl>
              <a:tblPr firstRow="1" firstCol="1" bandRow="1"/>
              <a:tblGrid>
                <a:gridCol w="3276600"/>
                <a:gridCol w="2667000"/>
                <a:gridCol w="3048000"/>
              </a:tblGrid>
              <a:tr h="350377">
                <a:tc>
                  <a:txBody>
                    <a:bodyPr/>
                    <a:lstStyle/>
                    <a:p>
                      <a:pPr marL="0" marR="0" algn="ctr">
                        <a:spcBef>
                          <a:spcPts val="0"/>
                        </a:spcBef>
                        <a:spcAft>
                          <a:spcPts val="0"/>
                        </a:spcAft>
                      </a:pPr>
                      <a:r>
                        <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Test Cases</a:t>
                      </a: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Message Created – Step 1</a:t>
                      </a: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Message Returned – Step 2</a:t>
                      </a: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286672">
                <a:tc>
                  <a:txBody>
                    <a:bodyPr/>
                    <a:lstStyle/>
                    <a:p>
                      <a:pPr marL="0" marR="0" algn="ctr">
                        <a:spcBef>
                          <a:spcPts val="0"/>
                        </a:spcBef>
                        <a:spcAft>
                          <a:spcPts val="0"/>
                        </a:spcAft>
                      </a:pPr>
                      <a:r>
                        <a:rPr lang="en-US" sz="1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Administration Group</a:t>
                      </a:r>
                      <a:endParaRPr lang="en-US" sz="14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DBFF"/>
                    </a:solidFill>
                  </a:tcPr>
                </a:tc>
                <a:tc>
                  <a:txBody>
                    <a:bodyPr/>
                    <a:lstStyle/>
                    <a:p>
                      <a:pPr marL="0" marR="0" algn="ctr">
                        <a:spcBef>
                          <a:spcPts val="0"/>
                        </a:spcBef>
                        <a:spcAft>
                          <a:spcPts val="0"/>
                        </a:spcAft>
                      </a:pPr>
                      <a:r>
                        <a:rPr lang="en-US" sz="1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Send Administration Message</a:t>
                      </a:r>
                      <a:endParaRPr lang="en-US" sz="14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DBFF"/>
                    </a:solidFill>
                  </a:tcPr>
                </a:tc>
                <a:tc>
                  <a:txBody>
                    <a:bodyPr/>
                    <a:lstStyle/>
                    <a:p>
                      <a:pPr marL="0" marR="0" algn="ctr">
                        <a:spcBef>
                          <a:spcPts val="0"/>
                        </a:spcBef>
                        <a:spcAft>
                          <a:spcPts val="0"/>
                        </a:spcAft>
                      </a:pPr>
                      <a:r>
                        <a:rPr lang="en-US" sz="1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Consume </a:t>
                      </a:r>
                      <a:r>
                        <a:rPr lang="en-US" sz="1400" b="1"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ACK </a:t>
                      </a:r>
                      <a:r>
                        <a:rPr lang="en-US" sz="1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Message</a:t>
                      </a:r>
                      <a:endParaRPr lang="en-US" sz="14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DBFF"/>
                    </a:solidFill>
                  </a:tcPr>
                </a:tc>
              </a:tr>
              <a:tr h="286672">
                <a:tc>
                  <a:txBody>
                    <a:bodyPr/>
                    <a:lstStyle/>
                    <a:p>
                      <a:pPr marL="0" marR="0">
                        <a:spcBef>
                          <a:spcPts val="0"/>
                        </a:spcBef>
                        <a:spcAft>
                          <a:spcPts val="0"/>
                        </a:spcAft>
                      </a:pPr>
                      <a:r>
                        <a:rPr lang="en-US" sz="1400" dirty="0">
                          <a:effectLst/>
                          <a:latin typeface="Arial" panose="020B0604020202020204" pitchFamily="34" charset="0"/>
                          <a:ea typeface="Times New Roman" panose="02020603050405020304" pitchFamily="18" charset="0"/>
                          <a:cs typeface="Arial" panose="020B0604020202020204" pitchFamily="34" charset="0"/>
                        </a:rPr>
                        <a:t>IZ-AD-1_Admin_Child</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IZ-AD-1.1_Send_V04_Z22</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IZ-AD-1.2_Receive_ACK_Z23</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spcBef>
                          <a:spcPts val="0"/>
                        </a:spcBef>
                        <a:spcAft>
                          <a:spcPts val="0"/>
                        </a:spcAft>
                      </a:pPr>
                      <a:r>
                        <a:rPr lang="en-US" sz="1400" dirty="0">
                          <a:effectLst/>
                          <a:latin typeface="Arial" panose="020B0604020202020204" pitchFamily="34" charset="0"/>
                          <a:ea typeface="Times New Roman" panose="02020603050405020304" pitchFamily="18" charset="0"/>
                          <a:cs typeface="Arial" panose="020B0604020202020204" pitchFamily="34" charset="0"/>
                        </a:rPr>
                        <a:t>IZ-AD-2_Admin_Adult</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IZ-AD-2.1_Send_V04_Z22</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IZ-AD-2.2_Receive_ACK_Z23</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IZ-AD-3_No_Consent</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IZ-AD-3.1_Send_V04_Z22</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IZ-AD-3.2_Receive_ACK_Z23</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IZ-AD-4_Delete_Record</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IZ-AD-4.1_Send_V04_Z22</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IZ-AD-4.2_Receive_ACK_Z23</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IZ-AD-5_Refusal</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IZ-AD-5.1_Send_V04_Z22</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IZ-AD-5.2_Recieve_ACK_Z23</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IZ-AD-6_Update_Record</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IZ-AD-6.1_Send_V04_Z22</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IZ-AD-6.2_Receive_ACK_Z23</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IZ-AD-7_Historical_IIS-Error</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IZ-AD-7.1_Send_V04_Z22</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IZ-AD-7.2_Receive_ACK_Z23</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IZ-AD-8_Admin_IIS-Warning</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IZ-AD-8.1_Send_V04_Z22</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IZ-AD-8.2_Receive_ACK_Z23</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IZ-AD-9_Admin_IIS-2Warnings</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IZ-AD-9.1_Send_V04_Z22</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IZ-AD-9.2_Receive_ACK_Z23</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IZ-AD-10_Historical_IIS-SysError</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IZ-AD-10.1_Send_V04_Z22</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Arial" panose="020B0604020202020204" pitchFamily="34" charset="0"/>
                        </a:rPr>
                        <a:t>IZ-AD-10.2_Receive_ACK_Z23</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lgn="ctr">
                        <a:spcBef>
                          <a:spcPts val="0"/>
                        </a:spcBef>
                        <a:spcAft>
                          <a:spcPts val="0"/>
                        </a:spcAft>
                      </a:pPr>
                      <a:r>
                        <a:rPr lang="en-US" sz="1400" b="1" dirty="0">
                          <a:effectLst/>
                          <a:latin typeface="Arial" panose="020B0604020202020204" pitchFamily="34" charset="0"/>
                          <a:ea typeface="Times New Roman" panose="02020603050405020304" pitchFamily="18" charset="0"/>
                          <a:cs typeface="Arial" panose="020B0604020202020204" pitchFamily="34" charset="0"/>
                        </a:rPr>
                        <a:t>Evaluated History </a:t>
                      </a:r>
                      <a:r>
                        <a:rPr lang="en-US" sz="1400" b="1" dirty="0" smtClean="0">
                          <a:effectLst/>
                          <a:latin typeface="Arial" panose="020B0604020202020204" pitchFamily="34" charset="0"/>
                          <a:ea typeface="Times New Roman" panose="02020603050405020304" pitchFamily="18" charset="0"/>
                          <a:cs typeface="Arial" panose="020B0604020202020204" pitchFamily="34" charset="0"/>
                        </a:rPr>
                        <a:t>&amp; </a:t>
                      </a:r>
                      <a:r>
                        <a:rPr lang="en-US" sz="1400" b="1" dirty="0">
                          <a:effectLst/>
                          <a:latin typeface="Arial" panose="020B0604020202020204" pitchFamily="34" charset="0"/>
                          <a:ea typeface="Times New Roman" panose="02020603050405020304" pitchFamily="18" charset="0"/>
                          <a:cs typeface="Arial" panose="020B0604020202020204" pitchFamily="34" charset="0"/>
                        </a:rPr>
                        <a:t>Forecast </a:t>
                      </a:r>
                      <a:r>
                        <a:rPr lang="en-US" sz="1400" b="1" dirty="0" smtClean="0">
                          <a:effectLst/>
                          <a:latin typeface="Arial" panose="020B0604020202020204" pitchFamily="34" charset="0"/>
                          <a:ea typeface="Times New Roman" panose="02020603050405020304" pitchFamily="18" charset="0"/>
                          <a:cs typeface="Arial" panose="020B0604020202020204" pitchFamily="34" charset="0"/>
                        </a:rPr>
                        <a:t>Group</a:t>
                      </a:r>
                      <a:endParaRPr lang="en-US" sz="14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DBFF"/>
                    </a:solidFill>
                  </a:tcPr>
                </a:tc>
                <a:tc>
                  <a:txBody>
                    <a:bodyPr/>
                    <a:lstStyle/>
                    <a:p>
                      <a:pPr marL="0" marR="0" algn="ctr">
                        <a:spcBef>
                          <a:spcPts val="0"/>
                        </a:spcBef>
                        <a:spcAft>
                          <a:spcPts val="0"/>
                        </a:spcAft>
                      </a:pPr>
                      <a:r>
                        <a:rPr lang="en-US" sz="1400" b="1">
                          <a:effectLst/>
                          <a:latin typeface="Arial" panose="020B0604020202020204" pitchFamily="34" charset="0"/>
                          <a:ea typeface="Times New Roman" panose="02020603050405020304" pitchFamily="18" charset="0"/>
                          <a:cs typeface="Arial" panose="020B0604020202020204" pitchFamily="34" charset="0"/>
                        </a:rPr>
                        <a:t>Send Query Message</a:t>
                      </a:r>
                      <a:endParaRPr lang="en-US" sz="14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DBFF"/>
                    </a:solidFill>
                  </a:tcPr>
                </a:tc>
                <a:tc>
                  <a:txBody>
                    <a:bodyPr/>
                    <a:lstStyle/>
                    <a:p>
                      <a:pPr marL="0" marR="0" algn="ctr">
                        <a:spcBef>
                          <a:spcPts val="0"/>
                        </a:spcBef>
                        <a:spcAft>
                          <a:spcPts val="0"/>
                        </a:spcAft>
                      </a:pPr>
                      <a:r>
                        <a:rPr lang="en-US" sz="1400" b="1" dirty="0">
                          <a:effectLst/>
                          <a:latin typeface="Arial" panose="020B0604020202020204" pitchFamily="34" charset="0"/>
                          <a:ea typeface="Times New Roman" panose="02020603050405020304" pitchFamily="18" charset="0"/>
                          <a:cs typeface="Arial" panose="020B0604020202020204" pitchFamily="34" charset="0"/>
                        </a:rPr>
                        <a:t>Receive Response Message</a:t>
                      </a:r>
                      <a:endParaRPr lang="en-US" sz="14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DBFF"/>
                    </a:solidFill>
                  </a:tcPr>
                </a:tc>
              </a:tr>
              <a:tr h="286672">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Times New Roman" panose="02020603050405020304" pitchFamily="18" charset="0"/>
                        </a:rPr>
                        <a:t>IZ-QR-1_Query_Child</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Times New Roman" panose="02020603050405020304" pitchFamily="18" charset="0"/>
                        </a:rPr>
                        <a:t>IZ-QR-1.1_Query_Q11_Z44</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Times New Roman" panose="02020603050405020304" pitchFamily="18" charset="0"/>
                        </a:rPr>
                        <a:t>IZ-QR-1.2_Response_K11_Z42</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IZ-QR-2_Query_Adult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Times New Roman" panose="02020603050405020304" pitchFamily="18" charset="0"/>
                        </a:rPr>
                        <a:t>IZ-QR-2.1_Query_Q11_Z44</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Times New Roman" panose="02020603050405020304" pitchFamily="18" charset="0"/>
                        </a:rPr>
                        <a:t>IZ-QR-2.2_Response_K11_Z42</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IZ-QR-3_Query_No_Patients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Times New Roman" panose="02020603050405020304" pitchFamily="18" charset="0"/>
                        </a:rPr>
                        <a:t>IZ-QR-3.1_Query_Q11_Z44</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Times New Roman" panose="02020603050405020304" pitchFamily="18" charset="0"/>
                        </a:rPr>
                        <a:t>IZ-QR-3.2_Response_NF_K11_Z33</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spcBef>
                          <a:spcPts val="0"/>
                        </a:spcBef>
                        <a:spcAft>
                          <a:spcPts val="0"/>
                        </a:spcAft>
                      </a:pPr>
                      <a:r>
                        <a:rPr lang="en-US" sz="1400" dirty="0">
                          <a:effectLst/>
                          <a:latin typeface="Arial" panose="020B0604020202020204" pitchFamily="34" charset="0"/>
                          <a:ea typeface="Times New Roman" panose="02020603050405020304" pitchFamily="18" charset="0"/>
                          <a:cs typeface="Arial" panose="020B0604020202020204" pitchFamily="34" charset="0"/>
                        </a:rPr>
                        <a:t>I</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Z-QR-4_Query_Too_Many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Times New Roman" panose="02020603050405020304" pitchFamily="18" charset="0"/>
                        </a:rPr>
                        <a:t>IZ-QR-4.1_Query_Q11_Z44</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dirty="0" smtClean="0">
                          <a:effectLst/>
                          <a:latin typeface="Arial" panose="020B0604020202020204" pitchFamily="34" charset="0"/>
                          <a:ea typeface="Times New Roman" panose="02020603050405020304" pitchFamily="18" charset="0"/>
                          <a:cs typeface="Times New Roman" panose="02020603050405020304" pitchFamily="18" charset="0"/>
                        </a:rPr>
                        <a:t>IZ-QR-4.2_Response_TM_K11_Z33</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6811582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smtClean="0"/>
              <a:t>Administrative Test Group Overview</a:t>
            </a:r>
          </a:p>
        </p:txBody>
      </p:sp>
      <p:graphicFrame>
        <p:nvGraphicFramePr>
          <p:cNvPr id="4" name="Content Placeholder 3"/>
          <p:cNvGraphicFramePr>
            <a:graphicFrameLocks noGrp="1"/>
          </p:cNvGraphicFramePr>
          <p:nvPr>
            <p:ph idx="1"/>
            <p:extLst/>
          </p:nvPr>
        </p:nvGraphicFramePr>
        <p:xfrm>
          <a:off x="228600" y="762000"/>
          <a:ext cx="8791575" cy="5125720"/>
        </p:xfrm>
        <a:graphic>
          <a:graphicData uri="http://schemas.openxmlformats.org/drawingml/2006/table">
            <a:tbl>
              <a:tblPr firstRow="1" bandRow="1">
                <a:tableStyleId>{9DCAF9ED-07DC-4A11-8D7F-57B35C25682E}</a:tableStyleId>
              </a:tblPr>
              <a:tblGrid>
                <a:gridCol w="2276390"/>
                <a:gridCol w="6515185"/>
              </a:tblGrid>
              <a:tr h="370840">
                <a:tc gridSpan="2">
                  <a:txBody>
                    <a:bodyPr/>
                    <a:lstStyle/>
                    <a:p>
                      <a:pPr algn="ctr"/>
                      <a:r>
                        <a:rPr lang="en-US" dirty="0" smtClean="0"/>
                        <a:t>Administrative</a:t>
                      </a:r>
                      <a:r>
                        <a:rPr lang="en-US" baseline="0" dirty="0" smtClean="0"/>
                        <a:t> Test Group</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a:p>
                  </a:txBody>
                  <a:tcPr/>
                </a:tc>
              </a:tr>
              <a:tr h="370840">
                <a:tc gridSpan="2">
                  <a:txBody>
                    <a:bodyPr/>
                    <a:lstStyle/>
                    <a:p>
                      <a:pPr marL="285750" indent="-285750">
                        <a:buClr>
                          <a:srgbClr val="0070C0"/>
                        </a:buClr>
                        <a:buFont typeface="Wingdings" panose="05000000000000000000" pitchFamily="2" charset="2"/>
                        <a:buChar char="Ø"/>
                        <a:defRPr/>
                      </a:pPr>
                      <a:r>
                        <a:rPr lang="en-US" dirty="0" smtClean="0"/>
                        <a:t>Tests</a:t>
                      </a:r>
                      <a:r>
                        <a:rPr lang="en-US" baseline="0" dirty="0" smtClean="0"/>
                        <a:t> </a:t>
                      </a:r>
                      <a:r>
                        <a:rPr lang="en-US" dirty="0" smtClean="0"/>
                        <a:t>the </a:t>
                      </a:r>
                      <a:r>
                        <a:rPr lang="en-US" baseline="0" dirty="0" smtClean="0"/>
                        <a:t>EHR-S </a:t>
                      </a:r>
                      <a:r>
                        <a:rPr lang="en-US" dirty="0" smtClean="0"/>
                        <a:t>capability of</a:t>
                      </a:r>
                      <a:r>
                        <a:rPr lang="en-US" baseline="0" dirty="0" smtClean="0"/>
                        <a:t>:</a:t>
                      </a:r>
                    </a:p>
                    <a:p>
                      <a:pPr marL="742950" lvl="1" indent="-285750">
                        <a:buClr>
                          <a:srgbClr val="0070C0"/>
                        </a:buClr>
                        <a:buFont typeface="Wingdings" panose="05000000000000000000" pitchFamily="2" charset="2"/>
                        <a:buChar char="Ø"/>
                        <a:defRPr/>
                      </a:pPr>
                      <a:r>
                        <a:rPr lang="en-US" baseline="0" dirty="0" smtClean="0"/>
                        <a:t>(1) C</a:t>
                      </a:r>
                      <a:r>
                        <a:rPr lang="en-US" dirty="0" smtClean="0"/>
                        <a:t>reating immunization messages based on Immunization Messaging Standard (Z22 Profile) and specific Test Data</a:t>
                      </a:r>
                      <a:r>
                        <a:rPr lang="en-US" baseline="0" dirty="0" smtClean="0"/>
                        <a:t>, and </a:t>
                      </a:r>
                    </a:p>
                    <a:p>
                      <a:pPr marL="742950" lvl="1" indent="-285750">
                        <a:buClr>
                          <a:srgbClr val="0070C0"/>
                        </a:buClr>
                        <a:buFont typeface="Wingdings" panose="05000000000000000000" pitchFamily="2" charset="2"/>
                        <a:buChar char="Ø"/>
                        <a:defRPr/>
                      </a:pPr>
                      <a:r>
                        <a:rPr lang="en-US" baseline="0" dirty="0" smtClean="0"/>
                        <a:t>(2) R</a:t>
                      </a:r>
                      <a:r>
                        <a:rPr lang="en-US" dirty="0" smtClean="0"/>
                        <a:t>eceiving acknowledgment messages</a:t>
                      </a:r>
                      <a:r>
                        <a:rPr lang="en-US" baseline="0" dirty="0" smtClean="0"/>
                        <a:t> based on the Immunization Messaging Standard (Z23 Profile).</a:t>
                      </a:r>
                      <a:endParaRPr 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r>
              <a:tr h="370840">
                <a:tc gridSpan="2">
                  <a:txBody>
                    <a:bodyPr/>
                    <a:lstStyle/>
                    <a:p>
                      <a:pPr marL="285750" marR="0" lvl="0" indent="-28575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Ø"/>
                        <a:tabLst/>
                        <a:defRPr/>
                      </a:pPr>
                      <a:r>
                        <a:rPr kumimoji="0" lang="en-US" sz="1800" b="0" i="0" u="none" strike="noStrike" kern="1200" cap="none" spc="0" normalizeH="0" baseline="0" noProof="0" dirty="0" smtClean="0">
                          <a:ln>
                            <a:noFill/>
                          </a:ln>
                          <a:solidFill>
                            <a:srgbClr val="000000"/>
                          </a:solidFill>
                          <a:effectLst/>
                          <a:uLnTx/>
                          <a:uFillTx/>
                          <a:latin typeface="+mn-lt"/>
                          <a:ea typeface="+mn-ea"/>
                          <a:cs typeface="+mn-cs"/>
                        </a:rPr>
                        <a:t>All 10 test cases consists of 2 test steps:</a:t>
                      </a:r>
                    </a:p>
                    <a:p>
                      <a:pPr marL="742950" marR="0" lvl="1" indent="-28575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Ø"/>
                        <a:tabLst/>
                        <a:defRPr/>
                      </a:pPr>
                      <a:r>
                        <a:rPr kumimoji="0" lang="en-US" sz="1800" b="0" i="0" u="none" strike="noStrike" kern="1200" cap="none" spc="0" normalizeH="0" baseline="0" noProof="0" dirty="0" smtClean="0">
                          <a:ln>
                            <a:noFill/>
                          </a:ln>
                          <a:solidFill>
                            <a:srgbClr val="000000"/>
                          </a:solidFill>
                          <a:effectLst/>
                          <a:uLnTx/>
                          <a:uFillTx/>
                          <a:latin typeface="+mn-lt"/>
                          <a:ea typeface="+mn-ea"/>
                          <a:cs typeface="+mn-cs"/>
                        </a:rPr>
                        <a:t>(1) Create Immunization Message</a:t>
                      </a:r>
                    </a:p>
                    <a:p>
                      <a:pPr marL="742950" marR="0" lvl="1" indent="-28575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Ø"/>
                        <a:tabLst/>
                        <a:defRPr/>
                      </a:pPr>
                      <a:r>
                        <a:rPr kumimoji="0" lang="en-US" sz="1800" b="0" i="0" u="none" strike="noStrike" kern="1200" cap="none" spc="0" normalizeH="0" baseline="0" noProof="0" dirty="0" smtClean="0">
                          <a:ln>
                            <a:noFill/>
                          </a:ln>
                          <a:solidFill>
                            <a:srgbClr val="000000"/>
                          </a:solidFill>
                          <a:effectLst/>
                          <a:uLnTx/>
                          <a:uFillTx/>
                          <a:latin typeface="+mn-lt"/>
                          <a:ea typeface="+mn-ea"/>
                          <a:cs typeface="+mn-cs"/>
                        </a:rPr>
                        <a:t>(2) Receive Acknowledgment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r>
              <a:tr h="370840">
                <a:tc>
                  <a:txBody>
                    <a:bodyPr/>
                    <a:lstStyle/>
                    <a:p>
                      <a:pPr marL="342900" indent="-342900">
                        <a:buFont typeface="Arial" panose="020B0604020202020204" pitchFamily="34" charset="0"/>
                        <a:buAutoNum type="arabicParenBoth"/>
                      </a:pPr>
                      <a:r>
                        <a:rPr lang="en-US" b="1" dirty="0" smtClean="0">
                          <a:solidFill>
                            <a:schemeClr val="bg1"/>
                          </a:solidFill>
                        </a:rPr>
                        <a:t>Create Immunization</a:t>
                      </a:r>
                      <a:r>
                        <a:rPr lang="en-US" b="1" baseline="0" dirty="0" smtClean="0">
                          <a:solidFill>
                            <a:schemeClr val="bg1"/>
                          </a:solidFill>
                        </a:rPr>
                        <a:t> </a:t>
                      </a:r>
                      <a:r>
                        <a:rPr lang="en-US" b="1" dirty="0" smtClean="0">
                          <a:solidFill>
                            <a:schemeClr val="bg1"/>
                          </a:solidFill>
                        </a:rPr>
                        <a:t>Message</a:t>
                      </a:r>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Create</a:t>
                      </a:r>
                      <a:r>
                        <a:rPr lang="en-US" baseline="0" dirty="0" smtClean="0"/>
                        <a:t> i</a:t>
                      </a:r>
                      <a:r>
                        <a:rPr lang="en-US" dirty="0" smtClean="0"/>
                        <a:t>mmunization message test steps </a:t>
                      </a:r>
                      <a:r>
                        <a:rPr lang="en-US" smtClean="0"/>
                        <a:t>are designed </a:t>
                      </a:r>
                      <a:r>
                        <a:rPr lang="en-US" dirty="0" smtClean="0"/>
                        <a:t>to test a </a:t>
                      </a:r>
                      <a:r>
                        <a:rPr lang="en-US" sz="1800" kern="1200" dirty="0" smtClean="0">
                          <a:solidFill>
                            <a:schemeClr val="dk1"/>
                          </a:solidFill>
                          <a:effectLst/>
                          <a:latin typeface="+mn-lt"/>
                          <a:ea typeface="+mn-ea"/>
                          <a:cs typeface="+mn-cs"/>
                        </a:rPr>
                        <a:t>broad scope of the immunization messages including new and historical administrations, refusals, combination vaccines, patient consent and various observations including VIS, VFC.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indent="0">
                        <a:buFont typeface="Arial" panose="020B0604020202020204" pitchFamily="34" charset="0"/>
                        <a:buNone/>
                      </a:pPr>
                      <a:r>
                        <a:rPr lang="en-US" b="1" dirty="0" smtClean="0">
                          <a:solidFill>
                            <a:schemeClr val="bg1"/>
                          </a:solidFill>
                        </a:rPr>
                        <a:t>(2) Receive ACK</a:t>
                      </a:r>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Receive acknowledgement</a:t>
                      </a:r>
                      <a:r>
                        <a:rPr lang="en-US" baseline="0" dirty="0" smtClean="0"/>
                        <a:t> test steps are designed to test the EHR-S capability to correctly handle application accept, application error, and application warning acknowledgements. A juror document is provided for inspection.</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58</a:t>
            </a:fld>
            <a:endParaRPr lang="en-US">
              <a:solidFill>
                <a:srgbClr val="FFFFFF"/>
              </a:solidFill>
            </a:endParaRPr>
          </a:p>
        </p:txBody>
      </p:sp>
    </p:spTree>
    <p:extLst>
      <p:ext uri="{BB962C8B-B14F-4D97-AF65-F5344CB8AC3E}">
        <p14:creationId xmlns:p14="http://schemas.microsoft.com/office/powerpoint/2010/main" val="40940995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p:txBody>
          <a:bodyPr/>
          <a:lstStyle/>
          <a:p>
            <a:r>
              <a:rPr lang="en-US" dirty="0" smtClean="0"/>
              <a:t>Immunizations Administration Testing Process</a:t>
            </a:r>
          </a:p>
        </p:txBody>
      </p:sp>
      <p:sp>
        <p:nvSpPr>
          <p:cNvPr id="12" name="Slide Number Placeholder 11"/>
          <p:cNvSpPr>
            <a:spLocks noGrp="1"/>
          </p:cNvSpPr>
          <p:nvPr>
            <p:ph type="sldNum" sz="quarter" idx="12"/>
          </p:nvPr>
        </p:nvSpPr>
        <p:spPr/>
        <p:txBody>
          <a:bodyPr/>
          <a:lstStyle/>
          <a:p>
            <a:pPr>
              <a:defRPr/>
            </a:pPr>
            <a:fld id="{F73034F6-D698-486E-9B63-D59A1C5B8B39}" type="slidenum">
              <a:rPr lang="en-US" smtClean="0">
                <a:solidFill>
                  <a:srgbClr val="FFFFFF"/>
                </a:solidFill>
              </a:rPr>
              <a:pPr>
                <a:defRPr/>
              </a:pPr>
              <a:t>59</a:t>
            </a:fld>
            <a:endParaRPr lang="en-US" dirty="0">
              <a:solidFill>
                <a:srgbClr val="FFFFFF"/>
              </a:solidFill>
            </a:endParaRPr>
          </a:p>
        </p:txBody>
      </p:sp>
      <p:sp>
        <p:nvSpPr>
          <p:cNvPr id="23" name="TextBox 23"/>
          <p:cNvSpPr txBox="1">
            <a:spLocks noChangeArrowheads="1"/>
          </p:cNvSpPr>
          <p:nvPr/>
        </p:nvSpPr>
        <p:spPr bwMode="auto">
          <a:xfrm>
            <a:off x="228600" y="3276600"/>
            <a:ext cx="8686800" cy="2769989"/>
          </a:xfrm>
          <a:prstGeom prst="rect">
            <a:avLst/>
          </a:prstGeom>
          <a:noFill/>
          <a:ln w="9525">
            <a:noFill/>
            <a:miter lim="800000"/>
            <a:headEnd/>
            <a:tailEnd/>
          </a:ln>
        </p:spPr>
        <p:txBody>
          <a:bodyPr wrap="square">
            <a:spAutoFit/>
          </a:bodyPr>
          <a:lstStyle/>
          <a:p>
            <a:pPr marL="342900" indent="-342900">
              <a:buFont typeface="Franklin Gothic Demi" pitchFamily="34" charset="0"/>
              <a:buAutoNum type="arabicPeriod"/>
            </a:pPr>
            <a:r>
              <a:rPr lang="en-US" sz="1450" dirty="0">
                <a:solidFill>
                  <a:srgbClr val="000000"/>
                </a:solidFill>
              </a:rPr>
              <a:t>The </a:t>
            </a:r>
            <a:r>
              <a:rPr lang="en-US" sz="1450" dirty="0" smtClean="0">
                <a:solidFill>
                  <a:srgbClr val="000000"/>
                </a:solidFill>
              </a:rPr>
              <a:t>HIT Module is </a:t>
            </a:r>
            <a:r>
              <a:rPr lang="en-US" sz="1450" dirty="0">
                <a:solidFill>
                  <a:srgbClr val="000000"/>
                </a:solidFill>
              </a:rPr>
              <a:t>the system being tested. The HIT Module is required to </a:t>
            </a:r>
            <a:r>
              <a:rPr lang="en-US" sz="1450" dirty="0" smtClean="0">
                <a:solidFill>
                  <a:srgbClr val="000000"/>
                </a:solidFill>
              </a:rPr>
              <a:t>create VXU messages and consume ACK messages </a:t>
            </a:r>
            <a:r>
              <a:rPr lang="en-US" sz="1450" dirty="0">
                <a:solidFill>
                  <a:srgbClr val="000000"/>
                </a:solidFill>
              </a:rPr>
              <a:t>that conform to the referenced standards </a:t>
            </a:r>
            <a:r>
              <a:rPr lang="en-US" sz="1450" dirty="0" smtClean="0">
                <a:solidFill>
                  <a:srgbClr val="000000"/>
                </a:solidFill>
              </a:rPr>
              <a:t>(see </a:t>
            </a:r>
            <a:r>
              <a:rPr lang="en-US" sz="1450" dirty="0">
                <a:solidFill>
                  <a:srgbClr val="000000"/>
                </a:solidFill>
              </a:rPr>
              <a:t>previous slides</a:t>
            </a:r>
            <a:r>
              <a:rPr lang="en-US" sz="1450" dirty="0" smtClean="0">
                <a:solidFill>
                  <a:srgbClr val="000000"/>
                </a:solidFill>
              </a:rPr>
              <a:t>).</a:t>
            </a:r>
            <a:endParaRPr lang="en-US" sz="1450" dirty="0">
              <a:solidFill>
                <a:srgbClr val="000000"/>
              </a:solidFill>
            </a:endParaRPr>
          </a:p>
          <a:p>
            <a:pPr marL="342900" indent="-342900">
              <a:buFont typeface="Franklin Gothic Demi" pitchFamily="34" charset="0"/>
              <a:buAutoNum type="arabicPeriod"/>
            </a:pPr>
            <a:r>
              <a:rPr lang="en-US" sz="1450" dirty="0">
                <a:solidFill>
                  <a:srgbClr val="000000"/>
                </a:solidFill>
              </a:rPr>
              <a:t>Test data can be entered </a:t>
            </a:r>
            <a:r>
              <a:rPr lang="en-US" sz="1450" dirty="0" smtClean="0">
                <a:solidFill>
                  <a:srgbClr val="000000"/>
                </a:solidFill>
              </a:rPr>
              <a:t>into the </a:t>
            </a:r>
            <a:r>
              <a:rPr lang="en-US" sz="1450" dirty="0">
                <a:solidFill>
                  <a:srgbClr val="000000"/>
                </a:solidFill>
              </a:rPr>
              <a:t>HIT Module directly via the </a:t>
            </a:r>
            <a:r>
              <a:rPr lang="en-US" sz="1450" dirty="0" smtClean="0">
                <a:solidFill>
                  <a:srgbClr val="000000"/>
                </a:solidFill>
              </a:rPr>
              <a:t>Module’s </a:t>
            </a:r>
            <a:r>
              <a:rPr lang="en-US" sz="1450" dirty="0">
                <a:solidFill>
                  <a:srgbClr val="000000"/>
                </a:solidFill>
              </a:rPr>
              <a:t>user interface or </a:t>
            </a:r>
            <a:r>
              <a:rPr lang="en-US" sz="1450" dirty="0" smtClean="0">
                <a:solidFill>
                  <a:srgbClr val="000000"/>
                </a:solidFill>
              </a:rPr>
              <a:t>can be </a:t>
            </a:r>
            <a:r>
              <a:rPr lang="en-US" sz="1450" dirty="0">
                <a:solidFill>
                  <a:srgbClr val="000000"/>
                </a:solidFill>
              </a:rPr>
              <a:t>imported via an incoming </a:t>
            </a:r>
            <a:r>
              <a:rPr lang="en-US" sz="1450" dirty="0" smtClean="0">
                <a:solidFill>
                  <a:srgbClr val="000000"/>
                </a:solidFill>
              </a:rPr>
              <a:t>message.</a:t>
            </a:r>
            <a:endParaRPr lang="en-US" sz="1450" dirty="0">
              <a:solidFill>
                <a:srgbClr val="000000"/>
              </a:solidFill>
            </a:endParaRPr>
          </a:p>
          <a:p>
            <a:pPr marL="342900" indent="-342900">
              <a:buFont typeface="Franklin Gothic Demi" pitchFamily="34" charset="0"/>
              <a:buAutoNum type="arabicPeriod"/>
            </a:pPr>
            <a:r>
              <a:rPr lang="en-US" sz="1450" dirty="0">
                <a:solidFill>
                  <a:srgbClr val="000000"/>
                </a:solidFill>
              </a:rPr>
              <a:t>The HIT Module is expected to process the test data to create a </a:t>
            </a:r>
            <a:r>
              <a:rPr lang="en-US" sz="1450" dirty="0" smtClean="0">
                <a:solidFill>
                  <a:srgbClr val="000000"/>
                </a:solidFill>
              </a:rPr>
              <a:t>VXU message</a:t>
            </a:r>
            <a:r>
              <a:rPr lang="en-US" sz="1450" dirty="0">
                <a:solidFill>
                  <a:srgbClr val="000000"/>
                </a:solidFill>
              </a:rPr>
              <a:t>. This message is </a:t>
            </a:r>
            <a:r>
              <a:rPr lang="en-US" sz="1450" dirty="0" smtClean="0">
                <a:solidFill>
                  <a:srgbClr val="000000"/>
                </a:solidFill>
              </a:rPr>
              <a:t>imported into </a:t>
            </a:r>
            <a:r>
              <a:rPr lang="en-US" sz="1450" dirty="0">
                <a:solidFill>
                  <a:srgbClr val="000000"/>
                </a:solidFill>
              </a:rPr>
              <a:t>the testing tool for </a:t>
            </a:r>
            <a:r>
              <a:rPr lang="en-US" sz="1450" dirty="0" smtClean="0">
                <a:solidFill>
                  <a:srgbClr val="000000"/>
                </a:solidFill>
              </a:rPr>
              <a:t>validation (Test Step 1 – Z22 VXU). The HIT Module is expected to consume an ACK message. This message is imported from the testing tool into the HIT Module (Test Step 2 – Z23 ACK). </a:t>
            </a:r>
            <a:endParaRPr lang="en-US" sz="1450" dirty="0">
              <a:solidFill>
                <a:srgbClr val="000000"/>
              </a:solidFill>
            </a:endParaRPr>
          </a:p>
          <a:p>
            <a:pPr marL="342900" indent="-342900">
              <a:buFont typeface="Franklin Gothic Demi" pitchFamily="34" charset="0"/>
              <a:buAutoNum type="arabicPeriod"/>
            </a:pPr>
            <a:r>
              <a:rPr lang="en-US" sz="1450" dirty="0">
                <a:solidFill>
                  <a:srgbClr val="000000"/>
                </a:solidFill>
              </a:rPr>
              <a:t>Test data are available through the Test Tool via the </a:t>
            </a:r>
            <a:r>
              <a:rPr lang="en-US" sz="1450" dirty="0" smtClean="0">
                <a:solidFill>
                  <a:srgbClr val="000000"/>
                </a:solidFill>
              </a:rPr>
              <a:t>Test Steps in the Test Cases. </a:t>
            </a:r>
            <a:r>
              <a:rPr lang="en-US" sz="1450" dirty="0">
                <a:solidFill>
                  <a:srgbClr val="000000"/>
                </a:solidFill>
              </a:rPr>
              <a:t>Each Test </a:t>
            </a:r>
            <a:r>
              <a:rPr lang="en-US" sz="1450" dirty="0" smtClean="0">
                <a:solidFill>
                  <a:srgbClr val="000000"/>
                </a:solidFill>
              </a:rPr>
              <a:t>Step includes </a:t>
            </a:r>
            <a:r>
              <a:rPr lang="en-US" sz="1450" dirty="0">
                <a:solidFill>
                  <a:srgbClr val="000000"/>
                </a:solidFill>
              </a:rPr>
              <a:t>a Test Story that provides the context, a Test Data Specification that lists the test data, </a:t>
            </a:r>
            <a:r>
              <a:rPr lang="en-US" sz="1450" dirty="0" smtClean="0">
                <a:solidFill>
                  <a:srgbClr val="000000"/>
                </a:solidFill>
              </a:rPr>
              <a:t>a </a:t>
            </a:r>
            <a:r>
              <a:rPr lang="en-US" sz="1450" dirty="0">
                <a:solidFill>
                  <a:srgbClr val="000000"/>
                </a:solidFill>
              </a:rPr>
              <a:t>Message Content Data </a:t>
            </a:r>
            <a:r>
              <a:rPr lang="en-US" sz="1450" dirty="0" smtClean="0">
                <a:solidFill>
                  <a:srgbClr val="000000"/>
                </a:solidFill>
              </a:rPr>
              <a:t>Sheet </a:t>
            </a:r>
            <a:r>
              <a:rPr lang="en-US" sz="1450" dirty="0">
                <a:solidFill>
                  <a:srgbClr val="000000"/>
                </a:solidFill>
              </a:rPr>
              <a:t>that shows the conformant message (in a table </a:t>
            </a:r>
            <a:r>
              <a:rPr lang="en-US" sz="1450" dirty="0" smtClean="0">
                <a:solidFill>
                  <a:srgbClr val="000000"/>
                </a:solidFill>
              </a:rPr>
              <a:t>format), and a Juror Document (for ACK Test Steps). </a:t>
            </a:r>
            <a:endParaRPr lang="en-US" sz="1450" dirty="0">
              <a:solidFill>
                <a:srgbClr val="000000"/>
              </a:solidFill>
            </a:endParaRPr>
          </a:p>
        </p:txBody>
      </p:sp>
      <p:grpSp>
        <p:nvGrpSpPr>
          <p:cNvPr id="22" name="Group 21"/>
          <p:cNvGrpSpPr/>
          <p:nvPr/>
        </p:nvGrpSpPr>
        <p:grpSpPr>
          <a:xfrm>
            <a:off x="457200" y="838200"/>
            <a:ext cx="8229600" cy="2213264"/>
            <a:chOff x="457200" y="838200"/>
            <a:chExt cx="8229600" cy="2213264"/>
          </a:xfrm>
        </p:grpSpPr>
        <p:sp>
          <p:nvSpPr>
            <p:cNvPr id="9" name="Rectangle 8"/>
            <p:cNvSpPr/>
            <p:nvPr/>
          </p:nvSpPr>
          <p:spPr>
            <a:xfrm>
              <a:off x="4495800" y="1266580"/>
              <a:ext cx="1981200" cy="1474061"/>
            </a:xfrm>
            <a:prstGeom prst="rect">
              <a:avLst/>
            </a:prstGeom>
            <a:solidFill>
              <a:srgbClr val="D1D1F0">
                <a:alpha val="50196"/>
              </a:srgbClr>
            </a:soli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solidFill>
                  <a:srgbClr val="333399"/>
                </a:solidFill>
                <a:latin typeface="Calibri" pitchFamily="34" charset="0"/>
              </a:endParaRPr>
            </a:p>
          </p:txBody>
        </p:sp>
        <p:sp>
          <p:nvSpPr>
            <p:cNvPr id="3" name="Rounded Rectangle 2"/>
            <p:cNvSpPr/>
            <p:nvPr/>
          </p:nvSpPr>
          <p:spPr>
            <a:xfrm>
              <a:off x="457200" y="1390547"/>
              <a:ext cx="1371600" cy="990600"/>
            </a:xfrm>
            <a:prstGeom prst="roundRect">
              <a:avLst/>
            </a:prstGeom>
            <a:solidFill>
              <a:srgbClr val="C9D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smtClean="0">
                  <a:solidFill>
                    <a:srgbClr val="333399"/>
                  </a:solidFill>
                </a:rPr>
                <a:t>Immunization Data Entry</a:t>
              </a:r>
              <a:endParaRPr lang="en-US" sz="1400" dirty="0">
                <a:solidFill>
                  <a:srgbClr val="333399"/>
                </a:solidFill>
              </a:endParaRPr>
            </a:p>
          </p:txBody>
        </p:sp>
        <p:sp>
          <p:nvSpPr>
            <p:cNvPr id="4" name="Rounded Rectangle 3"/>
            <p:cNvSpPr/>
            <p:nvPr/>
          </p:nvSpPr>
          <p:spPr>
            <a:xfrm>
              <a:off x="3276600" y="1390547"/>
              <a:ext cx="1371600" cy="990600"/>
            </a:xfrm>
            <a:prstGeom prst="roundRect">
              <a:avLst/>
            </a:prstGeom>
            <a:solidFill>
              <a:srgbClr val="C9D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smtClean="0">
                  <a:solidFill>
                    <a:srgbClr val="333399"/>
                  </a:solidFill>
                </a:rPr>
                <a:t>HIT Module</a:t>
              </a:r>
              <a:endParaRPr lang="en-US" sz="1600" dirty="0">
                <a:solidFill>
                  <a:srgbClr val="333399"/>
                </a:solidFill>
              </a:endParaRPr>
            </a:p>
            <a:p>
              <a:pPr algn="ctr">
                <a:defRPr/>
              </a:pPr>
              <a:r>
                <a:rPr lang="en-US" sz="1000" dirty="0">
                  <a:solidFill>
                    <a:srgbClr val="333399"/>
                  </a:solidFill>
                  <a:latin typeface="Calibri" pitchFamily="34" charset="0"/>
                </a:rPr>
                <a:t>(System under Test)</a:t>
              </a:r>
            </a:p>
          </p:txBody>
        </p:sp>
        <p:cxnSp>
          <p:nvCxnSpPr>
            <p:cNvPr id="7" name="Straight Arrow Connector 6"/>
            <p:cNvCxnSpPr>
              <a:stCxn id="3" idx="3"/>
              <a:endCxn id="4" idx="1"/>
            </p:cNvCxnSpPr>
            <p:nvPr/>
          </p:nvCxnSpPr>
          <p:spPr>
            <a:xfrm>
              <a:off x="1828800" y="1885847"/>
              <a:ext cx="1447800" cy="1588"/>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0250" name="TextBox 9"/>
            <p:cNvSpPr txBox="1">
              <a:spLocks noChangeArrowheads="1"/>
            </p:cNvSpPr>
            <p:nvPr/>
          </p:nvSpPr>
          <p:spPr bwMode="auto">
            <a:xfrm>
              <a:off x="4551251" y="838200"/>
              <a:ext cx="1825699" cy="461665"/>
            </a:xfrm>
            <a:prstGeom prst="rect">
              <a:avLst/>
            </a:prstGeom>
            <a:noFill/>
            <a:ln w="9525">
              <a:noFill/>
              <a:miter lim="800000"/>
              <a:headEnd/>
              <a:tailEnd/>
            </a:ln>
          </p:spPr>
          <p:txBody>
            <a:bodyPr wrap="square">
              <a:spAutoFit/>
            </a:bodyPr>
            <a:lstStyle/>
            <a:p>
              <a:pPr algn="ctr"/>
              <a:r>
                <a:rPr lang="en-US" sz="1200" dirty="0" smtClean="0">
                  <a:solidFill>
                    <a:srgbClr val="000000"/>
                  </a:solidFill>
                  <a:latin typeface="Calibri" pitchFamily="34" charset="0"/>
                </a:rPr>
                <a:t>Immunization IG, Release 1.5, and Addendum</a:t>
              </a:r>
              <a:endParaRPr lang="en-US" sz="1200" dirty="0">
                <a:solidFill>
                  <a:srgbClr val="000000"/>
                </a:solidFill>
                <a:latin typeface="Calibri" pitchFamily="34" charset="0"/>
              </a:endParaRPr>
            </a:p>
          </p:txBody>
        </p:sp>
        <p:sp>
          <p:nvSpPr>
            <p:cNvPr id="10253" name="TextBox 18"/>
            <p:cNvSpPr txBox="1">
              <a:spLocks noChangeArrowheads="1"/>
            </p:cNvSpPr>
            <p:nvPr/>
          </p:nvSpPr>
          <p:spPr bwMode="auto">
            <a:xfrm>
              <a:off x="1828800" y="1442316"/>
              <a:ext cx="1255486" cy="461665"/>
            </a:xfrm>
            <a:prstGeom prst="rect">
              <a:avLst/>
            </a:prstGeom>
            <a:noFill/>
            <a:ln w="9525">
              <a:noFill/>
              <a:miter lim="800000"/>
              <a:headEnd/>
              <a:tailEnd/>
            </a:ln>
          </p:spPr>
          <p:txBody>
            <a:bodyPr wrap="square">
              <a:spAutoFit/>
            </a:bodyPr>
            <a:lstStyle/>
            <a:p>
              <a:r>
                <a:rPr lang="en-US" sz="1200" dirty="0" smtClean="0">
                  <a:solidFill>
                    <a:srgbClr val="000000"/>
                  </a:solidFill>
                  <a:latin typeface="Calibri" pitchFamily="34" charset="0"/>
                </a:rPr>
                <a:t>VXU Message &amp; Direct Data Entry</a:t>
              </a:r>
              <a:endParaRPr lang="en-US" sz="1200" dirty="0">
                <a:solidFill>
                  <a:srgbClr val="000000"/>
                </a:solidFill>
                <a:latin typeface="Calibri" pitchFamily="34" charset="0"/>
              </a:endParaRPr>
            </a:p>
          </p:txBody>
        </p:sp>
        <p:grpSp>
          <p:nvGrpSpPr>
            <p:cNvPr id="6" name="Group 5"/>
            <p:cNvGrpSpPr/>
            <p:nvPr/>
          </p:nvGrpSpPr>
          <p:grpSpPr>
            <a:xfrm>
              <a:off x="4953000" y="1522981"/>
              <a:ext cx="1066800" cy="304800"/>
              <a:chOff x="5181600" y="1295400"/>
              <a:chExt cx="1066800" cy="304800"/>
            </a:xfrm>
          </p:grpSpPr>
          <p:sp>
            <p:nvSpPr>
              <p:cNvPr id="19" name="Rectangle 18"/>
              <p:cNvSpPr/>
              <p:nvPr/>
            </p:nvSpPr>
            <p:spPr>
              <a:xfrm>
                <a:off x="5181600" y="1295400"/>
                <a:ext cx="1066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254" name="TextBox 19"/>
              <p:cNvSpPr txBox="1">
                <a:spLocks noChangeArrowheads="1"/>
              </p:cNvSpPr>
              <p:nvPr/>
            </p:nvSpPr>
            <p:spPr bwMode="auto">
              <a:xfrm>
                <a:off x="5181600" y="1323201"/>
                <a:ext cx="1037785" cy="276999"/>
              </a:xfrm>
              <a:prstGeom prst="rect">
                <a:avLst/>
              </a:prstGeom>
              <a:solidFill>
                <a:srgbClr val="CCECFF"/>
              </a:solidFill>
              <a:ln w="9525">
                <a:solidFill>
                  <a:schemeClr val="tx1"/>
                </a:solidFill>
                <a:miter lim="800000"/>
                <a:headEnd/>
                <a:tailEnd/>
              </a:ln>
            </p:spPr>
            <p:txBody>
              <a:bodyPr wrap="none">
                <a:spAutoFit/>
              </a:bodyPr>
              <a:lstStyle/>
              <a:p>
                <a:r>
                  <a:rPr lang="en-US" sz="1200" dirty="0" smtClean="0">
                    <a:solidFill>
                      <a:srgbClr val="000000"/>
                    </a:solidFill>
                    <a:latin typeface="Calibri" pitchFamily="34" charset="0"/>
                  </a:rPr>
                  <a:t>VXU </a:t>
                </a:r>
                <a:r>
                  <a:rPr lang="en-US" sz="1200" dirty="0">
                    <a:solidFill>
                      <a:srgbClr val="000000"/>
                    </a:solidFill>
                    <a:latin typeface="Calibri" pitchFamily="34" charset="0"/>
                  </a:rPr>
                  <a:t>Message</a:t>
                </a:r>
              </a:p>
            </p:txBody>
          </p:sp>
        </p:grpSp>
        <p:sp>
          <p:nvSpPr>
            <p:cNvPr id="35" name="TextBox 18"/>
            <p:cNvSpPr txBox="1">
              <a:spLocks noChangeArrowheads="1"/>
            </p:cNvSpPr>
            <p:nvPr/>
          </p:nvSpPr>
          <p:spPr bwMode="auto">
            <a:xfrm>
              <a:off x="3428326" y="2132485"/>
              <a:ext cx="1143000" cy="461665"/>
            </a:xfrm>
            <a:prstGeom prst="rect">
              <a:avLst/>
            </a:prstGeom>
            <a:noFill/>
            <a:ln w="9525">
              <a:noFill/>
              <a:miter lim="800000"/>
              <a:headEnd/>
              <a:tailEnd/>
            </a:ln>
          </p:spPr>
          <p:txBody>
            <a:bodyPr wrap="square">
              <a:spAutoFit/>
            </a:bodyPr>
            <a:lstStyle/>
            <a:p>
              <a:r>
                <a:rPr lang="en-US" sz="1200" dirty="0" smtClean="0">
                  <a:solidFill>
                    <a:srgbClr val="FF0000"/>
                  </a:solidFill>
                  <a:latin typeface="Calibri" pitchFamily="34" charset="0"/>
                </a:rPr>
                <a:t>ACK  Message Imported</a:t>
              </a:r>
              <a:endParaRPr lang="en-US" sz="1200" dirty="0">
                <a:solidFill>
                  <a:srgbClr val="FF0000"/>
                </a:solidFill>
                <a:latin typeface="Calibri" pitchFamily="34" charset="0"/>
              </a:endParaRPr>
            </a:p>
          </p:txBody>
        </p:sp>
        <p:grpSp>
          <p:nvGrpSpPr>
            <p:cNvPr id="11" name="Group 10"/>
            <p:cNvGrpSpPr/>
            <p:nvPr/>
          </p:nvGrpSpPr>
          <p:grpSpPr>
            <a:xfrm>
              <a:off x="4953000" y="2076347"/>
              <a:ext cx="1066800" cy="304800"/>
              <a:chOff x="5410200" y="1772566"/>
              <a:chExt cx="1066800" cy="304800"/>
            </a:xfrm>
          </p:grpSpPr>
          <p:sp>
            <p:nvSpPr>
              <p:cNvPr id="39" name="Rectangle 38"/>
              <p:cNvSpPr/>
              <p:nvPr/>
            </p:nvSpPr>
            <p:spPr>
              <a:xfrm>
                <a:off x="5410200" y="1772566"/>
                <a:ext cx="1066800" cy="3048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1" name="TextBox 19"/>
              <p:cNvSpPr txBox="1">
                <a:spLocks noChangeArrowheads="1"/>
              </p:cNvSpPr>
              <p:nvPr/>
            </p:nvSpPr>
            <p:spPr bwMode="auto">
              <a:xfrm>
                <a:off x="5410200" y="1800367"/>
                <a:ext cx="1022203" cy="276999"/>
              </a:xfrm>
              <a:prstGeom prst="rect">
                <a:avLst/>
              </a:prstGeom>
              <a:solidFill>
                <a:srgbClr val="CCECFF"/>
              </a:solidFill>
              <a:ln w="9525">
                <a:noFill/>
                <a:miter lim="800000"/>
                <a:headEnd/>
                <a:tailEnd/>
              </a:ln>
            </p:spPr>
            <p:txBody>
              <a:bodyPr wrap="none">
                <a:spAutoFit/>
              </a:bodyPr>
              <a:lstStyle/>
              <a:p>
                <a:r>
                  <a:rPr lang="en-US" sz="1200" dirty="0" smtClean="0">
                    <a:solidFill>
                      <a:srgbClr val="000000"/>
                    </a:solidFill>
                    <a:latin typeface="Calibri" pitchFamily="34" charset="0"/>
                  </a:rPr>
                  <a:t>ACK Message</a:t>
                </a:r>
                <a:endParaRPr lang="en-US" sz="1200" dirty="0">
                  <a:solidFill>
                    <a:srgbClr val="000000"/>
                  </a:solidFill>
                  <a:latin typeface="Calibri" pitchFamily="34" charset="0"/>
                </a:endParaRPr>
              </a:p>
            </p:txBody>
          </p:sp>
        </p:grpSp>
        <p:cxnSp>
          <p:nvCxnSpPr>
            <p:cNvPr id="40" name="Straight Arrow Connector 39"/>
            <p:cNvCxnSpPr/>
            <p:nvPr/>
          </p:nvCxnSpPr>
          <p:spPr>
            <a:xfrm>
              <a:off x="4648200" y="2056381"/>
              <a:ext cx="1676400" cy="0"/>
            </a:xfrm>
            <a:prstGeom prst="straightConnector1">
              <a:avLst/>
            </a:prstGeom>
            <a:ln w="28575">
              <a:solidFill>
                <a:schemeClr val="tx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302387" y="2789854"/>
              <a:ext cx="1193413" cy="261610"/>
            </a:xfrm>
            <a:prstGeom prst="rect">
              <a:avLst/>
            </a:prstGeom>
            <a:noFill/>
            <a:ln>
              <a:solidFill>
                <a:schemeClr val="tx1"/>
              </a:solidFill>
            </a:ln>
          </p:spPr>
          <p:txBody>
            <a:bodyPr wrap="square" rtlCol="0">
              <a:spAutoFit/>
            </a:bodyPr>
            <a:lstStyle/>
            <a:p>
              <a:pPr algn="ctr"/>
              <a:r>
                <a:rPr lang="en-US" sz="1050" b="1" dirty="0" smtClean="0">
                  <a:solidFill>
                    <a:srgbClr val="000000"/>
                  </a:solidFill>
                </a:rPr>
                <a:t>Test Step 1</a:t>
              </a:r>
              <a:endParaRPr lang="en-US" sz="1050" b="1" dirty="0">
                <a:solidFill>
                  <a:srgbClr val="000000"/>
                </a:solidFill>
              </a:endParaRPr>
            </a:p>
          </p:txBody>
        </p:sp>
        <p:sp>
          <p:nvSpPr>
            <p:cNvPr id="29" name="TextBox 28"/>
            <p:cNvSpPr txBox="1"/>
            <p:nvPr/>
          </p:nvSpPr>
          <p:spPr>
            <a:xfrm>
              <a:off x="6502787" y="2789854"/>
              <a:ext cx="1193413" cy="261610"/>
            </a:xfrm>
            <a:prstGeom prst="rect">
              <a:avLst/>
            </a:prstGeom>
            <a:noFill/>
            <a:ln>
              <a:solidFill>
                <a:schemeClr val="tx1"/>
              </a:solidFill>
            </a:ln>
          </p:spPr>
          <p:txBody>
            <a:bodyPr wrap="square" rtlCol="0">
              <a:spAutoFit/>
            </a:bodyPr>
            <a:lstStyle/>
            <a:p>
              <a:pPr algn="ctr"/>
              <a:r>
                <a:rPr lang="en-US" sz="1050" b="1" dirty="0" smtClean="0">
                  <a:solidFill>
                    <a:srgbClr val="000000"/>
                  </a:solidFill>
                </a:rPr>
                <a:t>Test Step 2</a:t>
              </a:r>
              <a:endParaRPr lang="en-US" sz="1050" b="1" dirty="0">
                <a:solidFill>
                  <a:srgbClr val="000000"/>
                </a:solidFill>
              </a:endParaRPr>
            </a:p>
          </p:txBody>
        </p:sp>
        <p:cxnSp>
          <p:nvCxnSpPr>
            <p:cNvPr id="10" name="Straight Arrow Connector 9"/>
            <p:cNvCxnSpPr/>
            <p:nvPr/>
          </p:nvCxnSpPr>
          <p:spPr>
            <a:xfrm flipV="1">
              <a:off x="4191000" y="1585392"/>
              <a:ext cx="655866" cy="120446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6096000" y="2104148"/>
              <a:ext cx="609600" cy="68570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6324600" y="1387268"/>
              <a:ext cx="2362200" cy="915411"/>
            </a:xfrm>
            <a:prstGeom prst="roundRect">
              <a:avLst/>
            </a:prstGeom>
            <a:solidFill>
              <a:srgbClr val="C9D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000000"/>
                  </a:solidFill>
                  <a:cs typeface="Arial" panose="020B0604020202020204" pitchFamily="34" charset="0"/>
                </a:rPr>
                <a:t>NIST Validation </a:t>
              </a:r>
              <a:r>
                <a:rPr lang="en-US" dirty="0" smtClean="0">
                  <a:solidFill>
                    <a:srgbClr val="000000"/>
                  </a:solidFill>
                  <a:cs typeface="Arial" panose="020B0604020202020204" pitchFamily="34" charset="0"/>
                </a:rPr>
                <a:t>Tool </a:t>
              </a:r>
              <a:r>
                <a:rPr lang="en-US" sz="1200" dirty="0" smtClean="0">
                  <a:solidFill>
                    <a:srgbClr val="000000"/>
                  </a:solidFill>
                  <a:latin typeface="Calibri" pitchFamily="34" charset="0"/>
                </a:rPr>
                <a:t>(acting as IIS)</a:t>
              </a:r>
              <a:endParaRPr lang="en-US" sz="1200" dirty="0">
                <a:solidFill>
                  <a:srgbClr val="000000"/>
                </a:solidFill>
                <a:latin typeface="Calibri" pitchFamily="34" charset="0"/>
              </a:endParaRPr>
            </a:p>
          </p:txBody>
        </p:sp>
        <p:cxnSp>
          <p:nvCxnSpPr>
            <p:cNvPr id="8" name="Straight Arrow Connector 7"/>
            <p:cNvCxnSpPr/>
            <p:nvPr/>
          </p:nvCxnSpPr>
          <p:spPr>
            <a:xfrm>
              <a:off x="4648200" y="1522981"/>
              <a:ext cx="1676400" cy="1588"/>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267200" y="2346554"/>
              <a:ext cx="1447800" cy="400110"/>
            </a:xfrm>
            <a:prstGeom prst="rect">
              <a:avLst/>
            </a:prstGeom>
            <a:noFill/>
          </p:spPr>
          <p:txBody>
            <a:bodyPr>
              <a:spAutoFit/>
            </a:bodyPr>
            <a:lstStyle/>
            <a:p>
              <a:pPr algn="ctr">
                <a:defRPr/>
              </a:pPr>
              <a:r>
                <a:rPr lang="en-US" sz="1000" i="1" dirty="0" smtClean="0">
                  <a:solidFill>
                    <a:srgbClr val="000000"/>
                  </a:solidFill>
                  <a:latin typeface="Calibri" pitchFamily="34" charset="0"/>
                </a:rPr>
                <a:t>ONC Certification Testing Scope</a:t>
              </a:r>
              <a:endParaRPr lang="en-US" sz="1000" i="1" dirty="0">
                <a:solidFill>
                  <a:srgbClr val="000000"/>
                </a:solidFill>
                <a:latin typeface="Calibri" pitchFamily="34" charset="0"/>
              </a:endParaRPr>
            </a:p>
          </p:txBody>
        </p:sp>
        <p:sp>
          <p:nvSpPr>
            <p:cNvPr id="10261" name="TextBox 18"/>
            <p:cNvSpPr txBox="1">
              <a:spLocks noChangeArrowheads="1"/>
            </p:cNvSpPr>
            <p:nvPr/>
          </p:nvSpPr>
          <p:spPr bwMode="auto">
            <a:xfrm>
              <a:off x="6750146" y="2100732"/>
              <a:ext cx="1282507" cy="461665"/>
            </a:xfrm>
            <a:prstGeom prst="rect">
              <a:avLst/>
            </a:prstGeom>
            <a:noFill/>
            <a:ln w="9525">
              <a:noFill/>
              <a:miter lim="800000"/>
              <a:headEnd/>
              <a:tailEnd/>
            </a:ln>
          </p:spPr>
          <p:txBody>
            <a:bodyPr wrap="square">
              <a:spAutoFit/>
            </a:bodyPr>
            <a:lstStyle/>
            <a:p>
              <a:pPr algn="r"/>
              <a:r>
                <a:rPr lang="en-US" sz="1200" dirty="0" smtClean="0">
                  <a:solidFill>
                    <a:srgbClr val="FF0000"/>
                  </a:solidFill>
                  <a:latin typeface="Calibri" pitchFamily="34" charset="0"/>
                </a:rPr>
                <a:t>VXU Message </a:t>
              </a:r>
              <a:endParaRPr lang="en-US" sz="1200" dirty="0">
                <a:solidFill>
                  <a:srgbClr val="FF0000"/>
                </a:solidFill>
                <a:latin typeface="Calibri" pitchFamily="34" charset="0"/>
              </a:endParaRPr>
            </a:p>
            <a:p>
              <a:pPr algn="r"/>
              <a:r>
                <a:rPr lang="en-US" sz="1200" dirty="0" smtClean="0">
                  <a:solidFill>
                    <a:srgbClr val="FF0000"/>
                  </a:solidFill>
                  <a:latin typeface="Calibri" pitchFamily="34" charset="0"/>
                </a:rPr>
                <a:t>Imported</a:t>
              </a:r>
            </a:p>
          </p:txBody>
        </p:sp>
      </p:grpSp>
    </p:spTree>
    <p:extLst>
      <p:ext uri="{BB962C8B-B14F-4D97-AF65-F5344CB8AC3E}">
        <p14:creationId xmlns:p14="http://schemas.microsoft.com/office/powerpoint/2010/main" val="19711195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NIST HL7 v2.x Validation Web Service</a:t>
            </a:r>
          </a:p>
        </p:txBody>
      </p:sp>
      <p:sp>
        <p:nvSpPr>
          <p:cNvPr id="3" name="Content Placeholder 2"/>
          <p:cNvSpPr>
            <a:spLocks noGrp="1"/>
          </p:cNvSpPr>
          <p:nvPr>
            <p:ph idx="1"/>
          </p:nvPr>
        </p:nvSpPr>
        <p:spPr>
          <a:xfrm>
            <a:off x="381000" y="762000"/>
            <a:ext cx="8524875" cy="5264150"/>
          </a:xfrm>
        </p:spPr>
        <p:txBody>
          <a:bodyPr>
            <a:normAutofit/>
          </a:bodyPr>
          <a:lstStyle/>
          <a:p>
            <a:pPr>
              <a:buClr>
                <a:srgbClr val="0070C0"/>
              </a:buClr>
              <a:buFont typeface="Wingdings" panose="05000000000000000000" pitchFamily="2" charset="2"/>
              <a:buChar char="Ø"/>
            </a:pPr>
            <a:r>
              <a:rPr lang="en-US" dirty="0" smtClean="0"/>
              <a:t>Web </a:t>
            </a:r>
            <a:r>
              <a:rPr lang="en-US" dirty="0"/>
              <a:t>Service Application Programming Interface (API)</a:t>
            </a:r>
          </a:p>
          <a:p>
            <a:pPr>
              <a:buClr>
                <a:srgbClr val="0070C0"/>
              </a:buClr>
              <a:buFont typeface="Wingdings" panose="05000000000000000000" pitchFamily="2" charset="2"/>
              <a:buChar char="Ø"/>
            </a:pPr>
            <a:r>
              <a:rPr lang="en-US" dirty="0" smtClean="0"/>
              <a:t>Immunization </a:t>
            </a:r>
            <a:r>
              <a:rPr lang="en-US" dirty="0"/>
              <a:t>Messaging Release 1.4 (VXU Only)</a:t>
            </a:r>
          </a:p>
          <a:p>
            <a:pPr>
              <a:buClr>
                <a:srgbClr val="0070C0"/>
              </a:buClr>
              <a:buFont typeface="Wingdings" panose="05000000000000000000" pitchFamily="2" charset="2"/>
              <a:buChar char="Ø"/>
            </a:pPr>
            <a:r>
              <a:rPr lang="en-US" dirty="0" smtClean="0"/>
              <a:t>Immunization </a:t>
            </a:r>
            <a:r>
              <a:rPr lang="en-US" dirty="0"/>
              <a:t>Messaging Release 1.5 (All Profiles)</a:t>
            </a:r>
          </a:p>
          <a:p>
            <a:pPr>
              <a:buClr>
                <a:srgbClr val="0070C0"/>
              </a:buClr>
              <a:buFont typeface="Wingdings" panose="05000000000000000000" pitchFamily="2" charset="2"/>
              <a:buChar char="Ø"/>
            </a:pPr>
            <a:r>
              <a:rPr lang="en-US" dirty="0" smtClean="0"/>
              <a:t>Example </a:t>
            </a:r>
            <a:r>
              <a:rPr lang="en-US" dirty="0"/>
              <a:t>Clients in Java and C#</a:t>
            </a:r>
          </a:p>
          <a:p>
            <a:pPr>
              <a:buClr>
                <a:srgbClr val="0070C0"/>
              </a:buClr>
              <a:buFont typeface="Wingdings" panose="05000000000000000000" pitchFamily="2" charset="2"/>
              <a:buChar char="Ø"/>
            </a:pPr>
            <a:r>
              <a:rPr lang="en-US" dirty="0" smtClean="0"/>
              <a:t>Validate </a:t>
            </a:r>
            <a:r>
              <a:rPr lang="en-US" dirty="0"/>
              <a:t>production messages at IIS sites</a:t>
            </a:r>
          </a:p>
          <a:p>
            <a:pPr>
              <a:buClr>
                <a:srgbClr val="0070C0"/>
              </a:buClr>
              <a:buFont typeface="Wingdings" panose="05000000000000000000" pitchFamily="2" charset="2"/>
              <a:buChar char="Ø"/>
            </a:pPr>
            <a:r>
              <a:rPr lang="en-US" dirty="0" smtClean="0"/>
              <a:t>Use </a:t>
            </a:r>
            <a:r>
              <a:rPr lang="en-US" dirty="0"/>
              <a:t>of validation reports to analyze data quality</a:t>
            </a:r>
          </a:p>
        </p:txBody>
      </p:sp>
    </p:spTree>
    <p:extLst>
      <p:ext uri="{BB962C8B-B14F-4D97-AF65-F5344CB8AC3E}">
        <p14:creationId xmlns:p14="http://schemas.microsoft.com/office/powerpoint/2010/main" val="382819850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 Workflow Diagram (Test Step 1 – Z22 VXU)</a:t>
            </a:r>
            <a:endParaRPr lang="en-US" dirty="0"/>
          </a:p>
        </p:txBody>
      </p:sp>
      <p:sp>
        <p:nvSpPr>
          <p:cNvPr id="4" name="Content Placeholder 3"/>
          <p:cNvSpPr>
            <a:spLocks noGrp="1"/>
          </p:cNvSpPr>
          <p:nvPr>
            <p:ph idx="1"/>
          </p:nvPr>
        </p:nvSpPr>
        <p:spPr>
          <a:xfrm>
            <a:off x="152400" y="657225"/>
            <a:ext cx="8753475" cy="1124662"/>
          </a:xfrm>
        </p:spPr>
        <p:txBody>
          <a:bodyPr/>
          <a:lstStyle/>
          <a:p>
            <a:pPr marL="0" indent="0">
              <a:buNone/>
            </a:pPr>
            <a:r>
              <a:rPr lang="en-US" sz="2200" dirty="0" smtClean="0"/>
              <a:t>This diagram shows</a:t>
            </a:r>
            <a:endParaRPr lang="en-US" sz="2200" dirty="0"/>
          </a:p>
          <a:p>
            <a:pPr lvl="1"/>
            <a:r>
              <a:rPr lang="en-US" sz="2000" dirty="0"/>
              <a:t>How the major steps of </a:t>
            </a:r>
            <a:r>
              <a:rPr lang="en-US" sz="2000" dirty="0" smtClean="0"/>
              <a:t>the create VXU message test </a:t>
            </a:r>
            <a:r>
              <a:rPr lang="en-US" sz="2000" dirty="0"/>
              <a:t>are sequenced</a:t>
            </a:r>
          </a:p>
          <a:p>
            <a:pPr lvl="1"/>
            <a:r>
              <a:rPr lang="en-US" sz="2000" dirty="0"/>
              <a:t>When the </a:t>
            </a:r>
            <a:r>
              <a:rPr lang="en-US" sz="2000" dirty="0" smtClean="0"/>
              <a:t>Test </a:t>
            </a:r>
            <a:r>
              <a:rPr lang="en-US" sz="2000" dirty="0"/>
              <a:t>Tool is to be used</a:t>
            </a:r>
          </a:p>
          <a:p>
            <a:endParaRPr lang="en-US" dirty="0"/>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60</a:t>
            </a:fld>
            <a:endParaRPr lang="en-US">
              <a:solidFill>
                <a:srgbClr val="FFFFFF"/>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752600"/>
            <a:ext cx="5262737"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565115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 Workflow Diagram (Test Step 2 – Z23 ACK)</a:t>
            </a:r>
            <a:endParaRPr lang="en-US" dirty="0"/>
          </a:p>
        </p:txBody>
      </p:sp>
      <p:sp>
        <p:nvSpPr>
          <p:cNvPr id="4" name="Content Placeholder 3"/>
          <p:cNvSpPr>
            <a:spLocks noGrp="1"/>
          </p:cNvSpPr>
          <p:nvPr>
            <p:ph idx="1"/>
          </p:nvPr>
        </p:nvSpPr>
        <p:spPr>
          <a:xfrm>
            <a:off x="152400" y="657225"/>
            <a:ext cx="8991600" cy="1124662"/>
          </a:xfrm>
        </p:spPr>
        <p:txBody>
          <a:bodyPr/>
          <a:lstStyle/>
          <a:p>
            <a:pPr marL="0" indent="0">
              <a:buNone/>
            </a:pPr>
            <a:r>
              <a:rPr lang="en-US" sz="2200" dirty="0" smtClean="0"/>
              <a:t>This diagram shows</a:t>
            </a:r>
            <a:endParaRPr lang="en-US" sz="2200" dirty="0"/>
          </a:p>
          <a:p>
            <a:pPr lvl="1"/>
            <a:r>
              <a:rPr lang="en-US" sz="2000" dirty="0"/>
              <a:t>How the major steps of </a:t>
            </a:r>
            <a:r>
              <a:rPr lang="en-US" sz="2000" dirty="0" smtClean="0"/>
              <a:t>the consume ACK message </a:t>
            </a:r>
            <a:r>
              <a:rPr lang="en-US" sz="2000" dirty="0"/>
              <a:t>test </a:t>
            </a:r>
            <a:r>
              <a:rPr lang="en-US" sz="2000" dirty="0" smtClean="0"/>
              <a:t>are sequenced</a:t>
            </a:r>
            <a:endParaRPr lang="en-US" sz="2000" dirty="0"/>
          </a:p>
          <a:p>
            <a:pPr lvl="1"/>
            <a:r>
              <a:rPr lang="en-US" sz="2000" dirty="0"/>
              <a:t>When the </a:t>
            </a:r>
            <a:r>
              <a:rPr lang="en-US" sz="2000" dirty="0" smtClean="0"/>
              <a:t>Test </a:t>
            </a:r>
            <a:r>
              <a:rPr lang="en-US" sz="2000" dirty="0"/>
              <a:t>Tool is to be used</a:t>
            </a:r>
          </a:p>
          <a:p>
            <a:endParaRPr lang="en-US" dirty="0"/>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61</a:t>
            </a:fld>
            <a:endParaRPr lang="en-US">
              <a:solidFill>
                <a:srgbClr val="FFFFFF"/>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828800"/>
            <a:ext cx="6706595"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80896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smtClean="0"/>
              <a:t>Test Case 1: Immunization for Child</a:t>
            </a:r>
          </a:p>
        </p:txBody>
      </p:sp>
      <p:graphicFrame>
        <p:nvGraphicFramePr>
          <p:cNvPr id="4" name="Content Placeholder 3"/>
          <p:cNvGraphicFramePr>
            <a:graphicFrameLocks noGrp="1"/>
          </p:cNvGraphicFramePr>
          <p:nvPr>
            <p:ph idx="1"/>
            <p:extLst/>
          </p:nvPr>
        </p:nvGraphicFramePr>
        <p:xfrm>
          <a:off x="276224" y="762000"/>
          <a:ext cx="8639175" cy="5283200"/>
        </p:xfrm>
        <a:graphic>
          <a:graphicData uri="http://schemas.openxmlformats.org/drawingml/2006/table">
            <a:tbl>
              <a:tblPr firstRow="1" bandRow="1">
                <a:tableStyleId>{9DCAF9ED-07DC-4A11-8D7F-57B35C25682E}</a:tableStyleId>
              </a:tblPr>
              <a:tblGrid>
                <a:gridCol w="1947954"/>
                <a:gridCol w="6691221"/>
              </a:tblGrid>
              <a:tr h="370840">
                <a:tc gridSpan="2">
                  <a:txBody>
                    <a:bodyPr/>
                    <a:lstStyle/>
                    <a:p>
                      <a:pPr algn="ctr"/>
                      <a:r>
                        <a:rPr lang="en-US" dirty="0" smtClean="0"/>
                        <a:t>IZ-AD-1_Admin_Child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Purpose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dirty="0" smtClean="0"/>
                        <a:t>Create</a:t>
                      </a:r>
                      <a:r>
                        <a:rPr lang="en-US" baseline="0" dirty="0" smtClean="0"/>
                        <a:t> a</a:t>
                      </a:r>
                      <a:r>
                        <a:rPr lang="en-US" dirty="0" smtClean="0"/>
                        <a:t>dministration message containing historical and new administrations for a child.</a:t>
                      </a:r>
                    </a:p>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dirty="0" smtClean="0"/>
                        <a:t>Receive</a:t>
                      </a:r>
                      <a:r>
                        <a:rPr lang="en-US" baseline="0" dirty="0" smtClean="0"/>
                        <a:t> an application accept acknowledgement</a:t>
                      </a:r>
                      <a:endParaRPr 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solidFill>
                            <a:schemeClr val="bg1"/>
                          </a:solidFill>
                        </a:rPr>
                        <a:t>Steps</a:t>
                      </a:r>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b="1" dirty="0" smtClean="0">
                          <a:solidFill>
                            <a:schemeClr val="bg1"/>
                          </a:solidFill>
                        </a:rPr>
                        <a:t>High-level Test Objectives</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370840">
                <a:tc>
                  <a:txBody>
                    <a:bodyPr/>
                    <a:lstStyle/>
                    <a:p>
                      <a:r>
                        <a:rPr lang="en-US" b="1" dirty="0" smtClean="0"/>
                        <a:t>Step 1:</a:t>
                      </a:r>
                    </a:p>
                    <a:p>
                      <a:r>
                        <a:rPr lang="en-US" sz="1000" b="1" dirty="0" smtClean="0"/>
                        <a:t>IZ-AD-1.1_Send_V04_Z22 </a:t>
                      </a:r>
                    </a:p>
                    <a:p>
                      <a:r>
                        <a:rPr lang="en-US" dirty="0" smtClean="0"/>
                        <a:t>Create Administration</a:t>
                      </a:r>
                      <a:r>
                        <a:rPr lang="en-US" baseline="0" dirty="0" smtClean="0"/>
                        <a:t> Message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indent="-285750">
                        <a:buClr>
                          <a:srgbClr val="0070C0"/>
                        </a:buClr>
                        <a:buFont typeface="Wingdings" panose="05000000000000000000" pitchFamily="2" charset="2"/>
                        <a:buChar char="Ø"/>
                      </a:pPr>
                      <a:r>
                        <a:rPr lang="en-US" dirty="0" smtClean="0"/>
                        <a:t>Create record for a Child (Infant)</a:t>
                      </a:r>
                    </a:p>
                    <a:p>
                      <a:pPr marL="285750" marR="0" indent="-28575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Ø"/>
                        <a:tabLst/>
                        <a:defRPr/>
                      </a:pPr>
                      <a:r>
                        <a:rPr lang="en-US" dirty="0" smtClean="0"/>
                        <a:t>3</a:t>
                      </a:r>
                      <a:r>
                        <a:rPr lang="en-US" baseline="0" dirty="0" smtClean="0"/>
                        <a:t> </a:t>
                      </a:r>
                      <a:r>
                        <a:rPr lang="en-US" dirty="0" smtClean="0"/>
                        <a:t>New Administration Immunizations (</a:t>
                      </a:r>
                      <a:r>
                        <a:rPr lang="en-US" dirty="0" smtClean="0">
                          <a:solidFill>
                            <a:srgbClr val="C00000"/>
                          </a:solidFill>
                        </a:rPr>
                        <a:t>use NDC</a:t>
                      </a:r>
                      <a:r>
                        <a:rPr lang="en-US" dirty="0" smtClean="0"/>
                        <a:t>)</a:t>
                      </a:r>
                    </a:p>
                    <a:p>
                      <a:pPr marL="285750" indent="-285750">
                        <a:buClr>
                          <a:srgbClr val="0070C0"/>
                        </a:buClr>
                        <a:buFont typeface="Wingdings" panose="05000000000000000000" pitchFamily="2" charset="2"/>
                        <a:buChar char="Ø"/>
                      </a:pPr>
                      <a:r>
                        <a:rPr lang="en-US" dirty="0" smtClean="0"/>
                        <a:t>2 Historical Immunizations (</a:t>
                      </a:r>
                      <a:r>
                        <a:rPr lang="en-US" dirty="0" smtClean="0">
                          <a:solidFill>
                            <a:srgbClr val="C00000"/>
                          </a:solidFill>
                        </a:rPr>
                        <a:t>use CVX</a:t>
                      </a:r>
                      <a:r>
                        <a:rPr lang="en-US" dirty="0" smtClean="0"/>
                        <a:t>)</a:t>
                      </a:r>
                    </a:p>
                    <a:p>
                      <a:pPr marL="285750" indent="-285750">
                        <a:buClr>
                          <a:srgbClr val="0070C0"/>
                        </a:buClr>
                        <a:buFont typeface="Wingdings" panose="05000000000000000000" pitchFamily="2" charset="2"/>
                        <a:buChar char="Ø"/>
                      </a:pPr>
                      <a:r>
                        <a:rPr lang="en-US" dirty="0" smtClean="0"/>
                        <a:t>Next of Kin (multiple instances)</a:t>
                      </a:r>
                    </a:p>
                    <a:p>
                      <a:pPr marL="285750" indent="-285750">
                        <a:buClr>
                          <a:srgbClr val="0070C0"/>
                        </a:buClr>
                        <a:buFont typeface="Wingdings" panose="05000000000000000000" pitchFamily="2" charset="2"/>
                        <a:buChar char="Ø"/>
                      </a:pPr>
                      <a:r>
                        <a:rPr lang="en-US" dirty="0" smtClean="0"/>
                        <a:t>Combination Vaccine</a:t>
                      </a:r>
                    </a:p>
                    <a:p>
                      <a:pPr marL="285750" indent="-285750">
                        <a:buClr>
                          <a:srgbClr val="0070C0"/>
                        </a:buClr>
                        <a:buFont typeface="Wingdings" panose="05000000000000000000" pitchFamily="2" charset="2"/>
                        <a:buChar char="Ø"/>
                      </a:pPr>
                      <a:r>
                        <a:rPr lang="en-US" dirty="0" smtClean="0"/>
                        <a:t>Observations including: </a:t>
                      </a:r>
                    </a:p>
                    <a:p>
                      <a:pPr marL="742950" lvl="1" indent="-285750">
                        <a:buClr>
                          <a:srgbClr val="0070C0"/>
                        </a:buClr>
                        <a:buFont typeface="Wingdings" panose="05000000000000000000" pitchFamily="2" charset="2"/>
                        <a:buChar char="Ø"/>
                      </a:pPr>
                      <a:r>
                        <a:rPr lang="en-US" dirty="0" smtClean="0"/>
                        <a:t>Patient Consent</a:t>
                      </a:r>
                    </a:p>
                    <a:p>
                      <a:pPr marL="742950" lvl="1" indent="-285750">
                        <a:buClr>
                          <a:srgbClr val="0070C0"/>
                        </a:buClr>
                        <a:buFont typeface="Wingdings" panose="05000000000000000000" pitchFamily="2" charset="2"/>
                        <a:buChar char="Ø"/>
                      </a:pPr>
                      <a:r>
                        <a:rPr lang="en-US" dirty="0" smtClean="0"/>
                        <a:t>VIS – Vaccination Information Statement</a:t>
                      </a:r>
                    </a:p>
                    <a:p>
                      <a:pPr marL="742950" lvl="1" indent="-285750">
                        <a:buClr>
                          <a:srgbClr val="0070C0"/>
                        </a:buClr>
                        <a:buFont typeface="Wingdings" panose="05000000000000000000" pitchFamily="2" charset="2"/>
                        <a:buChar char="Ø"/>
                      </a:pPr>
                      <a:r>
                        <a:rPr lang="en-US" dirty="0" smtClean="0"/>
                        <a:t>Funding Source</a:t>
                      </a:r>
                    </a:p>
                    <a:p>
                      <a:pPr marL="742950" lvl="1" indent="-285750">
                        <a:buClr>
                          <a:srgbClr val="0070C0"/>
                        </a:buClr>
                        <a:buFont typeface="Wingdings" panose="05000000000000000000" pitchFamily="2" charset="2"/>
                        <a:buChar char="Ø"/>
                      </a:pPr>
                      <a:r>
                        <a:rPr lang="en-US" dirty="0" smtClean="0"/>
                        <a:t>VFC Eligible – Vaccine Funding for Children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t>Step 2:</a:t>
                      </a:r>
                    </a:p>
                    <a:p>
                      <a:r>
                        <a:rPr lang="en-US" sz="1000" b="1" dirty="0" smtClean="0"/>
                        <a:t>IZ-AD-1.2_Receive_ACK_Z23</a:t>
                      </a:r>
                    </a:p>
                    <a:p>
                      <a:r>
                        <a:rPr lang="en-US" dirty="0" smtClean="0"/>
                        <a:t>Receive ACK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indent="-285750">
                        <a:buClr>
                          <a:srgbClr val="0070C0"/>
                        </a:buClr>
                        <a:buFont typeface="Wingdings" panose="05000000000000000000" pitchFamily="2" charset="2"/>
                        <a:buChar char="Ø"/>
                      </a:pPr>
                      <a:r>
                        <a:rPr lang="en-US" dirty="0" smtClean="0"/>
                        <a:t>Receive valid application accept acknowledgement without error</a:t>
                      </a:r>
                      <a:r>
                        <a:rPr lang="en-US" baseline="0" dirty="0" smtClean="0"/>
                        <a:t> and transparent to end user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62</a:t>
            </a:fld>
            <a:endParaRPr lang="en-US">
              <a:solidFill>
                <a:srgbClr val="FFFFFF"/>
              </a:solidFill>
            </a:endParaRPr>
          </a:p>
        </p:txBody>
      </p:sp>
    </p:spTree>
    <p:extLst>
      <p:ext uri="{BB962C8B-B14F-4D97-AF65-F5344CB8AC3E}">
        <p14:creationId xmlns:p14="http://schemas.microsoft.com/office/powerpoint/2010/main" val="18213938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276224" y="120651"/>
            <a:ext cx="8562975" cy="641350"/>
          </a:xfrm>
        </p:spPr>
        <p:txBody>
          <a:bodyPr/>
          <a:lstStyle/>
          <a:p>
            <a:r>
              <a:rPr lang="en-US" dirty="0" smtClean="0"/>
              <a:t>Vaccine Codes Required for Immunization Messages</a:t>
            </a:r>
          </a:p>
        </p:txBody>
      </p:sp>
      <p:sp>
        <p:nvSpPr>
          <p:cNvPr id="3" name="Content Placeholder 2"/>
          <p:cNvSpPr>
            <a:spLocks noGrp="1"/>
          </p:cNvSpPr>
          <p:nvPr>
            <p:ph idx="1"/>
          </p:nvPr>
        </p:nvSpPr>
        <p:spPr>
          <a:xfrm>
            <a:off x="314324" y="770468"/>
            <a:ext cx="8524875" cy="5257800"/>
          </a:xfrm>
        </p:spPr>
        <p:txBody>
          <a:bodyPr>
            <a:noAutofit/>
          </a:bodyPr>
          <a:lstStyle/>
          <a:p>
            <a:r>
              <a:rPr lang="en-US" sz="2000" dirty="0" smtClean="0"/>
              <a:t>2015 ONC Certification Testing Only</a:t>
            </a:r>
          </a:p>
          <a:p>
            <a:pPr lvl="1"/>
            <a:r>
              <a:rPr lang="en-US" sz="1800" dirty="0" smtClean="0"/>
              <a:t>Codes from the </a:t>
            </a:r>
            <a:r>
              <a:rPr lang="en-US" sz="1800" dirty="0" smtClean="0">
                <a:solidFill>
                  <a:srgbClr val="C00000"/>
                </a:solidFill>
              </a:rPr>
              <a:t>NDC Directory </a:t>
            </a:r>
            <a:r>
              <a:rPr lang="en-US" sz="1800" dirty="0" smtClean="0"/>
              <a:t>are required for vaccines in </a:t>
            </a:r>
            <a:r>
              <a:rPr lang="en-US" sz="1800" i="1" dirty="0" smtClean="0">
                <a:solidFill>
                  <a:srgbClr val="C00000"/>
                </a:solidFill>
              </a:rPr>
              <a:t>new vaccine administered</a:t>
            </a:r>
            <a:r>
              <a:rPr lang="en-US" sz="1800" dirty="0" smtClean="0"/>
              <a:t> records in</a:t>
            </a:r>
          </a:p>
          <a:p>
            <a:pPr lvl="2"/>
            <a:r>
              <a:rPr lang="en-US" sz="1600" dirty="0" smtClean="0"/>
              <a:t>Z22 VXU (send unsolicited immunization update message)</a:t>
            </a:r>
          </a:p>
          <a:p>
            <a:pPr lvl="1"/>
            <a:r>
              <a:rPr lang="en-US" sz="1800" dirty="0" smtClean="0">
                <a:solidFill>
                  <a:srgbClr val="C00000"/>
                </a:solidFill>
              </a:rPr>
              <a:t>CVX</a:t>
            </a:r>
            <a:r>
              <a:rPr lang="en-US" sz="1800" dirty="0" smtClean="0"/>
              <a:t> codes are required for vaccines in </a:t>
            </a:r>
            <a:r>
              <a:rPr lang="en-US" sz="1800" i="1" dirty="0" smtClean="0"/>
              <a:t>vaccine </a:t>
            </a:r>
            <a:r>
              <a:rPr lang="en-US" sz="1800" i="1" dirty="0" smtClean="0">
                <a:solidFill>
                  <a:srgbClr val="C00000"/>
                </a:solidFill>
              </a:rPr>
              <a:t>historical </a:t>
            </a:r>
            <a:r>
              <a:rPr lang="en-US" sz="1800" dirty="0" smtClean="0"/>
              <a:t>records in</a:t>
            </a:r>
          </a:p>
          <a:p>
            <a:pPr lvl="2"/>
            <a:r>
              <a:rPr lang="en-US" sz="1600" dirty="0" smtClean="0"/>
              <a:t>Z22 VXU (send </a:t>
            </a:r>
            <a:r>
              <a:rPr lang="en-US" sz="1600" dirty="0"/>
              <a:t>unsolicited immunization update </a:t>
            </a:r>
            <a:r>
              <a:rPr lang="en-US" sz="1600" dirty="0" smtClean="0"/>
              <a:t>message)</a:t>
            </a:r>
          </a:p>
          <a:p>
            <a:pPr lvl="2"/>
            <a:r>
              <a:rPr lang="en-US" sz="1600" dirty="0" smtClean="0"/>
              <a:t>Z42 RSP (return evaluated history and forecast message)</a:t>
            </a:r>
          </a:p>
          <a:p>
            <a:pPr marL="57150" indent="0">
              <a:buNone/>
            </a:pPr>
            <a:endParaRPr lang="en-US" sz="2000" dirty="0" smtClean="0"/>
          </a:p>
          <a:p>
            <a:pPr marL="57150" indent="0">
              <a:buNone/>
            </a:pPr>
            <a:r>
              <a:rPr lang="en-US" sz="2000" dirty="0" smtClean="0"/>
              <a:t>Example Scenario</a:t>
            </a:r>
          </a:p>
          <a:p>
            <a:r>
              <a:rPr lang="en-US" sz="1800" dirty="0" smtClean="0"/>
              <a:t>A Z22 VXU message is transmitted from an EHR to an IIS with </a:t>
            </a:r>
            <a:r>
              <a:rPr lang="en-US" sz="1800" dirty="0"/>
              <a:t>an NDC </a:t>
            </a:r>
            <a:r>
              <a:rPr lang="en-US" sz="1800" dirty="0" smtClean="0"/>
              <a:t>for a </a:t>
            </a:r>
            <a:r>
              <a:rPr lang="en-US" sz="1800" dirty="0"/>
              <a:t>new vaccine </a:t>
            </a:r>
            <a:r>
              <a:rPr lang="en-US" sz="1800" dirty="0" smtClean="0"/>
              <a:t>administered</a:t>
            </a:r>
            <a:endParaRPr lang="en-US" sz="1800" dirty="0"/>
          </a:p>
          <a:p>
            <a:r>
              <a:rPr lang="en-US" sz="1800" dirty="0" smtClean="0"/>
              <a:t>A </a:t>
            </a:r>
            <a:r>
              <a:rPr lang="en-US" sz="1800" dirty="0"/>
              <a:t>query </a:t>
            </a:r>
            <a:r>
              <a:rPr lang="en-US" sz="1800" dirty="0" smtClean="0"/>
              <a:t>for an </a:t>
            </a:r>
            <a:r>
              <a:rPr lang="en-US" sz="1800" dirty="0"/>
              <a:t>Evaluated Immunization History and Forecast </a:t>
            </a:r>
            <a:r>
              <a:rPr lang="en-US" sz="1800" dirty="0" smtClean="0"/>
              <a:t>(Z44 QBP message) is performed via the EHR the </a:t>
            </a:r>
            <a:r>
              <a:rPr lang="en-US" sz="1800" dirty="0"/>
              <a:t>next </a:t>
            </a:r>
            <a:r>
              <a:rPr lang="en-US" sz="1800" dirty="0" smtClean="0"/>
              <a:t>day</a:t>
            </a:r>
            <a:endParaRPr lang="en-US" sz="1800" dirty="0"/>
          </a:p>
          <a:p>
            <a:r>
              <a:rPr lang="en-US" sz="1800" dirty="0" smtClean="0"/>
              <a:t>The response for the Evaluated </a:t>
            </a:r>
            <a:r>
              <a:rPr lang="en-US" sz="1800" dirty="0"/>
              <a:t>I</a:t>
            </a:r>
            <a:r>
              <a:rPr lang="en-US" sz="1800" dirty="0" smtClean="0"/>
              <a:t>mmunization History </a:t>
            </a:r>
            <a:r>
              <a:rPr lang="en-US" sz="1800" dirty="0"/>
              <a:t>and </a:t>
            </a:r>
            <a:r>
              <a:rPr lang="en-US" sz="1800" dirty="0" smtClean="0"/>
              <a:t>Forecast (Z42 RSP message) is transmitted from the IIS with a CVX code for the vaccine sent with an NDC in the Z22 VXU the day before, as this vaccine now exists as a historical record in the IIS</a:t>
            </a:r>
            <a:endParaRPr lang="en-US" sz="1800" dirty="0"/>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63</a:t>
            </a:fld>
            <a:endParaRPr lang="en-US">
              <a:solidFill>
                <a:srgbClr val="FFFFFF"/>
              </a:solidFill>
            </a:endParaRPr>
          </a:p>
        </p:txBody>
      </p:sp>
    </p:spTree>
    <p:extLst>
      <p:ext uri="{BB962C8B-B14F-4D97-AF65-F5344CB8AC3E}">
        <p14:creationId xmlns:p14="http://schemas.microsoft.com/office/powerpoint/2010/main" val="30049222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276224" y="120651"/>
            <a:ext cx="8562975" cy="523220"/>
          </a:xfrm>
        </p:spPr>
        <p:txBody>
          <a:bodyPr/>
          <a:lstStyle/>
          <a:p>
            <a:r>
              <a:rPr lang="en-US" dirty="0" smtClean="0"/>
              <a:t>NDC Format</a:t>
            </a:r>
          </a:p>
        </p:txBody>
      </p:sp>
      <p:sp>
        <p:nvSpPr>
          <p:cNvPr id="3" name="Content Placeholder 2"/>
          <p:cNvSpPr>
            <a:spLocks noGrp="1"/>
          </p:cNvSpPr>
          <p:nvPr>
            <p:ph idx="1"/>
          </p:nvPr>
        </p:nvSpPr>
        <p:spPr>
          <a:xfrm>
            <a:off x="314324" y="643871"/>
            <a:ext cx="8677276" cy="5528329"/>
          </a:xfrm>
        </p:spPr>
        <p:txBody>
          <a:bodyPr>
            <a:normAutofit fontScale="92500" lnSpcReduction="20000"/>
          </a:bodyPr>
          <a:lstStyle/>
          <a:p>
            <a:r>
              <a:rPr lang="en-US" sz="2000" dirty="0" smtClean="0"/>
              <a:t>NDC has various formats for representing a concept</a:t>
            </a:r>
          </a:p>
          <a:p>
            <a:pPr lvl="1"/>
            <a:r>
              <a:rPr lang="en-US" sz="1600" dirty="0" smtClean="0"/>
              <a:t>Published </a:t>
            </a:r>
            <a:r>
              <a:rPr lang="en-US" sz="1600" dirty="0"/>
              <a:t>NDC codes are 10 digits with dashes (can be </a:t>
            </a:r>
            <a:r>
              <a:rPr lang="en-US" sz="1600" dirty="0" smtClean="0"/>
              <a:t>groups of 4-5</a:t>
            </a:r>
            <a:r>
              <a:rPr lang="en-US" sz="1600" dirty="0"/>
              <a:t>, 3-4, 1-2, </a:t>
            </a:r>
            <a:r>
              <a:rPr lang="en-US" sz="1600" dirty="0" smtClean="0"/>
              <a:t>digits but </a:t>
            </a:r>
            <a:r>
              <a:rPr lang="en-US" sz="1600" dirty="0"/>
              <a:t>always 10 total</a:t>
            </a:r>
            <a:r>
              <a:rPr lang="en-US" sz="1600" dirty="0" smtClean="0"/>
              <a:t>)</a:t>
            </a:r>
            <a:endParaRPr lang="en-US" sz="1600" dirty="0"/>
          </a:p>
          <a:p>
            <a:pPr lvl="1"/>
            <a:r>
              <a:rPr lang="en-US" sz="1600" dirty="0" smtClean="0"/>
              <a:t>CMS </a:t>
            </a:r>
            <a:r>
              <a:rPr lang="en-US" sz="1600" dirty="0"/>
              <a:t>created 11 digit unformatted (padded without dashes, </a:t>
            </a:r>
            <a:r>
              <a:rPr lang="en-US" sz="1600" dirty="0" smtClean="0"/>
              <a:t>always with </a:t>
            </a:r>
            <a:r>
              <a:rPr lang="en-US" sz="1600" dirty="0"/>
              <a:t>5-4-2, </a:t>
            </a:r>
            <a:r>
              <a:rPr lang="en-US" sz="1600" dirty="0" smtClean="0"/>
              <a:t>groups of digits with one </a:t>
            </a:r>
            <a:r>
              <a:rPr lang="en-US" sz="1600" dirty="0"/>
              <a:t>of the 1</a:t>
            </a:r>
            <a:r>
              <a:rPr lang="en-US" sz="1600" baseline="30000" dirty="0"/>
              <a:t>st</a:t>
            </a:r>
            <a:r>
              <a:rPr lang="en-US" sz="1600" dirty="0"/>
              <a:t>, 2</a:t>
            </a:r>
            <a:r>
              <a:rPr lang="en-US" sz="1600" baseline="30000" dirty="0"/>
              <a:t>nd</a:t>
            </a:r>
            <a:r>
              <a:rPr lang="en-US" sz="1600" dirty="0"/>
              <a:t>, or 3</a:t>
            </a:r>
            <a:r>
              <a:rPr lang="en-US" sz="1600" baseline="30000" dirty="0"/>
              <a:t>rd</a:t>
            </a:r>
            <a:r>
              <a:rPr lang="en-US" sz="1600" dirty="0"/>
              <a:t> component </a:t>
            </a:r>
            <a:r>
              <a:rPr lang="en-US" sz="1600" dirty="0" smtClean="0"/>
              <a:t>padded with </a:t>
            </a:r>
            <a:r>
              <a:rPr lang="en-US" sz="1600" dirty="0"/>
              <a:t>a 0</a:t>
            </a:r>
            <a:r>
              <a:rPr lang="en-US" sz="1600" dirty="0" smtClean="0"/>
              <a:t>)</a:t>
            </a:r>
          </a:p>
          <a:p>
            <a:pPr lvl="2"/>
            <a:r>
              <a:rPr lang="en-US" sz="1200" dirty="0"/>
              <a:t>The problem of the 10 </a:t>
            </a:r>
            <a:r>
              <a:rPr lang="en-US" sz="1200" dirty="0" smtClean="0"/>
              <a:t>digit format </a:t>
            </a:r>
            <a:r>
              <a:rPr lang="en-US" sz="1200" dirty="0"/>
              <a:t>is that they don’t often have the dashes and so can’t reliably be determined to match a given vaccine.  This motivated the “normalization” to 11 characters</a:t>
            </a:r>
            <a:r>
              <a:rPr lang="en-US" sz="1200" dirty="0">
                <a:solidFill>
                  <a:srgbClr val="00B050"/>
                </a:solidFill>
              </a:rPr>
              <a:t>.</a:t>
            </a:r>
            <a:r>
              <a:rPr lang="en-US" sz="1200" dirty="0"/>
              <a:t>  </a:t>
            </a:r>
            <a:endParaRPr lang="en-US" sz="1400" dirty="0"/>
          </a:p>
          <a:p>
            <a:pPr lvl="1"/>
            <a:r>
              <a:rPr lang="en-US" sz="1600" dirty="0" smtClean="0">
                <a:solidFill>
                  <a:srgbClr val="C00000"/>
                </a:solidFill>
              </a:rPr>
              <a:t>11 </a:t>
            </a:r>
            <a:r>
              <a:rPr lang="en-US" sz="1600" dirty="0">
                <a:solidFill>
                  <a:srgbClr val="C00000"/>
                </a:solidFill>
              </a:rPr>
              <a:t>digit format with dashes and padded. </a:t>
            </a:r>
            <a:r>
              <a:rPr lang="en-US" sz="1600" dirty="0" smtClean="0"/>
              <a:t>E.g., “CDC </a:t>
            </a:r>
            <a:r>
              <a:rPr lang="en-US" sz="1600" dirty="0"/>
              <a:t>Vaccine Price List</a:t>
            </a:r>
            <a:r>
              <a:rPr lang="en-US" sz="1600" dirty="0" smtClean="0"/>
              <a:t>”</a:t>
            </a:r>
          </a:p>
          <a:p>
            <a:pPr lvl="2"/>
            <a:r>
              <a:rPr lang="en-US" sz="1400" dirty="0"/>
              <a:t>much of the vaccine used in the US is federally funded and ordering uses the 11 character with </a:t>
            </a:r>
            <a:r>
              <a:rPr lang="en-US" sz="1400" dirty="0" smtClean="0"/>
              <a:t>dash—this </a:t>
            </a:r>
            <a:r>
              <a:rPr lang="en-US" sz="1400" dirty="0"/>
              <a:t>format was determine to be the most appropriate </a:t>
            </a:r>
            <a:r>
              <a:rPr lang="en-US" sz="1400" dirty="0" smtClean="0"/>
              <a:t>choice</a:t>
            </a:r>
          </a:p>
          <a:p>
            <a:pPr lvl="2"/>
            <a:r>
              <a:rPr lang="en-US" sz="1400" dirty="0" smtClean="0">
                <a:solidFill>
                  <a:srgbClr val="C00000"/>
                </a:solidFill>
              </a:rPr>
              <a:t>The link in the ONC rule points to files that contain the 11 digit </a:t>
            </a:r>
            <a:r>
              <a:rPr lang="en-US" sz="1400" dirty="0">
                <a:solidFill>
                  <a:srgbClr val="C00000"/>
                </a:solidFill>
              </a:rPr>
              <a:t>format with dashes and padded.</a:t>
            </a:r>
            <a:r>
              <a:rPr lang="en-US" sz="1400" dirty="0"/>
              <a:t> </a:t>
            </a:r>
          </a:p>
          <a:p>
            <a:pPr lvl="1"/>
            <a:r>
              <a:rPr lang="en-US" sz="1600" dirty="0" smtClean="0"/>
              <a:t>Bar </a:t>
            </a:r>
            <a:r>
              <a:rPr lang="en-US" sz="1600" dirty="0"/>
              <a:t>codes are created that map to the NDC codes </a:t>
            </a:r>
            <a:r>
              <a:rPr lang="en-US" sz="1600" dirty="0" smtClean="0"/>
              <a:t>(Today’s NDC bar codes are unique). </a:t>
            </a:r>
            <a:r>
              <a:rPr lang="en-US" sz="1600" dirty="0"/>
              <a:t>Bar codes contain a prefix, 10 digit NDC (no dashes), and a check </a:t>
            </a:r>
            <a:r>
              <a:rPr lang="en-US" sz="1600" dirty="0" smtClean="0"/>
              <a:t>digit</a:t>
            </a:r>
            <a:endParaRPr lang="en-US" sz="1600" dirty="0"/>
          </a:p>
          <a:p>
            <a:pPr lvl="1"/>
            <a:r>
              <a:rPr lang="en-US" sz="1600" dirty="0" smtClean="0"/>
              <a:t>There </a:t>
            </a:r>
            <a:r>
              <a:rPr lang="en-US" sz="1600" dirty="0"/>
              <a:t>are crosswalk tables to keep all of this </a:t>
            </a:r>
            <a:r>
              <a:rPr lang="en-US" sz="1600" dirty="0" smtClean="0"/>
              <a:t>straight </a:t>
            </a:r>
            <a:r>
              <a:rPr lang="en-US" sz="1600" dirty="0"/>
              <a:t>and to be able to go from one format to </a:t>
            </a:r>
            <a:r>
              <a:rPr lang="en-US" sz="1600" dirty="0" smtClean="0"/>
              <a:t>another (Implementers may need to do this to meet their implementation choices)</a:t>
            </a:r>
          </a:p>
          <a:p>
            <a:r>
              <a:rPr lang="en-US" sz="1800" dirty="0" smtClean="0">
                <a:solidFill>
                  <a:srgbClr val="C00000"/>
                </a:solidFill>
              </a:rPr>
              <a:t>Certification Requirements are to use </a:t>
            </a:r>
            <a:r>
              <a:rPr lang="en-US" sz="1800" dirty="0">
                <a:solidFill>
                  <a:srgbClr val="C00000"/>
                </a:solidFill>
              </a:rPr>
              <a:t>the 11 digit format with dashes and </a:t>
            </a:r>
            <a:r>
              <a:rPr lang="en-US" sz="1800" dirty="0" smtClean="0">
                <a:solidFill>
                  <a:srgbClr val="C00000"/>
                </a:solidFill>
              </a:rPr>
              <a:t>padded</a:t>
            </a:r>
          </a:p>
          <a:p>
            <a:pPr lvl="1"/>
            <a:r>
              <a:rPr lang="en-US" sz="1600" dirty="0" smtClean="0"/>
              <a:t>RXA-5.1 Example: 00006-4047-20^RotaTeq^NDC</a:t>
            </a:r>
          </a:p>
          <a:p>
            <a:pPr lvl="1"/>
            <a:r>
              <a:rPr lang="en-US" sz="1600" dirty="0" smtClean="0"/>
              <a:t>Note 10 digit NDC code </a:t>
            </a:r>
            <a:r>
              <a:rPr lang="en-US" sz="1600" dirty="0"/>
              <a:t>is </a:t>
            </a:r>
            <a:r>
              <a:rPr lang="en-US" sz="1600" dirty="0" smtClean="0"/>
              <a:t>0006-4047-20 with the leading 0 added to the first component.</a:t>
            </a:r>
          </a:p>
          <a:p>
            <a:r>
              <a:rPr lang="en-US" sz="1800" dirty="0" smtClean="0"/>
              <a:t>No other formats are acceptable for certification</a:t>
            </a:r>
          </a:p>
          <a:p>
            <a:r>
              <a:rPr lang="en-US" sz="1800" dirty="0" smtClean="0"/>
              <a:t>If vendors wish to send an alternative code they may do so in the 2</a:t>
            </a:r>
            <a:r>
              <a:rPr lang="en-US" sz="1800" baseline="30000" dirty="0" smtClean="0"/>
              <a:t>nd</a:t>
            </a:r>
            <a:r>
              <a:rPr lang="en-US" sz="1800" dirty="0"/>
              <a:t> triplet of RXA-5 </a:t>
            </a:r>
            <a:endParaRPr lang="en-US" sz="1800" dirty="0" smtClean="0"/>
          </a:p>
          <a:p>
            <a:pPr lvl="1"/>
            <a:r>
              <a:rPr lang="en-US" sz="1600" dirty="0" smtClean="0"/>
              <a:t>e.g</a:t>
            </a:r>
            <a:r>
              <a:rPr lang="en-US" sz="1600" dirty="0"/>
              <a:t>., </a:t>
            </a:r>
            <a:r>
              <a:rPr lang="en-US" sz="1600" dirty="0" smtClean="0"/>
              <a:t>00006-4047-20^RotaTeq^NDC^00006404720^RotaTeq^NDC</a:t>
            </a:r>
          </a:p>
          <a:p>
            <a:pPr lvl="1"/>
            <a:r>
              <a:rPr lang="en-US" sz="1600" dirty="0" smtClean="0"/>
              <a:t>In this case the 11 digit padded without dashes format is used</a:t>
            </a:r>
          </a:p>
          <a:p>
            <a:pPr lvl="1"/>
            <a:r>
              <a:rPr lang="en-US" sz="1600" dirty="0" smtClean="0"/>
              <a:t>First triplet must be NDC 11 padded with dashes</a:t>
            </a:r>
          </a:p>
          <a:p>
            <a:r>
              <a:rPr lang="en-US" sz="1800" dirty="0" smtClean="0"/>
              <a:t>Vendors </a:t>
            </a:r>
            <a:r>
              <a:rPr lang="en-US" sz="1800" dirty="0"/>
              <a:t>can represent the NDC codes internally in their HIT system in any manner they choose</a:t>
            </a:r>
            <a:endParaRPr lang="en-US" sz="1800" dirty="0" smtClean="0"/>
          </a:p>
          <a:p>
            <a:pPr marL="457200" lvl="1" indent="0">
              <a:buNone/>
            </a:pPr>
            <a:endParaRPr lang="en-US" sz="1800" dirty="0" smtClean="0"/>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64</a:t>
            </a:fld>
            <a:endParaRPr lang="en-US">
              <a:solidFill>
                <a:srgbClr val="FFFFFF"/>
              </a:solidFill>
            </a:endParaRPr>
          </a:p>
        </p:txBody>
      </p:sp>
    </p:spTree>
    <p:extLst>
      <p:ext uri="{BB962C8B-B14F-4D97-AF65-F5344CB8AC3E}">
        <p14:creationId xmlns:p14="http://schemas.microsoft.com/office/powerpoint/2010/main" val="15944373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276224" y="120651"/>
            <a:ext cx="8562975" cy="523220"/>
          </a:xfrm>
        </p:spPr>
        <p:txBody>
          <a:bodyPr/>
          <a:lstStyle/>
          <a:p>
            <a:r>
              <a:rPr lang="en-US" dirty="0" smtClean="0"/>
              <a:t>Testing Acknowledgements</a:t>
            </a:r>
          </a:p>
        </p:txBody>
      </p:sp>
      <p:sp>
        <p:nvSpPr>
          <p:cNvPr id="3" name="Content Placeholder 2"/>
          <p:cNvSpPr>
            <a:spLocks noGrp="1"/>
          </p:cNvSpPr>
          <p:nvPr>
            <p:ph idx="1"/>
          </p:nvPr>
        </p:nvSpPr>
        <p:spPr>
          <a:xfrm>
            <a:off x="314324" y="770468"/>
            <a:ext cx="8524875" cy="5257800"/>
          </a:xfrm>
        </p:spPr>
        <p:txBody>
          <a:bodyPr>
            <a:noAutofit/>
          </a:bodyPr>
          <a:lstStyle/>
          <a:p>
            <a:r>
              <a:rPr lang="en-US" sz="2000" dirty="0" smtClean="0"/>
              <a:t>Test Cases 1-6 contain no Errors or Warnings</a:t>
            </a:r>
          </a:p>
          <a:p>
            <a:pPr lvl="1"/>
            <a:r>
              <a:rPr lang="en-US" sz="1800" dirty="0" smtClean="0"/>
              <a:t>Nothing needs to be displayed or indicated by the EHR</a:t>
            </a:r>
          </a:p>
          <a:p>
            <a:pPr lvl="1"/>
            <a:r>
              <a:rPr lang="en-US" sz="1800" dirty="0" smtClean="0"/>
              <a:t>It is invalid if an Error/Warning is indicated</a:t>
            </a:r>
          </a:p>
          <a:p>
            <a:pPr lvl="1"/>
            <a:r>
              <a:rPr lang="en-US" sz="1800" dirty="0" smtClean="0"/>
              <a:t>ATLs should only be concerned if an error is raised</a:t>
            </a:r>
          </a:p>
          <a:p>
            <a:pPr lvl="1"/>
            <a:r>
              <a:rPr lang="en-US" sz="1800" dirty="0" smtClean="0"/>
              <a:t>It is sufficient (at the discretion of the ATL) to only require 1 import of an acknowledgement containing no errors to warnings and confirm no that no Error or Warning is issued.</a:t>
            </a:r>
          </a:p>
          <a:p>
            <a:pPr lvl="1"/>
            <a:r>
              <a:rPr lang="en-US" sz="1800" dirty="0" smtClean="0"/>
              <a:t>The EHR may indicate a valid incorporation but this is bad practice and highly unlikely.</a:t>
            </a:r>
          </a:p>
          <a:p>
            <a:r>
              <a:rPr lang="en-US" sz="2000" dirty="0" smtClean="0"/>
              <a:t>Test Cases 7-10 Contain an Errors and/or Warnings</a:t>
            </a:r>
          </a:p>
          <a:p>
            <a:pPr lvl="1"/>
            <a:r>
              <a:rPr lang="en-US" sz="1800" dirty="0" smtClean="0"/>
              <a:t>Meaning the ACK message structure is valid but the content of the ACK message reports that the responding system (e.g., IIS) had trouble processing the incoming message (whether it is valid or not)</a:t>
            </a:r>
          </a:p>
          <a:p>
            <a:pPr lvl="1"/>
            <a:r>
              <a:rPr lang="en-US" sz="1800" dirty="0" smtClean="0"/>
              <a:t>Each ACK message needs to be imported into the EHR</a:t>
            </a:r>
          </a:p>
          <a:p>
            <a:pPr lvl="1"/>
            <a:r>
              <a:rPr lang="en-US" sz="1800" dirty="0" smtClean="0"/>
              <a:t>The ATLs are to confirm that the EHR displays some indication that the responding system had an issue with the incoming message</a:t>
            </a:r>
          </a:p>
          <a:p>
            <a:pPr lvl="1"/>
            <a:endParaRPr lang="en-US" sz="1800" dirty="0" smtClean="0"/>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65</a:t>
            </a:fld>
            <a:endParaRPr lang="en-US">
              <a:solidFill>
                <a:srgbClr val="FFFFFF"/>
              </a:solidFill>
            </a:endParaRPr>
          </a:p>
        </p:txBody>
      </p:sp>
    </p:spTree>
    <p:extLst>
      <p:ext uri="{BB962C8B-B14F-4D97-AF65-F5344CB8AC3E}">
        <p14:creationId xmlns:p14="http://schemas.microsoft.com/office/powerpoint/2010/main" val="34731243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smtClean="0"/>
              <a:t>Test Case 2: Immunization for Adult</a:t>
            </a:r>
          </a:p>
        </p:txBody>
      </p:sp>
      <p:graphicFrame>
        <p:nvGraphicFramePr>
          <p:cNvPr id="4" name="Content Placeholder 3"/>
          <p:cNvGraphicFramePr>
            <a:graphicFrameLocks noGrp="1"/>
          </p:cNvGraphicFramePr>
          <p:nvPr>
            <p:ph idx="1"/>
            <p:extLst/>
          </p:nvPr>
        </p:nvGraphicFramePr>
        <p:xfrm>
          <a:off x="276225" y="838200"/>
          <a:ext cx="8639175" cy="5008880"/>
        </p:xfrm>
        <a:graphic>
          <a:graphicData uri="http://schemas.openxmlformats.org/drawingml/2006/table">
            <a:tbl>
              <a:tblPr firstRow="1" bandRow="1">
                <a:tableStyleId>{9DCAF9ED-07DC-4A11-8D7F-57B35C25682E}</a:tableStyleId>
              </a:tblPr>
              <a:tblGrid>
                <a:gridCol w="1947954"/>
                <a:gridCol w="6691221"/>
              </a:tblGrid>
              <a:tr h="370840">
                <a:tc gridSpan="2">
                  <a:txBody>
                    <a:bodyPr/>
                    <a:lstStyle/>
                    <a:p>
                      <a:pPr algn="ctr"/>
                      <a:r>
                        <a:rPr lang="en-US" dirty="0" smtClean="0"/>
                        <a:t>IZ-AD-2_Admin_Adult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Purpose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dirty="0" smtClean="0"/>
                        <a:t>Create</a:t>
                      </a:r>
                      <a:r>
                        <a:rPr lang="en-US" baseline="0" dirty="0" smtClean="0"/>
                        <a:t> a</a:t>
                      </a:r>
                      <a:r>
                        <a:rPr lang="en-US" dirty="0" smtClean="0"/>
                        <a:t>dministration message containing historical and new administrations for an</a:t>
                      </a:r>
                      <a:r>
                        <a:rPr lang="en-US" baseline="0" dirty="0" smtClean="0"/>
                        <a:t> adult</a:t>
                      </a:r>
                      <a:endParaRPr lang="en-US" dirty="0" smtClean="0"/>
                    </a:p>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dirty="0" smtClean="0"/>
                        <a:t>Receive</a:t>
                      </a:r>
                      <a:r>
                        <a:rPr lang="en-US" baseline="0" dirty="0" smtClean="0"/>
                        <a:t> an application accept acknowledgement</a:t>
                      </a:r>
                      <a:endParaRPr 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solidFill>
                            <a:schemeClr val="bg1"/>
                          </a:solidFill>
                        </a:rPr>
                        <a:t>Steps</a:t>
                      </a:r>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b="1" dirty="0" smtClean="0">
                          <a:solidFill>
                            <a:schemeClr val="bg1"/>
                          </a:solidFill>
                        </a:rPr>
                        <a:t>High-level Test Objectives</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370840">
                <a:tc>
                  <a:txBody>
                    <a:bodyPr/>
                    <a:lstStyle/>
                    <a:p>
                      <a:r>
                        <a:rPr lang="en-US" b="1" dirty="0" smtClean="0"/>
                        <a:t>Step 1:</a:t>
                      </a:r>
                    </a:p>
                    <a:p>
                      <a:r>
                        <a:rPr lang="en-US" sz="1000" b="1" dirty="0" smtClean="0"/>
                        <a:t>IZ-AD-2.1_Send_V04_Z22 </a:t>
                      </a:r>
                    </a:p>
                    <a:p>
                      <a:r>
                        <a:rPr lang="en-US" dirty="0" smtClean="0"/>
                        <a:t>Create Administration</a:t>
                      </a:r>
                      <a:r>
                        <a:rPr lang="en-US" baseline="0" dirty="0" smtClean="0"/>
                        <a:t> Message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indent="-285750">
                        <a:buClr>
                          <a:srgbClr val="0070C0"/>
                        </a:buClr>
                        <a:buFont typeface="Wingdings" panose="05000000000000000000" pitchFamily="2" charset="2"/>
                        <a:buChar char="Ø"/>
                      </a:pPr>
                      <a:r>
                        <a:rPr lang="en-US" dirty="0" smtClean="0"/>
                        <a:t>Create record for an Adult</a:t>
                      </a:r>
                    </a:p>
                    <a:p>
                      <a:pPr marL="285750" marR="0" indent="-28575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Ø"/>
                        <a:tabLst/>
                        <a:defRPr/>
                      </a:pPr>
                      <a:r>
                        <a:rPr lang="en-US" dirty="0" smtClean="0"/>
                        <a:t>1 New Administration Immunization (use NDC)</a:t>
                      </a:r>
                    </a:p>
                    <a:p>
                      <a:pPr marL="285750" indent="-285750">
                        <a:buClr>
                          <a:srgbClr val="0070C0"/>
                        </a:buClr>
                        <a:buFont typeface="Wingdings" panose="05000000000000000000" pitchFamily="2" charset="2"/>
                        <a:buChar char="Ø"/>
                      </a:pPr>
                      <a:r>
                        <a:rPr lang="en-US" dirty="0" smtClean="0"/>
                        <a:t>2 Historical Immunizations (use CVX)</a:t>
                      </a:r>
                    </a:p>
                    <a:p>
                      <a:pPr marL="285750" indent="-285750">
                        <a:buClr>
                          <a:srgbClr val="0070C0"/>
                        </a:buClr>
                        <a:buFont typeface="Wingdings" panose="05000000000000000000" pitchFamily="2" charset="2"/>
                        <a:buChar char="Ø"/>
                      </a:pPr>
                      <a:r>
                        <a:rPr lang="en-US" dirty="0" smtClean="0">
                          <a:solidFill>
                            <a:srgbClr val="FF0000"/>
                          </a:solidFill>
                        </a:rPr>
                        <a:t>Patient E-mail</a:t>
                      </a:r>
                      <a:r>
                        <a:rPr lang="en-US" baseline="0" dirty="0" smtClean="0">
                          <a:solidFill>
                            <a:srgbClr val="FF0000"/>
                          </a:solidFill>
                        </a:rPr>
                        <a:t> Address</a:t>
                      </a:r>
                      <a:endParaRPr lang="en-US" dirty="0" smtClean="0">
                        <a:solidFill>
                          <a:srgbClr val="FF0000"/>
                        </a:solidFill>
                      </a:endParaRPr>
                    </a:p>
                    <a:p>
                      <a:pPr marL="285750" indent="-285750">
                        <a:buClr>
                          <a:srgbClr val="0070C0"/>
                        </a:buClr>
                        <a:buFont typeface="Wingdings" panose="05000000000000000000" pitchFamily="2" charset="2"/>
                        <a:buChar char="Ø"/>
                      </a:pPr>
                      <a:r>
                        <a:rPr lang="en-US" dirty="0" smtClean="0"/>
                        <a:t>Observations including: </a:t>
                      </a:r>
                    </a:p>
                    <a:p>
                      <a:pPr marL="742950" lvl="1" indent="-285750">
                        <a:buClr>
                          <a:srgbClr val="0070C0"/>
                        </a:buClr>
                        <a:buFont typeface="Wingdings" panose="05000000000000000000" pitchFamily="2" charset="2"/>
                        <a:buChar char="Ø"/>
                      </a:pPr>
                      <a:r>
                        <a:rPr lang="en-US" dirty="0" smtClean="0"/>
                        <a:t>Patient Consent</a:t>
                      </a:r>
                    </a:p>
                    <a:p>
                      <a:pPr marL="742950" lvl="1" indent="-285750">
                        <a:buClr>
                          <a:srgbClr val="0070C0"/>
                        </a:buClr>
                        <a:buFont typeface="Wingdings" panose="05000000000000000000" pitchFamily="2" charset="2"/>
                        <a:buChar char="Ø"/>
                      </a:pPr>
                      <a:r>
                        <a:rPr lang="en-US" dirty="0" smtClean="0"/>
                        <a:t>VIS – Vaccination Information Statement</a:t>
                      </a:r>
                    </a:p>
                    <a:p>
                      <a:pPr marL="742950" lvl="1" indent="-285750">
                        <a:buClr>
                          <a:srgbClr val="0070C0"/>
                        </a:buClr>
                        <a:buFont typeface="Wingdings" panose="05000000000000000000" pitchFamily="2" charset="2"/>
                        <a:buChar char="Ø"/>
                      </a:pPr>
                      <a:r>
                        <a:rPr lang="en-US" dirty="0" smtClean="0"/>
                        <a:t>Funding Source</a:t>
                      </a:r>
                    </a:p>
                    <a:p>
                      <a:pPr marL="742950" lvl="1" indent="-285750">
                        <a:buClr>
                          <a:srgbClr val="0070C0"/>
                        </a:buClr>
                        <a:buFont typeface="Wingdings" panose="05000000000000000000" pitchFamily="2" charset="2"/>
                        <a:buChar char="Ø"/>
                      </a:pPr>
                      <a:r>
                        <a:rPr lang="en-US" dirty="0" smtClean="0">
                          <a:solidFill>
                            <a:srgbClr val="FF0000"/>
                          </a:solidFill>
                        </a:rPr>
                        <a:t>Not</a:t>
                      </a:r>
                      <a:r>
                        <a:rPr lang="en-US" dirty="0" smtClean="0"/>
                        <a:t> VFC Eligible</a:t>
                      </a:r>
                      <a:r>
                        <a:rPr lang="en-US" baseline="0" dirty="0" smtClean="0"/>
                        <a:t> </a:t>
                      </a:r>
                      <a:r>
                        <a:rPr lang="en-US" dirty="0" smtClean="0"/>
                        <a:t>– Vaccine Funding for Children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t>Step 2:</a:t>
                      </a:r>
                    </a:p>
                    <a:p>
                      <a:r>
                        <a:rPr lang="en-US" sz="1000" b="1" dirty="0" smtClean="0"/>
                        <a:t>IZ-AD-2.2_Receive_ACK_Z23</a:t>
                      </a:r>
                    </a:p>
                    <a:p>
                      <a:r>
                        <a:rPr lang="en-US" dirty="0" smtClean="0"/>
                        <a:t>Receive ACK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indent="-285750">
                        <a:buClr>
                          <a:srgbClr val="0070C0"/>
                        </a:buClr>
                        <a:buFont typeface="Wingdings" panose="05000000000000000000" pitchFamily="2" charset="2"/>
                        <a:buChar char="Ø"/>
                      </a:pPr>
                      <a:r>
                        <a:rPr lang="en-US" dirty="0" smtClean="0"/>
                        <a:t>Receive valid application accept acknowledgement without error</a:t>
                      </a:r>
                      <a:r>
                        <a:rPr lang="en-US" baseline="0" dirty="0" smtClean="0"/>
                        <a:t> and transparent to end user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66</a:t>
            </a:fld>
            <a:endParaRPr lang="en-US">
              <a:solidFill>
                <a:srgbClr val="FFFFFF"/>
              </a:solidFill>
            </a:endParaRPr>
          </a:p>
        </p:txBody>
      </p:sp>
    </p:spTree>
    <p:extLst>
      <p:ext uri="{BB962C8B-B14F-4D97-AF65-F5344CB8AC3E}">
        <p14:creationId xmlns:p14="http://schemas.microsoft.com/office/powerpoint/2010/main" val="363903331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276224" y="120650"/>
            <a:ext cx="8486775" cy="523220"/>
          </a:xfrm>
        </p:spPr>
        <p:txBody>
          <a:bodyPr/>
          <a:lstStyle/>
          <a:p>
            <a:r>
              <a:rPr lang="en-US" dirty="0" smtClean="0"/>
              <a:t>Test Case </a:t>
            </a:r>
            <a:r>
              <a:rPr lang="en-US" dirty="0"/>
              <a:t>3</a:t>
            </a:r>
            <a:r>
              <a:rPr lang="en-US" dirty="0" smtClean="0"/>
              <a:t>: Immunization for Child but No Consent</a:t>
            </a:r>
          </a:p>
        </p:txBody>
      </p:sp>
      <p:graphicFrame>
        <p:nvGraphicFramePr>
          <p:cNvPr id="4" name="Content Placeholder 3"/>
          <p:cNvGraphicFramePr>
            <a:graphicFrameLocks noGrp="1"/>
          </p:cNvGraphicFramePr>
          <p:nvPr>
            <p:ph idx="1"/>
            <p:extLst/>
          </p:nvPr>
        </p:nvGraphicFramePr>
        <p:xfrm>
          <a:off x="276224" y="838200"/>
          <a:ext cx="8639176" cy="4734560"/>
        </p:xfrm>
        <a:graphic>
          <a:graphicData uri="http://schemas.openxmlformats.org/drawingml/2006/table">
            <a:tbl>
              <a:tblPr firstRow="1" bandRow="1">
                <a:tableStyleId>{9DCAF9ED-07DC-4A11-8D7F-57B35C25682E}</a:tableStyleId>
              </a:tblPr>
              <a:tblGrid>
                <a:gridCol w="1947954"/>
                <a:gridCol w="6691222"/>
              </a:tblGrid>
              <a:tr h="370840">
                <a:tc gridSpan="2">
                  <a:txBody>
                    <a:bodyPr/>
                    <a:lstStyle/>
                    <a:p>
                      <a:pPr algn="ctr"/>
                      <a:r>
                        <a:rPr lang="en-US" dirty="0" smtClean="0"/>
                        <a:t>IZ-AD-3_No_Consent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Purpose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dirty="0" smtClean="0"/>
                        <a:t>Create</a:t>
                      </a:r>
                      <a:r>
                        <a:rPr lang="en-US" baseline="0" dirty="0" smtClean="0"/>
                        <a:t> a</a:t>
                      </a:r>
                      <a:r>
                        <a:rPr lang="en-US" dirty="0" smtClean="0"/>
                        <a:t>dministration message containing a</a:t>
                      </a:r>
                      <a:r>
                        <a:rPr lang="en-US" baseline="0" dirty="0" smtClean="0"/>
                        <a:t> </a:t>
                      </a:r>
                      <a:r>
                        <a:rPr lang="en-US" dirty="0" smtClean="0"/>
                        <a:t>new vaccine but consent is not given.</a:t>
                      </a:r>
                    </a:p>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dirty="0" smtClean="0"/>
                        <a:t>Receive</a:t>
                      </a:r>
                      <a:r>
                        <a:rPr lang="en-US" baseline="0" dirty="0" smtClean="0"/>
                        <a:t> an application accept acknowledgement</a:t>
                      </a:r>
                      <a:endParaRPr 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solidFill>
                            <a:schemeClr val="bg1"/>
                          </a:solidFill>
                        </a:rPr>
                        <a:t>Steps</a:t>
                      </a:r>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b="1" dirty="0" smtClean="0">
                          <a:solidFill>
                            <a:schemeClr val="bg1"/>
                          </a:solidFill>
                        </a:rPr>
                        <a:t>High-level Test Objectives</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370840">
                <a:tc>
                  <a:txBody>
                    <a:bodyPr/>
                    <a:lstStyle/>
                    <a:p>
                      <a:r>
                        <a:rPr lang="en-US" b="1" dirty="0" smtClean="0"/>
                        <a:t>Step 1:</a:t>
                      </a:r>
                    </a:p>
                    <a:p>
                      <a:r>
                        <a:rPr lang="en-US" sz="1000" b="1" dirty="0" smtClean="0"/>
                        <a:t>IZ-AD-3.1_Send_V04_Z22 </a:t>
                      </a:r>
                    </a:p>
                    <a:p>
                      <a:r>
                        <a:rPr lang="en-US" dirty="0" smtClean="0"/>
                        <a:t>Create Administration</a:t>
                      </a:r>
                      <a:r>
                        <a:rPr lang="en-US" baseline="0" dirty="0" smtClean="0"/>
                        <a:t> Message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indent="-285750">
                        <a:buClr>
                          <a:srgbClr val="0070C0"/>
                        </a:buClr>
                        <a:buFont typeface="Wingdings" panose="05000000000000000000" pitchFamily="2" charset="2"/>
                        <a:buChar char="Ø"/>
                      </a:pPr>
                      <a:r>
                        <a:rPr lang="en-US" dirty="0" smtClean="0"/>
                        <a:t>Create</a:t>
                      </a:r>
                      <a:r>
                        <a:rPr lang="en-US" baseline="0" dirty="0" smtClean="0"/>
                        <a:t> r</a:t>
                      </a:r>
                      <a:r>
                        <a:rPr lang="en-US" dirty="0" smtClean="0"/>
                        <a:t>ecord for a</a:t>
                      </a:r>
                      <a:r>
                        <a:rPr lang="en-US" baseline="0" dirty="0" smtClean="0"/>
                        <a:t> c</a:t>
                      </a:r>
                      <a:r>
                        <a:rPr lang="en-US" dirty="0" smtClean="0"/>
                        <a:t>hild</a:t>
                      </a:r>
                    </a:p>
                    <a:p>
                      <a:pPr marL="285750" indent="-285750">
                        <a:buClr>
                          <a:srgbClr val="0070C0"/>
                        </a:buClr>
                        <a:buFont typeface="Wingdings" panose="05000000000000000000" pitchFamily="2" charset="2"/>
                        <a:buChar char="Ø"/>
                      </a:pPr>
                      <a:r>
                        <a:rPr lang="en-US" dirty="0" smtClean="0"/>
                        <a:t>1 New Administration Immunization (use NDC)</a:t>
                      </a:r>
                    </a:p>
                    <a:p>
                      <a:pPr marL="285750" marR="0" lvl="1" indent="-28575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Ø"/>
                        <a:tabLst/>
                        <a:defRPr/>
                      </a:pPr>
                      <a:r>
                        <a:rPr lang="en-US" dirty="0" smtClean="0">
                          <a:solidFill>
                            <a:srgbClr val="FF0000"/>
                          </a:solidFill>
                        </a:rPr>
                        <a:t>Patient Consent is not given (PD1-12 = Y)</a:t>
                      </a:r>
                    </a:p>
                    <a:p>
                      <a:pPr marL="285750" marR="0" lvl="1" indent="-28575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Ø"/>
                        <a:tabLst/>
                        <a:defRPr/>
                      </a:pPr>
                      <a:r>
                        <a:rPr lang="en-US" dirty="0" smtClean="0">
                          <a:solidFill>
                            <a:srgbClr val="FF0000"/>
                          </a:solidFill>
                        </a:rPr>
                        <a:t>Test support for full first and middle name (Length</a:t>
                      </a:r>
                      <a:r>
                        <a:rPr lang="en-US" baseline="0" dirty="0" smtClean="0">
                          <a:solidFill>
                            <a:srgbClr val="FF0000"/>
                          </a:solidFill>
                        </a:rPr>
                        <a:t> &gt;= 9)</a:t>
                      </a:r>
                      <a:endParaRPr lang="en-US" dirty="0" smtClean="0">
                        <a:solidFill>
                          <a:srgbClr val="FF0000"/>
                        </a:solidFill>
                      </a:endParaRPr>
                    </a:p>
                    <a:p>
                      <a:pPr marL="285750" indent="-285750">
                        <a:buClr>
                          <a:srgbClr val="0070C0"/>
                        </a:buClr>
                        <a:buFont typeface="Wingdings" panose="05000000000000000000" pitchFamily="2" charset="2"/>
                        <a:buChar char="Ø"/>
                      </a:pPr>
                      <a:r>
                        <a:rPr lang="en-US" dirty="0" smtClean="0"/>
                        <a:t>Observations including: </a:t>
                      </a:r>
                    </a:p>
                    <a:p>
                      <a:pPr marL="742950" lvl="1" indent="-285750">
                        <a:buClr>
                          <a:srgbClr val="0070C0"/>
                        </a:buClr>
                        <a:buFont typeface="Wingdings" panose="05000000000000000000" pitchFamily="2" charset="2"/>
                        <a:buChar char="Ø"/>
                      </a:pPr>
                      <a:r>
                        <a:rPr lang="en-US" dirty="0" smtClean="0"/>
                        <a:t>VIS – Vaccination Information Statement</a:t>
                      </a:r>
                    </a:p>
                    <a:p>
                      <a:pPr marL="742950" lvl="1" indent="-285750">
                        <a:buClr>
                          <a:srgbClr val="0070C0"/>
                        </a:buClr>
                        <a:buFont typeface="Wingdings" panose="05000000000000000000" pitchFamily="2" charset="2"/>
                        <a:buChar char="Ø"/>
                      </a:pPr>
                      <a:r>
                        <a:rPr lang="en-US" dirty="0" smtClean="0"/>
                        <a:t>Funding Source</a:t>
                      </a:r>
                    </a:p>
                    <a:p>
                      <a:pPr marL="742950" lvl="1" indent="-285750">
                        <a:buClr>
                          <a:srgbClr val="0070C0"/>
                        </a:buClr>
                        <a:buFont typeface="Wingdings" panose="05000000000000000000" pitchFamily="2" charset="2"/>
                        <a:buChar char="Ø"/>
                      </a:pPr>
                      <a:r>
                        <a:rPr lang="en-US" dirty="0" smtClean="0"/>
                        <a:t>VFC Eligible</a:t>
                      </a:r>
                      <a:r>
                        <a:rPr lang="en-US" baseline="0" dirty="0" smtClean="0"/>
                        <a:t> </a:t>
                      </a:r>
                      <a:r>
                        <a:rPr lang="en-US" dirty="0" smtClean="0"/>
                        <a:t>– Vaccine Funding for Children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t>Step 2:</a:t>
                      </a:r>
                    </a:p>
                    <a:p>
                      <a:r>
                        <a:rPr lang="en-US" sz="1000" b="1" dirty="0" smtClean="0"/>
                        <a:t>IZ-AD-3.2_Receive_ACK_Z23</a:t>
                      </a:r>
                    </a:p>
                    <a:p>
                      <a:r>
                        <a:rPr lang="en-US" dirty="0" smtClean="0"/>
                        <a:t>Receive ACK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indent="-285750">
                        <a:buClr>
                          <a:srgbClr val="0070C0"/>
                        </a:buClr>
                        <a:buFont typeface="Wingdings" panose="05000000000000000000" pitchFamily="2" charset="2"/>
                        <a:buChar char="Ø"/>
                      </a:pPr>
                      <a:r>
                        <a:rPr lang="en-US" dirty="0" smtClean="0"/>
                        <a:t>Receive valid application accept acknowledgement without error</a:t>
                      </a:r>
                      <a:r>
                        <a:rPr lang="en-US" baseline="0" dirty="0" smtClean="0"/>
                        <a:t> and transparent to end user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67</a:t>
            </a:fld>
            <a:endParaRPr lang="en-US">
              <a:solidFill>
                <a:srgbClr val="FFFFFF"/>
              </a:solidFill>
            </a:endParaRPr>
          </a:p>
        </p:txBody>
      </p:sp>
    </p:spTree>
    <p:extLst>
      <p:ext uri="{BB962C8B-B14F-4D97-AF65-F5344CB8AC3E}">
        <p14:creationId xmlns:p14="http://schemas.microsoft.com/office/powerpoint/2010/main" val="312415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276224" y="120650"/>
            <a:ext cx="8486775" cy="523220"/>
          </a:xfrm>
        </p:spPr>
        <p:txBody>
          <a:bodyPr/>
          <a:lstStyle/>
          <a:p>
            <a:r>
              <a:rPr lang="en-US" dirty="0" smtClean="0"/>
              <a:t>Test Case 4: Previous Vaccination Deleted</a:t>
            </a:r>
          </a:p>
        </p:txBody>
      </p:sp>
      <p:graphicFrame>
        <p:nvGraphicFramePr>
          <p:cNvPr id="4" name="Content Placeholder 3"/>
          <p:cNvGraphicFramePr>
            <a:graphicFrameLocks noGrp="1"/>
          </p:cNvGraphicFramePr>
          <p:nvPr>
            <p:ph idx="1"/>
            <p:extLst/>
          </p:nvPr>
        </p:nvGraphicFramePr>
        <p:xfrm>
          <a:off x="276224" y="838200"/>
          <a:ext cx="8553452" cy="3789680"/>
        </p:xfrm>
        <a:graphic>
          <a:graphicData uri="http://schemas.openxmlformats.org/drawingml/2006/table">
            <a:tbl>
              <a:tblPr firstRow="1" bandRow="1">
                <a:tableStyleId>{9DCAF9ED-07DC-4A11-8D7F-57B35C25682E}</a:tableStyleId>
              </a:tblPr>
              <a:tblGrid>
                <a:gridCol w="1928625"/>
                <a:gridCol w="6624827"/>
              </a:tblGrid>
              <a:tr h="370840">
                <a:tc gridSpan="2">
                  <a:txBody>
                    <a:bodyPr/>
                    <a:lstStyle/>
                    <a:p>
                      <a:pPr algn="ctr"/>
                      <a:r>
                        <a:rPr lang="en-US" dirty="0" smtClean="0"/>
                        <a:t>IZ-AD-4_Delete_Record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Purpose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sz="1800" kern="1200" dirty="0" smtClean="0">
                          <a:solidFill>
                            <a:schemeClr val="dk1"/>
                          </a:solidFill>
                          <a:effectLst/>
                          <a:latin typeface="+mn-lt"/>
                          <a:ea typeface="+mn-ea"/>
                          <a:cs typeface="+mn-cs"/>
                        </a:rPr>
                        <a:t>Create</a:t>
                      </a:r>
                      <a:r>
                        <a:rPr lang="en-US" sz="1800" kern="1200" baseline="0" dirty="0" smtClean="0">
                          <a:solidFill>
                            <a:schemeClr val="dk1"/>
                          </a:solidFill>
                          <a:effectLst/>
                          <a:latin typeface="+mn-lt"/>
                          <a:ea typeface="+mn-ea"/>
                          <a:cs typeface="+mn-cs"/>
                        </a:rPr>
                        <a:t> a</a:t>
                      </a:r>
                      <a:r>
                        <a:rPr lang="en-US" sz="1800" kern="1200" dirty="0" smtClean="0">
                          <a:solidFill>
                            <a:schemeClr val="dk1"/>
                          </a:solidFill>
                          <a:effectLst/>
                          <a:latin typeface="+mn-lt"/>
                          <a:ea typeface="+mn-ea"/>
                          <a:cs typeface="+mn-cs"/>
                        </a:rPr>
                        <a:t>dministration message intended</a:t>
                      </a:r>
                      <a:r>
                        <a:rPr lang="en-US" sz="1800" kern="1200" baseline="0" dirty="0" smtClean="0">
                          <a:solidFill>
                            <a:schemeClr val="dk1"/>
                          </a:solidFill>
                          <a:effectLst/>
                          <a:latin typeface="+mn-lt"/>
                          <a:ea typeface="+mn-ea"/>
                          <a:cs typeface="+mn-cs"/>
                        </a:rPr>
                        <a:t> to delete a</a:t>
                      </a:r>
                      <a:r>
                        <a:rPr lang="en-US" sz="1800" kern="1200" dirty="0" smtClean="0">
                          <a:solidFill>
                            <a:schemeClr val="dk1"/>
                          </a:solidFill>
                          <a:effectLst/>
                          <a:latin typeface="+mn-lt"/>
                          <a:ea typeface="+mn-ea"/>
                          <a:cs typeface="+mn-cs"/>
                        </a:rPr>
                        <a:t> previously documented vaccination due to user error.</a:t>
                      </a:r>
                    </a:p>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dirty="0" smtClean="0"/>
                        <a:t>Receive</a:t>
                      </a:r>
                      <a:r>
                        <a:rPr lang="en-US" baseline="0" dirty="0" smtClean="0"/>
                        <a:t> an application accept acknowledgement</a:t>
                      </a:r>
                      <a:endParaRPr 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solidFill>
                            <a:schemeClr val="bg1"/>
                          </a:solidFill>
                        </a:rPr>
                        <a:t>Steps</a:t>
                      </a:r>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b="1" dirty="0" smtClean="0">
                          <a:solidFill>
                            <a:schemeClr val="bg1"/>
                          </a:solidFill>
                        </a:rPr>
                        <a:t>High-level Test Objectives</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370840">
                <a:tc>
                  <a:txBody>
                    <a:bodyPr/>
                    <a:lstStyle/>
                    <a:p>
                      <a:r>
                        <a:rPr lang="en-US" b="1" dirty="0" smtClean="0"/>
                        <a:t>Step 1:</a:t>
                      </a:r>
                    </a:p>
                    <a:p>
                      <a:r>
                        <a:rPr lang="en-US" sz="1000" b="1" dirty="0" smtClean="0"/>
                        <a:t>IZ-AD-4.1_Send_V04_Z22 </a:t>
                      </a:r>
                    </a:p>
                    <a:p>
                      <a:r>
                        <a:rPr lang="en-US" dirty="0" smtClean="0"/>
                        <a:t>Create Administration</a:t>
                      </a:r>
                      <a:r>
                        <a:rPr lang="en-US" baseline="0" dirty="0" smtClean="0"/>
                        <a:t> Message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indent="-285750">
                        <a:buClr>
                          <a:srgbClr val="0070C0"/>
                        </a:buClr>
                        <a:buFont typeface="Wingdings" panose="05000000000000000000" pitchFamily="2" charset="2"/>
                        <a:buChar char="Ø"/>
                      </a:pPr>
                      <a:r>
                        <a:rPr lang="en-US" dirty="0" smtClean="0"/>
                        <a:t>Complete</a:t>
                      </a:r>
                      <a:r>
                        <a:rPr lang="en-US" baseline="0" dirty="0" smtClean="0"/>
                        <a:t> information about a previously documented vaccination is requested</a:t>
                      </a:r>
                      <a:endParaRPr lang="en-US" dirty="0" smtClean="0"/>
                    </a:p>
                    <a:p>
                      <a:pPr marL="285750" indent="-285750">
                        <a:buClr>
                          <a:srgbClr val="0070C0"/>
                        </a:buClr>
                        <a:buFont typeface="Wingdings" panose="05000000000000000000" pitchFamily="2" charset="2"/>
                        <a:buChar char="Ø"/>
                      </a:pPr>
                      <a:r>
                        <a:rPr lang="en-US" dirty="0" smtClean="0"/>
                        <a:t>Action</a:t>
                      </a:r>
                      <a:r>
                        <a:rPr lang="en-US" baseline="0" dirty="0" smtClean="0"/>
                        <a:t> Code is set to deleted (</a:t>
                      </a:r>
                      <a:r>
                        <a:rPr lang="en-US" baseline="0" dirty="0" smtClean="0">
                          <a:solidFill>
                            <a:srgbClr val="FF0000"/>
                          </a:solidFill>
                        </a:rPr>
                        <a:t>RXA-21 = D</a:t>
                      </a:r>
                      <a:r>
                        <a:rPr lang="en-US" baseline="0" dirty="0" smtClean="0"/>
                        <a:t>)</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t>Step 2:</a:t>
                      </a:r>
                    </a:p>
                    <a:p>
                      <a:r>
                        <a:rPr lang="en-US" sz="1000" b="1" dirty="0" smtClean="0"/>
                        <a:t>IZ-AD-4.2_Receive_ACK_Z23</a:t>
                      </a:r>
                    </a:p>
                    <a:p>
                      <a:r>
                        <a:rPr lang="en-US" dirty="0" smtClean="0"/>
                        <a:t>Receive ACK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indent="-285750">
                        <a:buClr>
                          <a:srgbClr val="0070C0"/>
                        </a:buClr>
                        <a:buFont typeface="Wingdings" panose="05000000000000000000" pitchFamily="2" charset="2"/>
                        <a:buChar char="Ø"/>
                      </a:pPr>
                      <a:r>
                        <a:rPr lang="en-US" dirty="0" smtClean="0"/>
                        <a:t>Receive valid application accept acknowledgement without error</a:t>
                      </a:r>
                      <a:r>
                        <a:rPr lang="en-US" baseline="0" dirty="0" smtClean="0"/>
                        <a:t> and transparent to end user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68</a:t>
            </a:fld>
            <a:endParaRPr lang="en-US">
              <a:solidFill>
                <a:srgbClr val="FFFFFF"/>
              </a:solidFill>
            </a:endParaRPr>
          </a:p>
        </p:txBody>
      </p:sp>
    </p:spTree>
    <p:extLst>
      <p:ext uri="{BB962C8B-B14F-4D97-AF65-F5344CB8AC3E}">
        <p14:creationId xmlns:p14="http://schemas.microsoft.com/office/powerpoint/2010/main" val="6967159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276224" y="120650"/>
            <a:ext cx="8486775" cy="523220"/>
          </a:xfrm>
        </p:spPr>
        <p:txBody>
          <a:bodyPr/>
          <a:lstStyle/>
          <a:p>
            <a:r>
              <a:rPr lang="en-US" dirty="0" smtClean="0"/>
              <a:t>Test Case </a:t>
            </a:r>
            <a:r>
              <a:rPr lang="en-US" dirty="0"/>
              <a:t>5</a:t>
            </a:r>
            <a:r>
              <a:rPr lang="en-US" dirty="0" smtClean="0"/>
              <a:t>: Refusal and Multiple Birth Indicator</a:t>
            </a:r>
          </a:p>
        </p:txBody>
      </p:sp>
      <p:graphicFrame>
        <p:nvGraphicFramePr>
          <p:cNvPr id="4" name="Content Placeholder 3"/>
          <p:cNvGraphicFramePr>
            <a:graphicFrameLocks noGrp="1"/>
          </p:cNvGraphicFramePr>
          <p:nvPr>
            <p:ph idx="1"/>
            <p:extLst/>
          </p:nvPr>
        </p:nvGraphicFramePr>
        <p:xfrm>
          <a:off x="276224" y="838200"/>
          <a:ext cx="8553452" cy="4460240"/>
        </p:xfrm>
        <a:graphic>
          <a:graphicData uri="http://schemas.openxmlformats.org/drawingml/2006/table">
            <a:tbl>
              <a:tblPr firstRow="1" bandRow="1">
                <a:tableStyleId>{9DCAF9ED-07DC-4A11-8D7F-57B35C25682E}</a:tableStyleId>
              </a:tblPr>
              <a:tblGrid>
                <a:gridCol w="1928625"/>
                <a:gridCol w="6624827"/>
              </a:tblGrid>
              <a:tr h="370840">
                <a:tc gridSpan="2">
                  <a:txBody>
                    <a:bodyPr/>
                    <a:lstStyle/>
                    <a:p>
                      <a:pPr algn="ctr"/>
                      <a:r>
                        <a:rPr lang="en-US" dirty="0" smtClean="0"/>
                        <a:t>IZ-AD-5_Refusal</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Purpose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sz="1800" kern="1200" dirty="0" smtClean="0">
                          <a:solidFill>
                            <a:schemeClr val="dk1"/>
                          </a:solidFill>
                          <a:effectLst/>
                          <a:latin typeface="+mn-lt"/>
                          <a:ea typeface="+mn-ea"/>
                          <a:cs typeface="+mn-cs"/>
                        </a:rPr>
                        <a:t>Create</a:t>
                      </a:r>
                      <a:r>
                        <a:rPr lang="en-US" sz="1800" kern="1200" baseline="0" dirty="0" smtClean="0">
                          <a:solidFill>
                            <a:schemeClr val="dk1"/>
                          </a:solidFill>
                          <a:effectLst/>
                          <a:latin typeface="+mn-lt"/>
                          <a:ea typeface="+mn-ea"/>
                          <a:cs typeface="+mn-cs"/>
                        </a:rPr>
                        <a:t> a</a:t>
                      </a:r>
                      <a:r>
                        <a:rPr lang="en-US" sz="1800" kern="1200" dirty="0" smtClean="0">
                          <a:solidFill>
                            <a:schemeClr val="dk1"/>
                          </a:solidFill>
                          <a:effectLst/>
                          <a:latin typeface="+mn-lt"/>
                          <a:ea typeface="+mn-ea"/>
                          <a:cs typeface="+mn-cs"/>
                        </a:rPr>
                        <a:t>dministration message that indicates a vaccine refusal</a:t>
                      </a:r>
                      <a:r>
                        <a:rPr lang="en-US" sz="1800" kern="1200" baseline="0" dirty="0" smtClean="0">
                          <a:solidFill>
                            <a:schemeClr val="dk1"/>
                          </a:solidFill>
                          <a:effectLst/>
                          <a:latin typeface="+mn-lt"/>
                          <a:ea typeface="+mn-ea"/>
                          <a:cs typeface="+mn-cs"/>
                        </a:rPr>
                        <a:t> for a twin.</a:t>
                      </a:r>
                      <a:endParaRPr lang="en-US" sz="1800" kern="1200" dirty="0" smtClean="0">
                        <a:solidFill>
                          <a:schemeClr val="dk1"/>
                        </a:solidFill>
                        <a:effectLst/>
                        <a:latin typeface="+mn-lt"/>
                        <a:ea typeface="+mn-ea"/>
                        <a:cs typeface="+mn-cs"/>
                      </a:endParaRPr>
                    </a:p>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dirty="0" smtClean="0"/>
                        <a:t>Receive</a:t>
                      </a:r>
                      <a:r>
                        <a:rPr lang="en-US" baseline="0" dirty="0" smtClean="0"/>
                        <a:t> an application accept acknowledgement</a:t>
                      </a:r>
                      <a:endParaRPr 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solidFill>
                            <a:schemeClr val="bg1"/>
                          </a:solidFill>
                        </a:rPr>
                        <a:t>Steps</a:t>
                      </a:r>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b="1" dirty="0" smtClean="0">
                          <a:solidFill>
                            <a:schemeClr val="bg1"/>
                          </a:solidFill>
                        </a:rPr>
                        <a:t>High-level Test Objectives</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370840">
                <a:tc>
                  <a:txBody>
                    <a:bodyPr/>
                    <a:lstStyle/>
                    <a:p>
                      <a:r>
                        <a:rPr lang="en-US" b="1" dirty="0" smtClean="0"/>
                        <a:t>Step 1:</a:t>
                      </a:r>
                    </a:p>
                    <a:p>
                      <a:r>
                        <a:rPr lang="en-US" sz="1000" b="1" dirty="0" smtClean="0"/>
                        <a:t>IZ-AD-5.1_Send_V04_Z22 </a:t>
                      </a:r>
                    </a:p>
                    <a:p>
                      <a:r>
                        <a:rPr lang="en-US" dirty="0" smtClean="0"/>
                        <a:t>Create Administration</a:t>
                      </a:r>
                      <a:r>
                        <a:rPr lang="en-US" baseline="0" dirty="0" smtClean="0"/>
                        <a:t> Message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marR="0" indent="-28575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Ø"/>
                        <a:tabLst/>
                        <a:defRPr/>
                      </a:pPr>
                      <a:r>
                        <a:rPr lang="en-US" dirty="0" smtClean="0"/>
                        <a:t>Create record for a child</a:t>
                      </a:r>
                    </a:p>
                    <a:p>
                      <a:pPr marL="285750" marR="0" indent="-28575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Ø"/>
                        <a:tabLst/>
                        <a:defRPr/>
                      </a:pPr>
                      <a:r>
                        <a:rPr lang="en-US" dirty="0" smtClean="0"/>
                        <a:t>3</a:t>
                      </a:r>
                      <a:r>
                        <a:rPr lang="en-US" baseline="0" dirty="0" smtClean="0"/>
                        <a:t> </a:t>
                      </a:r>
                      <a:r>
                        <a:rPr lang="en-US" dirty="0" smtClean="0"/>
                        <a:t>New Administration Immunizations (</a:t>
                      </a:r>
                      <a:r>
                        <a:rPr lang="en-US" dirty="0" smtClean="0">
                          <a:solidFill>
                            <a:schemeClr val="tx1"/>
                          </a:solidFill>
                        </a:rPr>
                        <a:t>use NDC</a:t>
                      </a:r>
                      <a:r>
                        <a:rPr lang="en-US" dirty="0" smtClean="0"/>
                        <a:t>)</a:t>
                      </a:r>
                    </a:p>
                    <a:p>
                      <a:pPr marL="285750" indent="-285750">
                        <a:buClr>
                          <a:srgbClr val="0070C0"/>
                        </a:buClr>
                        <a:buFont typeface="Wingdings" panose="05000000000000000000" pitchFamily="2" charset="2"/>
                        <a:buChar char="Ø"/>
                      </a:pPr>
                      <a:r>
                        <a:rPr lang="en-US" dirty="0" smtClean="0"/>
                        <a:t>1 Refused Immunization (</a:t>
                      </a:r>
                      <a:r>
                        <a:rPr lang="en-US" dirty="0" smtClean="0">
                          <a:solidFill>
                            <a:srgbClr val="FF0000"/>
                          </a:solidFill>
                        </a:rPr>
                        <a:t>use CVX, RXA-20 = RE, value RXA-18</a:t>
                      </a:r>
                      <a:r>
                        <a:rPr lang="en-US" dirty="0" smtClean="0"/>
                        <a:t>)</a:t>
                      </a:r>
                    </a:p>
                    <a:p>
                      <a:pPr marL="285750" indent="-285750">
                        <a:buClr>
                          <a:srgbClr val="0070C0"/>
                        </a:buClr>
                        <a:buFont typeface="Wingdings" panose="05000000000000000000" pitchFamily="2" charset="2"/>
                        <a:buChar char="Ø"/>
                      </a:pPr>
                      <a:r>
                        <a:rPr lang="en-US" dirty="0" smtClean="0"/>
                        <a:t>Child</a:t>
                      </a:r>
                      <a:r>
                        <a:rPr lang="en-US" baseline="0" dirty="0" smtClean="0"/>
                        <a:t> is a twin, set multiple birth indicator and order</a:t>
                      </a:r>
                    </a:p>
                    <a:p>
                      <a:pPr marL="742950" lvl="1" indent="-285750">
                        <a:buClr>
                          <a:srgbClr val="0070C0"/>
                        </a:buClr>
                        <a:buFont typeface="Wingdings" panose="05000000000000000000" pitchFamily="2" charset="2"/>
                        <a:buChar char="Ø"/>
                      </a:pPr>
                      <a:r>
                        <a:rPr lang="en-US" dirty="0" smtClean="0"/>
                        <a:t>Multiple Birth Indicator (</a:t>
                      </a:r>
                      <a:r>
                        <a:rPr lang="en-US" dirty="0" smtClean="0">
                          <a:solidFill>
                            <a:srgbClr val="FF0000"/>
                          </a:solidFill>
                        </a:rPr>
                        <a:t>PID-24 = Y</a:t>
                      </a:r>
                      <a:r>
                        <a:rPr lang="en-US" dirty="0" smtClean="0"/>
                        <a:t>)</a:t>
                      </a:r>
                    </a:p>
                    <a:p>
                      <a:pPr marL="742950" lvl="1" indent="-285750">
                        <a:buClr>
                          <a:srgbClr val="0070C0"/>
                        </a:buClr>
                        <a:buFont typeface="Wingdings" panose="05000000000000000000" pitchFamily="2" charset="2"/>
                        <a:buChar char="Ø"/>
                      </a:pPr>
                      <a:r>
                        <a:rPr lang="en-US" dirty="0" smtClean="0"/>
                        <a:t>Birth Order (</a:t>
                      </a:r>
                      <a:r>
                        <a:rPr lang="en-US" dirty="0" smtClean="0">
                          <a:solidFill>
                            <a:srgbClr val="FF0000"/>
                          </a:solidFill>
                        </a:rPr>
                        <a:t>PID-25</a:t>
                      </a:r>
                      <a:r>
                        <a:rPr lang="en-US" baseline="0" dirty="0" smtClean="0">
                          <a:solidFill>
                            <a:srgbClr val="FF0000"/>
                          </a:solidFill>
                        </a:rPr>
                        <a:t> = 2</a:t>
                      </a:r>
                      <a:r>
                        <a:rPr lang="en-US" baseline="0" dirty="0" smtClean="0"/>
                        <a:t>)</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t>Step 2:</a:t>
                      </a:r>
                    </a:p>
                    <a:p>
                      <a:r>
                        <a:rPr lang="en-US" sz="1000" b="1" dirty="0" smtClean="0"/>
                        <a:t>IZ-AD-5.2_Receive_ACK_Z23</a:t>
                      </a:r>
                    </a:p>
                    <a:p>
                      <a:r>
                        <a:rPr lang="en-US" dirty="0" smtClean="0"/>
                        <a:t>Receive ACK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indent="-285750">
                        <a:buClr>
                          <a:srgbClr val="0070C0"/>
                        </a:buClr>
                        <a:buFont typeface="Wingdings" panose="05000000000000000000" pitchFamily="2" charset="2"/>
                        <a:buChar char="Ø"/>
                      </a:pPr>
                      <a:r>
                        <a:rPr lang="en-US" dirty="0" smtClean="0"/>
                        <a:t>Receive valid application accept acknowledgement without error</a:t>
                      </a:r>
                      <a:r>
                        <a:rPr lang="en-US" baseline="0" dirty="0" smtClean="0"/>
                        <a:t> and transparent to end user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69</a:t>
            </a:fld>
            <a:endParaRPr lang="en-US">
              <a:solidFill>
                <a:srgbClr val="FFFFFF"/>
              </a:solidFill>
            </a:endParaRPr>
          </a:p>
        </p:txBody>
      </p:sp>
    </p:spTree>
    <p:extLst>
      <p:ext uri="{BB962C8B-B14F-4D97-AF65-F5344CB8AC3E}">
        <p14:creationId xmlns:p14="http://schemas.microsoft.com/office/powerpoint/2010/main" val="14795723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NIST Implementation Guide Authoring Tool (IGAMT)</a:t>
            </a:r>
          </a:p>
        </p:txBody>
      </p:sp>
      <p:sp>
        <p:nvSpPr>
          <p:cNvPr id="3" name="Content Placeholder 2"/>
          <p:cNvSpPr>
            <a:spLocks noGrp="1"/>
          </p:cNvSpPr>
          <p:nvPr>
            <p:ph idx="1"/>
          </p:nvPr>
        </p:nvSpPr>
        <p:spPr>
          <a:xfrm>
            <a:off x="381000" y="762000"/>
            <a:ext cx="8524875" cy="5264150"/>
          </a:xfrm>
        </p:spPr>
        <p:txBody>
          <a:bodyPr>
            <a:normAutofit/>
          </a:bodyPr>
          <a:lstStyle/>
          <a:p>
            <a:pPr>
              <a:buClr>
                <a:srgbClr val="0070C0"/>
              </a:buClr>
              <a:buFont typeface="Wingdings" panose="05000000000000000000" pitchFamily="2" charset="2"/>
              <a:buChar char="Ø"/>
            </a:pPr>
            <a:r>
              <a:rPr lang="en-US" dirty="0" smtClean="0"/>
              <a:t>Tool </a:t>
            </a:r>
            <a:r>
              <a:rPr lang="en-US" dirty="0"/>
              <a:t>to create HL7 v2.x implementation </a:t>
            </a:r>
            <a:r>
              <a:rPr lang="en-US" dirty="0" smtClean="0"/>
              <a:t>guides</a:t>
            </a:r>
          </a:p>
          <a:p>
            <a:pPr lvl="1">
              <a:buClr>
                <a:srgbClr val="0070C0"/>
              </a:buClr>
              <a:buFont typeface="Wingdings" panose="05000000000000000000" pitchFamily="2" charset="2"/>
              <a:buChar char="Ø"/>
            </a:pPr>
            <a:r>
              <a:rPr lang="en-US" dirty="0" smtClean="0"/>
              <a:t>Profiling Tool</a:t>
            </a:r>
          </a:p>
          <a:p>
            <a:pPr lvl="1">
              <a:buClr>
                <a:srgbClr val="0070C0"/>
              </a:buClr>
              <a:buFont typeface="Wingdings" panose="05000000000000000000" pitchFamily="2" charset="2"/>
              <a:buChar char="Ø"/>
            </a:pPr>
            <a:r>
              <a:rPr lang="en-US" dirty="0" smtClean="0"/>
              <a:t>Create local </a:t>
            </a:r>
            <a:r>
              <a:rPr lang="en-US" dirty="0"/>
              <a:t>implementation </a:t>
            </a:r>
            <a:r>
              <a:rPr lang="en-US" dirty="0" smtClean="0"/>
              <a:t>guides </a:t>
            </a:r>
            <a:r>
              <a:rPr lang="en-US" dirty="0"/>
              <a:t>based on National Standard</a:t>
            </a:r>
          </a:p>
          <a:p>
            <a:pPr>
              <a:buClr>
                <a:srgbClr val="0070C0"/>
              </a:buClr>
              <a:buFont typeface="Wingdings" panose="05000000000000000000" pitchFamily="2" charset="2"/>
              <a:buChar char="Ø"/>
            </a:pPr>
            <a:r>
              <a:rPr lang="en-US" dirty="0"/>
              <a:t>Produces artifacts for:</a:t>
            </a:r>
          </a:p>
          <a:p>
            <a:pPr lvl="1">
              <a:buClr>
                <a:srgbClr val="0070C0"/>
              </a:buClr>
              <a:buFont typeface="Wingdings" panose="05000000000000000000" pitchFamily="2" charset="2"/>
              <a:buChar char="Ø"/>
            </a:pPr>
            <a:r>
              <a:rPr lang="en-US" dirty="0"/>
              <a:t>Input to Validation Tools (NIST or others)</a:t>
            </a:r>
          </a:p>
          <a:p>
            <a:pPr lvl="1">
              <a:buClr>
                <a:srgbClr val="0070C0"/>
              </a:buClr>
              <a:buFont typeface="Wingdings" panose="05000000000000000000" pitchFamily="2" charset="2"/>
              <a:buChar char="Ø"/>
            </a:pPr>
            <a:r>
              <a:rPr lang="en-US" dirty="0"/>
              <a:t>Message Generation</a:t>
            </a:r>
          </a:p>
          <a:p>
            <a:pPr lvl="1">
              <a:buClr>
                <a:srgbClr val="0070C0"/>
              </a:buClr>
              <a:buFont typeface="Wingdings" panose="05000000000000000000" pitchFamily="2" charset="2"/>
              <a:buChar char="Ø"/>
            </a:pPr>
            <a:r>
              <a:rPr lang="en-US" dirty="0"/>
              <a:t>Profile Viewing</a:t>
            </a:r>
          </a:p>
          <a:p>
            <a:pPr lvl="1">
              <a:buClr>
                <a:srgbClr val="0070C0"/>
              </a:buClr>
              <a:buFont typeface="Wingdings" panose="05000000000000000000" pitchFamily="2" charset="2"/>
              <a:buChar char="Ø"/>
            </a:pPr>
            <a:r>
              <a:rPr lang="en-US" dirty="0"/>
              <a:t>Code Generation</a:t>
            </a:r>
          </a:p>
          <a:p>
            <a:pPr>
              <a:buClr>
                <a:srgbClr val="0070C0"/>
              </a:buClr>
              <a:buFont typeface="Wingdings" panose="05000000000000000000" pitchFamily="2" charset="2"/>
              <a:buChar char="Ø"/>
            </a:pPr>
            <a:r>
              <a:rPr lang="en-US" dirty="0" smtClean="0"/>
              <a:t>Update on Tool Progress</a:t>
            </a:r>
          </a:p>
          <a:p>
            <a:pPr>
              <a:buClr>
                <a:srgbClr val="0070C0"/>
              </a:buClr>
              <a:buFont typeface="Wingdings" panose="05000000000000000000" pitchFamily="2" charset="2"/>
              <a:buChar char="Ø"/>
            </a:pPr>
            <a:r>
              <a:rPr lang="en-US" dirty="0" smtClean="0"/>
              <a:t>Pilot Initiatives for Immunization</a:t>
            </a:r>
          </a:p>
          <a:p>
            <a:pPr lvl="1">
              <a:buClr>
                <a:srgbClr val="0070C0"/>
              </a:buClr>
              <a:buFont typeface="Wingdings" panose="05000000000000000000" pitchFamily="2" charset="2"/>
              <a:buChar char="Ø"/>
            </a:pPr>
            <a:r>
              <a:rPr lang="en-US" dirty="0" smtClean="0"/>
              <a:t>Immunization Message Implementation Guide R1.6</a:t>
            </a:r>
          </a:p>
          <a:p>
            <a:pPr lvl="1">
              <a:buClr>
                <a:srgbClr val="0070C0"/>
              </a:buClr>
              <a:buFont typeface="Wingdings" panose="05000000000000000000" pitchFamily="2" charset="2"/>
              <a:buChar char="Ø"/>
            </a:pPr>
            <a:r>
              <a:rPr lang="en-US" dirty="0" smtClean="0"/>
              <a:t>Local State of Connecticut Implementation Guide</a:t>
            </a:r>
          </a:p>
        </p:txBody>
      </p:sp>
    </p:spTree>
    <p:extLst>
      <p:ext uri="{BB962C8B-B14F-4D97-AF65-F5344CB8AC3E}">
        <p14:creationId xmlns:p14="http://schemas.microsoft.com/office/powerpoint/2010/main" val="41003936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276224" y="120650"/>
            <a:ext cx="8486775" cy="523220"/>
          </a:xfrm>
        </p:spPr>
        <p:txBody>
          <a:bodyPr/>
          <a:lstStyle/>
          <a:p>
            <a:r>
              <a:rPr lang="en-US" dirty="0" smtClean="0"/>
              <a:t>Test Case </a:t>
            </a:r>
            <a:r>
              <a:rPr lang="en-US" dirty="0"/>
              <a:t>6</a:t>
            </a:r>
            <a:r>
              <a:rPr lang="en-US" dirty="0" smtClean="0"/>
              <a:t>: Previous Vaccination Updated</a:t>
            </a:r>
          </a:p>
        </p:txBody>
      </p:sp>
      <p:graphicFrame>
        <p:nvGraphicFramePr>
          <p:cNvPr id="4" name="Content Placeholder 3"/>
          <p:cNvGraphicFramePr>
            <a:graphicFrameLocks noGrp="1"/>
          </p:cNvGraphicFramePr>
          <p:nvPr>
            <p:ph idx="1"/>
            <p:extLst/>
          </p:nvPr>
        </p:nvGraphicFramePr>
        <p:xfrm>
          <a:off x="276224" y="838200"/>
          <a:ext cx="8553452" cy="3789680"/>
        </p:xfrm>
        <a:graphic>
          <a:graphicData uri="http://schemas.openxmlformats.org/drawingml/2006/table">
            <a:tbl>
              <a:tblPr firstRow="1" bandRow="1">
                <a:tableStyleId>{9DCAF9ED-07DC-4A11-8D7F-57B35C25682E}</a:tableStyleId>
              </a:tblPr>
              <a:tblGrid>
                <a:gridCol w="1928625"/>
                <a:gridCol w="6624827"/>
              </a:tblGrid>
              <a:tr h="370840">
                <a:tc gridSpan="2">
                  <a:txBody>
                    <a:bodyPr/>
                    <a:lstStyle/>
                    <a:p>
                      <a:pPr algn="ctr"/>
                      <a:r>
                        <a:rPr lang="en-US" dirty="0" smtClean="0"/>
                        <a:t>IZ-AD-4_Update_Record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Purpose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sz="1800" kern="1200" dirty="0" smtClean="0">
                          <a:solidFill>
                            <a:schemeClr val="dk1"/>
                          </a:solidFill>
                          <a:effectLst/>
                          <a:latin typeface="+mn-lt"/>
                          <a:ea typeface="+mn-ea"/>
                          <a:cs typeface="+mn-cs"/>
                        </a:rPr>
                        <a:t>Create</a:t>
                      </a:r>
                      <a:r>
                        <a:rPr lang="en-US" sz="1800" kern="1200" baseline="0" dirty="0" smtClean="0">
                          <a:solidFill>
                            <a:schemeClr val="dk1"/>
                          </a:solidFill>
                          <a:effectLst/>
                          <a:latin typeface="+mn-lt"/>
                          <a:ea typeface="+mn-ea"/>
                          <a:cs typeface="+mn-cs"/>
                        </a:rPr>
                        <a:t> a</a:t>
                      </a:r>
                      <a:r>
                        <a:rPr lang="en-US" sz="1800" kern="1200" dirty="0" smtClean="0">
                          <a:solidFill>
                            <a:schemeClr val="dk1"/>
                          </a:solidFill>
                          <a:effectLst/>
                          <a:latin typeface="+mn-lt"/>
                          <a:ea typeface="+mn-ea"/>
                          <a:cs typeface="+mn-cs"/>
                        </a:rPr>
                        <a:t>dministration message intended</a:t>
                      </a:r>
                      <a:r>
                        <a:rPr lang="en-US" sz="1800" kern="1200" baseline="0" dirty="0" smtClean="0">
                          <a:solidFill>
                            <a:schemeClr val="dk1"/>
                          </a:solidFill>
                          <a:effectLst/>
                          <a:latin typeface="+mn-lt"/>
                          <a:ea typeface="+mn-ea"/>
                          <a:cs typeface="+mn-cs"/>
                        </a:rPr>
                        <a:t> to update a</a:t>
                      </a:r>
                      <a:r>
                        <a:rPr lang="en-US" sz="1800" kern="1200" dirty="0" smtClean="0">
                          <a:solidFill>
                            <a:schemeClr val="dk1"/>
                          </a:solidFill>
                          <a:effectLst/>
                          <a:latin typeface="+mn-lt"/>
                          <a:ea typeface="+mn-ea"/>
                          <a:cs typeface="+mn-cs"/>
                        </a:rPr>
                        <a:t> previously documented vaccination due to user error.</a:t>
                      </a:r>
                    </a:p>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dirty="0" smtClean="0"/>
                        <a:t>Receive</a:t>
                      </a:r>
                      <a:r>
                        <a:rPr lang="en-US" baseline="0" dirty="0" smtClean="0"/>
                        <a:t> an application accept acknowledgement</a:t>
                      </a:r>
                      <a:endParaRPr 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solidFill>
                            <a:schemeClr val="bg1"/>
                          </a:solidFill>
                        </a:rPr>
                        <a:t>Steps</a:t>
                      </a:r>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b="1" dirty="0" smtClean="0">
                          <a:solidFill>
                            <a:schemeClr val="bg1"/>
                          </a:solidFill>
                        </a:rPr>
                        <a:t>High-level Test Objectives</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370840">
                <a:tc>
                  <a:txBody>
                    <a:bodyPr/>
                    <a:lstStyle/>
                    <a:p>
                      <a:r>
                        <a:rPr lang="en-US" b="1" dirty="0" smtClean="0"/>
                        <a:t>Step 1:</a:t>
                      </a:r>
                    </a:p>
                    <a:p>
                      <a:r>
                        <a:rPr lang="en-US" sz="1000" b="1" dirty="0" smtClean="0"/>
                        <a:t>IZ-AD-6.1_Send_V04_Z22 </a:t>
                      </a:r>
                    </a:p>
                    <a:p>
                      <a:r>
                        <a:rPr lang="en-US" dirty="0" smtClean="0"/>
                        <a:t>Create Administration</a:t>
                      </a:r>
                      <a:r>
                        <a:rPr lang="en-US" baseline="0" dirty="0" smtClean="0"/>
                        <a:t> Message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indent="-285750">
                        <a:buClr>
                          <a:srgbClr val="0070C0"/>
                        </a:buClr>
                        <a:buFont typeface="Wingdings" panose="05000000000000000000" pitchFamily="2" charset="2"/>
                        <a:buChar char="Ø"/>
                      </a:pPr>
                      <a:r>
                        <a:rPr lang="en-US" dirty="0" smtClean="0"/>
                        <a:t>Complete</a:t>
                      </a:r>
                      <a:r>
                        <a:rPr lang="en-US" baseline="0" dirty="0" smtClean="0"/>
                        <a:t> information about a previously documented vaccination is requested</a:t>
                      </a:r>
                      <a:endParaRPr lang="en-US" dirty="0" smtClean="0"/>
                    </a:p>
                    <a:p>
                      <a:pPr marL="285750" indent="-285750">
                        <a:buClr>
                          <a:srgbClr val="0070C0"/>
                        </a:buClr>
                        <a:buFont typeface="Wingdings" panose="05000000000000000000" pitchFamily="2" charset="2"/>
                        <a:buChar char="Ø"/>
                      </a:pPr>
                      <a:r>
                        <a:rPr lang="en-US" dirty="0" smtClean="0"/>
                        <a:t>Action</a:t>
                      </a:r>
                      <a:r>
                        <a:rPr lang="en-US" baseline="0" dirty="0" smtClean="0"/>
                        <a:t> Code is set to updated (</a:t>
                      </a:r>
                      <a:r>
                        <a:rPr lang="en-US" baseline="0" dirty="0" smtClean="0">
                          <a:solidFill>
                            <a:srgbClr val="FF0000"/>
                          </a:solidFill>
                        </a:rPr>
                        <a:t>RXA-21 = U</a:t>
                      </a:r>
                      <a:r>
                        <a:rPr lang="en-US" baseline="0" dirty="0" smtClean="0"/>
                        <a:t>)</a:t>
                      </a:r>
                    </a:p>
                    <a:p>
                      <a:pPr marL="285750" marR="0" indent="-28575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Ø"/>
                        <a:tabLst/>
                        <a:defRPr/>
                      </a:pPr>
                      <a:r>
                        <a:rPr lang="en-US" baseline="0" dirty="0" smtClean="0">
                          <a:solidFill>
                            <a:srgbClr val="FF0000"/>
                          </a:solidFill>
                        </a:rPr>
                        <a:t>Lot Number (RXA-15) is changed</a:t>
                      </a:r>
                      <a:endParaRPr lang="en-US"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t>Step 2:</a:t>
                      </a:r>
                    </a:p>
                    <a:p>
                      <a:r>
                        <a:rPr lang="en-US" sz="1000" b="1" dirty="0" smtClean="0"/>
                        <a:t>IZ-AD-6.2_Receive_ACK_Z23</a:t>
                      </a:r>
                    </a:p>
                    <a:p>
                      <a:r>
                        <a:rPr lang="en-US" dirty="0" smtClean="0"/>
                        <a:t>Receive ACK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indent="-285750">
                        <a:buClr>
                          <a:srgbClr val="0070C0"/>
                        </a:buClr>
                        <a:buFont typeface="Wingdings" panose="05000000000000000000" pitchFamily="2" charset="2"/>
                        <a:buChar char="Ø"/>
                      </a:pPr>
                      <a:r>
                        <a:rPr lang="en-US" dirty="0" smtClean="0"/>
                        <a:t>Receive valid application accept acknowledgement without error</a:t>
                      </a:r>
                      <a:r>
                        <a:rPr lang="en-US" baseline="0" dirty="0" smtClean="0"/>
                        <a:t> and transparent to end user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70</a:t>
            </a:fld>
            <a:endParaRPr lang="en-US">
              <a:solidFill>
                <a:srgbClr val="FFFFFF"/>
              </a:solidFill>
            </a:endParaRPr>
          </a:p>
        </p:txBody>
      </p:sp>
    </p:spTree>
    <p:extLst>
      <p:ext uri="{BB962C8B-B14F-4D97-AF65-F5344CB8AC3E}">
        <p14:creationId xmlns:p14="http://schemas.microsoft.com/office/powerpoint/2010/main" val="59880884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smtClean="0"/>
              <a:t>Test Case </a:t>
            </a:r>
            <a:r>
              <a:rPr lang="en-US" dirty="0"/>
              <a:t>7</a:t>
            </a:r>
            <a:r>
              <a:rPr lang="en-US" dirty="0" smtClean="0"/>
              <a:t>: Historical Record with Error from IIS</a:t>
            </a:r>
          </a:p>
        </p:txBody>
      </p:sp>
      <p:graphicFrame>
        <p:nvGraphicFramePr>
          <p:cNvPr id="4" name="Content Placeholder 3"/>
          <p:cNvGraphicFramePr>
            <a:graphicFrameLocks noGrp="1"/>
          </p:cNvGraphicFramePr>
          <p:nvPr>
            <p:ph idx="1"/>
            <p:extLst/>
          </p:nvPr>
        </p:nvGraphicFramePr>
        <p:xfrm>
          <a:off x="276225" y="838200"/>
          <a:ext cx="8553451" cy="4338320"/>
        </p:xfrm>
        <a:graphic>
          <a:graphicData uri="http://schemas.openxmlformats.org/drawingml/2006/table">
            <a:tbl>
              <a:tblPr firstRow="1" bandRow="1">
                <a:tableStyleId>{9DCAF9ED-07DC-4A11-8D7F-57B35C25682E}</a:tableStyleId>
              </a:tblPr>
              <a:tblGrid>
                <a:gridCol w="1928625"/>
                <a:gridCol w="6624826"/>
              </a:tblGrid>
              <a:tr h="370840">
                <a:tc gridSpan="2">
                  <a:txBody>
                    <a:bodyPr/>
                    <a:lstStyle/>
                    <a:p>
                      <a:pPr algn="ctr"/>
                      <a:r>
                        <a:rPr lang="en-US" dirty="0" smtClean="0"/>
                        <a:t>IZ-AD-7-Historical_IIS-Error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Purpose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dirty="0" smtClean="0"/>
                        <a:t>Create</a:t>
                      </a:r>
                      <a:r>
                        <a:rPr lang="en-US" baseline="0" dirty="0" smtClean="0"/>
                        <a:t> a</a:t>
                      </a:r>
                      <a:r>
                        <a:rPr lang="en-US" dirty="0" smtClean="0"/>
                        <a:t>dministration message containing a simple historical immunization</a:t>
                      </a:r>
                    </a:p>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dirty="0" smtClean="0"/>
                        <a:t>Receive</a:t>
                      </a:r>
                      <a:r>
                        <a:rPr lang="en-US" baseline="0" dirty="0" smtClean="0"/>
                        <a:t> an application accept acknowledgement </a:t>
                      </a:r>
                      <a:r>
                        <a:rPr lang="en-US" baseline="0" dirty="0" smtClean="0">
                          <a:solidFill>
                            <a:srgbClr val="FF0000"/>
                          </a:solidFill>
                        </a:rPr>
                        <a:t>with a error. </a:t>
                      </a:r>
                      <a:r>
                        <a:rPr lang="en-US" dirty="0" smtClean="0"/>
                        <a:t>The IIS rejected the message due to an internal error even though the</a:t>
                      </a:r>
                      <a:r>
                        <a:rPr lang="en-US" baseline="0" dirty="0" smtClean="0"/>
                        <a:t> message is </a:t>
                      </a:r>
                      <a:r>
                        <a:rPr lang="en-US" dirty="0" smtClean="0"/>
                        <a:t>valid.</a:t>
                      </a:r>
                      <a:endParaRPr lang="en-US" dirty="0" smtClean="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solidFill>
                            <a:schemeClr val="bg1"/>
                          </a:solidFill>
                        </a:rPr>
                        <a:t>Steps</a:t>
                      </a:r>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b="1" dirty="0" smtClean="0">
                          <a:solidFill>
                            <a:schemeClr val="bg1"/>
                          </a:solidFill>
                        </a:rPr>
                        <a:t>High-level Test Objectives</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370840">
                <a:tc>
                  <a:txBody>
                    <a:bodyPr/>
                    <a:lstStyle/>
                    <a:p>
                      <a:r>
                        <a:rPr lang="en-US" b="1" dirty="0" smtClean="0"/>
                        <a:t>Step 1:</a:t>
                      </a:r>
                    </a:p>
                    <a:p>
                      <a:r>
                        <a:rPr lang="en-US" sz="1000" b="1" dirty="0" smtClean="0"/>
                        <a:t>IZ-AD-7.1_Send_V04_Z22 </a:t>
                      </a:r>
                    </a:p>
                    <a:p>
                      <a:r>
                        <a:rPr lang="en-US" dirty="0" smtClean="0"/>
                        <a:t>Create Administration</a:t>
                      </a:r>
                      <a:r>
                        <a:rPr lang="en-US" baseline="0" dirty="0" smtClean="0"/>
                        <a:t> Message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indent="-285750">
                        <a:buClr>
                          <a:srgbClr val="0070C0"/>
                        </a:buClr>
                        <a:buFont typeface="Wingdings" panose="05000000000000000000" pitchFamily="2" charset="2"/>
                        <a:buChar char="Ø"/>
                      </a:pPr>
                      <a:r>
                        <a:rPr lang="en-US" dirty="0" smtClean="0"/>
                        <a:t>Create record for an adult</a:t>
                      </a:r>
                    </a:p>
                    <a:p>
                      <a:pPr marL="285750" marR="0" indent="-28575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Ø"/>
                        <a:tabLst/>
                        <a:defRPr/>
                      </a:pPr>
                      <a:r>
                        <a:rPr lang="en-US" dirty="0" smtClean="0"/>
                        <a:t>1 Historical Immunization (use CVX)</a:t>
                      </a:r>
                    </a:p>
                    <a:p>
                      <a:pPr marL="285750" marR="0" indent="-28575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Ø"/>
                        <a:tabLst/>
                        <a:defRPr/>
                      </a:pPr>
                      <a:r>
                        <a:rPr lang="en-US" dirty="0" smtClean="0">
                          <a:solidFill>
                            <a:srgbClr val="FF0000"/>
                          </a:solidFill>
                        </a:rPr>
                        <a:t>Organization</a:t>
                      </a:r>
                      <a:r>
                        <a:rPr lang="en-US" baseline="0" dirty="0" smtClean="0">
                          <a:solidFill>
                            <a:srgbClr val="FF0000"/>
                          </a:solidFill>
                        </a:rPr>
                        <a:t> ID used in MSH-22/23 using the Assigning Authority Namespace</a:t>
                      </a:r>
                      <a:endParaRPr lang="en-US"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t>Step 2:</a:t>
                      </a:r>
                    </a:p>
                    <a:p>
                      <a:r>
                        <a:rPr lang="en-US" sz="1000" b="1" dirty="0" smtClean="0"/>
                        <a:t>IZ-AD-7.2_Receive_ACK_Z23</a:t>
                      </a:r>
                    </a:p>
                    <a:p>
                      <a:r>
                        <a:rPr lang="en-US" dirty="0" smtClean="0"/>
                        <a:t>Receive ACK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indent="-285750">
                        <a:buClr>
                          <a:srgbClr val="0070C0"/>
                        </a:buClr>
                        <a:buFont typeface="Wingdings" panose="05000000000000000000" pitchFamily="2" charset="2"/>
                        <a:buChar char="Ø"/>
                      </a:pPr>
                      <a:r>
                        <a:rPr lang="en-US" dirty="0" smtClean="0"/>
                        <a:t>Receive application accept acknowledgement with</a:t>
                      </a:r>
                      <a:r>
                        <a:rPr lang="en-US" baseline="0" dirty="0" smtClean="0"/>
                        <a:t> </a:t>
                      </a:r>
                      <a:r>
                        <a:rPr lang="en-US" dirty="0" smtClean="0"/>
                        <a:t>error</a:t>
                      </a:r>
                      <a:endParaRPr lang="en-US" baseline="0" dirty="0" smtClean="0"/>
                    </a:p>
                    <a:p>
                      <a:pPr marL="285750" indent="-285750">
                        <a:buClr>
                          <a:srgbClr val="0070C0"/>
                        </a:buClr>
                        <a:buFont typeface="Wingdings" panose="05000000000000000000" pitchFamily="2" charset="2"/>
                        <a:buChar char="Ø"/>
                      </a:pPr>
                      <a:r>
                        <a:rPr lang="en-US" baseline="0" dirty="0" smtClean="0"/>
                        <a:t>Make </a:t>
                      </a:r>
                      <a:r>
                        <a:rPr lang="en-US" baseline="0" dirty="0" smtClean="0">
                          <a:solidFill>
                            <a:srgbClr val="FF0000"/>
                          </a:solidFill>
                        </a:rPr>
                        <a:t>the error notification visible</a:t>
                      </a:r>
                      <a:r>
                        <a:rPr lang="en-US" baseline="0" dirty="0" smtClean="0"/>
                        <a:t> in the system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71</a:t>
            </a:fld>
            <a:endParaRPr lang="en-US">
              <a:solidFill>
                <a:srgbClr val="FFFFFF"/>
              </a:solidFill>
            </a:endParaRPr>
          </a:p>
        </p:txBody>
      </p:sp>
    </p:spTree>
    <p:extLst>
      <p:ext uri="{BB962C8B-B14F-4D97-AF65-F5344CB8AC3E}">
        <p14:creationId xmlns:p14="http://schemas.microsoft.com/office/powerpoint/2010/main" val="13781363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smtClean="0"/>
              <a:t>Test Case 8: New Vaccine with Warning from IIS</a:t>
            </a:r>
          </a:p>
        </p:txBody>
      </p:sp>
      <p:graphicFrame>
        <p:nvGraphicFramePr>
          <p:cNvPr id="4" name="Content Placeholder 3"/>
          <p:cNvGraphicFramePr>
            <a:graphicFrameLocks noGrp="1"/>
          </p:cNvGraphicFramePr>
          <p:nvPr>
            <p:ph idx="1"/>
            <p:extLst/>
          </p:nvPr>
        </p:nvGraphicFramePr>
        <p:xfrm>
          <a:off x="276225" y="838200"/>
          <a:ext cx="8553451" cy="4338320"/>
        </p:xfrm>
        <a:graphic>
          <a:graphicData uri="http://schemas.openxmlformats.org/drawingml/2006/table">
            <a:tbl>
              <a:tblPr firstRow="1" bandRow="1">
                <a:tableStyleId>{9DCAF9ED-07DC-4A11-8D7F-57B35C25682E}</a:tableStyleId>
              </a:tblPr>
              <a:tblGrid>
                <a:gridCol w="1928625"/>
                <a:gridCol w="6624826"/>
              </a:tblGrid>
              <a:tr h="370840">
                <a:tc gridSpan="2">
                  <a:txBody>
                    <a:bodyPr/>
                    <a:lstStyle/>
                    <a:p>
                      <a:pPr algn="ctr"/>
                      <a:r>
                        <a:rPr lang="en-US" dirty="0" smtClean="0"/>
                        <a:t>IZ-AD-8_Admin_IIS-Warning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Purpose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dirty="0" smtClean="0"/>
                        <a:t>Create</a:t>
                      </a:r>
                      <a:r>
                        <a:rPr lang="en-US" baseline="0" dirty="0" smtClean="0"/>
                        <a:t> a</a:t>
                      </a:r>
                      <a:r>
                        <a:rPr lang="en-US" dirty="0" smtClean="0"/>
                        <a:t>dministration message containing a simple new</a:t>
                      </a:r>
                      <a:r>
                        <a:rPr lang="en-US" baseline="0" dirty="0" smtClean="0"/>
                        <a:t> administered immunization</a:t>
                      </a:r>
                      <a:endParaRPr lang="en-US" dirty="0" smtClean="0"/>
                    </a:p>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dirty="0" smtClean="0"/>
                        <a:t>Receive</a:t>
                      </a:r>
                      <a:r>
                        <a:rPr lang="en-US" baseline="0" dirty="0" smtClean="0"/>
                        <a:t> an application accept acknowledgement </a:t>
                      </a:r>
                      <a:r>
                        <a:rPr lang="en-US" baseline="0" dirty="0" smtClean="0">
                          <a:solidFill>
                            <a:srgbClr val="FF0000"/>
                          </a:solidFill>
                        </a:rPr>
                        <a:t>with a warning. </a:t>
                      </a:r>
                      <a:r>
                        <a:rPr lang="en-US" dirty="0" smtClean="0"/>
                        <a:t>The IIS issued a warning due to an internal warning even though the</a:t>
                      </a:r>
                      <a:r>
                        <a:rPr lang="en-US" baseline="0" dirty="0" smtClean="0"/>
                        <a:t> message is </a:t>
                      </a:r>
                      <a:r>
                        <a:rPr lang="en-US" dirty="0" smtClean="0"/>
                        <a:t>valid.</a:t>
                      </a:r>
                      <a:endParaRPr lang="en-US" dirty="0" smtClean="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solidFill>
                            <a:schemeClr val="bg1"/>
                          </a:solidFill>
                        </a:rPr>
                        <a:t>Steps</a:t>
                      </a:r>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b="1" dirty="0" smtClean="0">
                          <a:solidFill>
                            <a:schemeClr val="bg1"/>
                          </a:solidFill>
                        </a:rPr>
                        <a:t>High-level Test Objectives</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370840">
                <a:tc>
                  <a:txBody>
                    <a:bodyPr/>
                    <a:lstStyle/>
                    <a:p>
                      <a:r>
                        <a:rPr lang="en-US" b="1" dirty="0" smtClean="0"/>
                        <a:t>Step 1:</a:t>
                      </a:r>
                    </a:p>
                    <a:p>
                      <a:r>
                        <a:rPr lang="en-US" sz="1000" b="1" dirty="0" smtClean="0"/>
                        <a:t>IZ-AD-8.1_Send_V04_Z22 </a:t>
                      </a:r>
                    </a:p>
                    <a:p>
                      <a:r>
                        <a:rPr lang="en-US" dirty="0" smtClean="0"/>
                        <a:t>Create Administration</a:t>
                      </a:r>
                      <a:r>
                        <a:rPr lang="en-US" baseline="0" dirty="0" smtClean="0"/>
                        <a:t> Message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indent="-285750">
                        <a:buClr>
                          <a:srgbClr val="0070C0"/>
                        </a:buClr>
                        <a:buFont typeface="Wingdings" panose="05000000000000000000" pitchFamily="2" charset="2"/>
                        <a:buChar char="Ø"/>
                      </a:pPr>
                      <a:r>
                        <a:rPr lang="en-US" dirty="0" smtClean="0"/>
                        <a:t>Record for infant</a:t>
                      </a:r>
                    </a:p>
                    <a:p>
                      <a:pPr marL="285750" indent="-285750">
                        <a:buClr>
                          <a:srgbClr val="0070C0"/>
                        </a:buClr>
                        <a:buFont typeface="Wingdings" panose="05000000000000000000" pitchFamily="2" charset="2"/>
                        <a:buChar char="Ø"/>
                      </a:pPr>
                      <a:r>
                        <a:rPr lang="en-US" dirty="0" smtClean="0"/>
                        <a:t>1 New Administration Immunization (use NDC)</a:t>
                      </a:r>
                    </a:p>
                    <a:p>
                      <a:pPr marL="285750" indent="-285750">
                        <a:buClr>
                          <a:srgbClr val="0070C0"/>
                        </a:buClr>
                        <a:buFont typeface="Wingdings" panose="05000000000000000000" pitchFamily="2" charset="2"/>
                        <a:buChar char="Ø"/>
                      </a:pPr>
                      <a:r>
                        <a:rPr lang="en-US" dirty="0" smtClean="0">
                          <a:solidFill>
                            <a:srgbClr val="FF0000"/>
                          </a:solidFill>
                        </a:rPr>
                        <a:t>Test the use of OIDs throughout the message</a:t>
                      </a:r>
                      <a:r>
                        <a:rPr lang="en-US" baseline="0" dirty="0" smtClean="0">
                          <a:solidFill>
                            <a:srgbClr val="FF0000"/>
                          </a:solidFill>
                        </a:rPr>
                        <a:t> </a:t>
                      </a:r>
                      <a:r>
                        <a:rPr lang="en-US" dirty="0" smtClean="0">
                          <a:solidFill>
                            <a:srgbClr val="FF0000"/>
                          </a:solidFill>
                        </a:rPr>
                        <a:t>(e.g., MSH-3, assigning authority,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t>Step 2:</a:t>
                      </a:r>
                    </a:p>
                    <a:p>
                      <a:r>
                        <a:rPr lang="en-US" sz="1000" b="1" dirty="0" smtClean="0"/>
                        <a:t>IZ-AD-8.2_Receive_ACK_Z23</a:t>
                      </a:r>
                    </a:p>
                    <a:p>
                      <a:r>
                        <a:rPr lang="en-US" dirty="0" smtClean="0"/>
                        <a:t>Receive ACK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indent="-285750">
                        <a:buClr>
                          <a:srgbClr val="0070C0"/>
                        </a:buClr>
                        <a:buFont typeface="Wingdings" panose="05000000000000000000" pitchFamily="2" charset="2"/>
                        <a:buChar char="Ø"/>
                      </a:pPr>
                      <a:r>
                        <a:rPr lang="en-US" dirty="0" smtClean="0"/>
                        <a:t>Receive application accept acknowledgement with</a:t>
                      </a:r>
                      <a:r>
                        <a:rPr lang="en-US" baseline="0" dirty="0" smtClean="0"/>
                        <a:t> warning</a:t>
                      </a:r>
                    </a:p>
                    <a:p>
                      <a:pPr marL="285750" indent="-285750">
                        <a:buClr>
                          <a:srgbClr val="0070C0"/>
                        </a:buClr>
                        <a:buFont typeface="Wingdings" panose="05000000000000000000" pitchFamily="2" charset="2"/>
                        <a:buChar char="Ø"/>
                      </a:pPr>
                      <a:r>
                        <a:rPr lang="en-US" baseline="0" dirty="0" smtClean="0"/>
                        <a:t>Make the </a:t>
                      </a:r>
                      <a:r>
                        <a:rPr lang="en-US" baseline="0" dirty="0" smtClean="0">
                          <a:solidFill>
                            <a:srgbClr val="FF0000"/>
                          </a:solidFill>
                        </a:rPr>
                        <a:t>warning notification visible</a:t>
                      </a:r>
                      <a:r>
                        <a:rPr lang="en-US" baseline="0" dirty="0" smtClean="0"/>
                        <a:t> in the system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72</a:t>
            </a:fld>
            <a:endParaRPr lang="en-US">
              <a:solidFill>
                <a:srgbClr val="FFFFFF"/>
              </a:solidFill>
            </a:endParaRPr>
          </a:p>
        </p:txBody>
      </p:sp>
    </p:spTree>
    <p:extLst>
      <p:ext uri="{BB962C8B-B14F-4D97-AF65-F5344CB8AC3E}">
        <p14:creationId xmlns:p14="http://schemas.microsoft.com/office/powerpoint/2010/main" val="164538877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228600" y="120650"/>
            <a:ext cx="8382000" cy="523220"/>
          </a:xfrm>
        </p:spPr>
        <p:txBody>
          <a:bodyPr/>
          <a:lstStyle/>
          <a:p>
            <a:r>
              <a:rPr lang="en-US" dirty="0" smtClean="0"/>
              <a:t>Test Case </a:t>
            </a:r>
            <a:r>
              <a:rPr lang="en-US" dirty="0"/>
              <a:t>9</a:t>
            </a:r>
            <a:r>
              <a:rPr lang="en-US" dirty="0" smtClean="0"/>
              <a:t>: New Vaccine with Multiple Warnings</a:t>
            </a:r>
          </a:p>
        </p:txBody>
      </p:sp>
      <p:graphicFrame>
        <p:nvGraphicFramePr>
          <p:cNvPr id="4" name="Content Placeholder 3"/>
          <p:cNvGraphicFramePr>
            <a:graphicFrameLocks noGrp="1"/>
          </p:cNvGraphicFramePr>
          <p:nvPr>
            <p:ph idx="1"/>
            <p:extLst/>
          </p:nvPr>
        </p:nvGraphicFramePr>
        <p:xfrm>
          <a:off x="228600" y="838200"/>
          <a:ext cx="8601076" cy="4338320"/>
        </p:xfrm>
        <a:graphic>
          <a:graphicData uri="http://schemas.openxmlformats.org/drawingml/2006/table">
            <a:tbl>
              <a:tblPr firstRow="1" bandRow="1">
                <a:tableStyleId>{9DCAF9ED-07DC-4A11-8D7F-57B35C25682E}</a:tableStyleId>
              </a:tblPr>
              <a:tblGrid>
                <a:gridCol w="1939363"/>
                <a:gridCol w="6661713"/>
              </a:tblGrid>
              <a:tr h="370840">
                <a:tc gridSpan="2">
                  <a:txBody>
                    <a:bodyPr/>
                    <a:lstStyle/>
                    <a:p>
                      <a:pPr algn="ctr"/>
                      <a:r>
                        <a:rPr lang="en-US" dirty="0" smtClean="0"/>
                        <a:t>IZ-AD-9_Admin_IIS-2Warnings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Purpose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dirty="0" smtClean="0"/>
                        <a:t>Create administration message containing 2 new</a:t>
                      </a:r>
                      <a:r>
                        <a:rPr lang="en-US" baseline="0" dirty="0" smtClean="0"/>
                        <a:t> administered immunizations</a:t>
                      </a:r>
                      <a:endParaRPr lang="en-US" dirty="0" smtClean="0"/>
                    </a:p>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dirty="0" smtClean="0"/>
                        <a:t>Receive</a:t>
                      </a:r>
                      <a:r>
                        <a:rPr lang="en-US" baseline="0" dirty="0" smtClean="0"/>
                        <a:t> an application accept acknowledgement </a:t>
                      </a:r>
                      <a:r>
                        <a:rPr lang="en-US" baseline="0" dirty="0" smtClean="0">
                          <a:solidFill>
                            <a:srgbClr val="FF0000"/>
                          </a:solidFill>
                        </a:rPr>
                        <a:t>with multiple warnings. </a:t>
                      </a:r>
                      <a:r>
                        <a:rPr lang="en-US" dirty="0" smtClean="0"/>
                        <a:t>The IIS issued warnings due to internal warnings even though the</a:t>
                      </a:r>
                      <a:r>
                        <a:rPr lang="en-US" baseline="0" dirty="0" smtClean="0"/>
                        <a:t> message is </a:t>
                      </a:r>
                      <a:r>
                        <a:rPr lang="en-US" dirty="0" smtClean="0"/>
                        <a:t>valid.</a:t>
                      </a:r>
                      <a:endParaRPr lang="en-US" dirty="0" smtClean="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solidFill>
                            <a:schemeClr val="bg1"/>
                          </a:solidFill>
                        </a:rPr>
                        <a:t>Steps</a:t>
                      </a:r>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b="1" dirty="0" smtClean="0">
                          <a:solidFill>
                            <a:schemeClr val="bg1"/>
                          </a:solidFill>
                        </a:rPr>
                        <a:t>High-level Test Objectives</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370840">
                <a:tc>
                  <a:txBody>
                    <a:bodyPr/>
                    <a:lstStyle/>
                    <a:p>
                      <a:r>
                        <a:rPr lang="en-US" b="1" dirty="0" smtClean="0"/>
                        <a:t>Step 1:</a:t>
                      </a:r>
                    </a:p>
                    <a:p>
                      <a:r>
                        <a:rPr lang="en-US" sz="1000" b="1" dirty="0" smtClean="0"/>
                        <a:t>IZ-AD-9.1_Send_V04_Z22 </a:t>
                      </a:r>
                    </a:p>
                    <a:p>
                      <a:r>
                        <a:rPr lang="en-US" dirty="0" smtClean="0"/>
                        <a:t>Create Administration</a:t>
                      </a:r>
                      <a:r>
                        <a:rPr lang="en-US" baseline="0" dirty="0" smtClean="0"/>
                        <a:t> Message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indent="-285750">
                        <a:buClr>
                          <a:srgbClr val="0070C0"/>
                        </a:buClr>
                        <a:buFont typeface="Wingdings" panose="05000000000000000000" pitchFamily="2" charset="2"/>
                        <a:buChar char="Ø"/>
                      </a:pPr>
                      <a:r>
                        <a:rPr lang="en-US" dirty="0" smtClean="0"/>
                        <a:t>Create</a:t>
                      </a:r>
                      <a:r>
                        <a:rPr lang="en-US" baseline="0" dirty="0" smtClean="0"/>
                        <a:t> r</a:t>
                      </a:r>
                      <a:r>
                        <a:rPr lang="en-US" dirty="0" smtClean="0"/>
                        <a:t>ecord for a child</a:t>
                      </a:r>
                    </a:p>
                    <a:p>
                      <a:pPr marL="285750" indent="-285750">
                        <a:buClr>
                          <a:srgbClr val="0070C0"/>
                        </a:buClr>
                        <a:buFont typeface="Wingdings" panose="05000000000000000000" pitchFamily="2" charset="2"/>
                        <a:buChar char="Ø"/>
                      </a:pPr>
                      <a:r>
                        <a:rPr lang="en-US" dirty="0" smtClean="0"/>
                        <a:t>2 New Administration Immunizations (use NDC)</a:t>
                      </a:r>
                    </a:p>
                    <a:p>
                      <a:pPr marL="285750" indent="-285750">
                        <a:buClr>
                          <a:srgbClr val="0070C0"/>
                        </a:buClr>
                        <a:buFont typeface="Wingdings" panose="05000000000000000000" pitchFamily="2" charset="2"/>
                        <a:buChar char="Ø"/>
                      </a:pPr>
                      <a:r>
                        <a:rPr lang="en-US" dirty="0" smtClean="0">
                          <a:solidFill>
                            <a:srgbClr val="FF0000"/>
                          </a:solidFill>
                        </a:rPr>
                        <a:t>Guardian</a:t>
                      </a:r>
                      <a:r>
                        <a:rPr lang="en-US" dirty="0" smtClean="0"/>
                        <a:t> (as next of kin)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t>Step 2:</a:t>
                      </a:r>
                    </a:p>
                    <a:p>
                      <a:r>
                        <a:rPr lang="en-US" sz="1000" b="1" dirty="0" smtClean="0"/>
                        <a:t>IZ-AD-9.2_Receive_ACK_Z23</a:t>
                      </a:r>
                    </a:p>
                    <a:p>
                      <a:r>
                        <a:rPr lang="en-US" dirty="0" smtClean="0"/>
                        <a:t>Receive ACK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indent="-285750">
                        <a:buClr>
                          <a:srgbClr val="0070C0"/>
                        </a:buClr>
                        <a:buFont typeface="Wingdings" panose="05000000000000000000" pitchFamily="2" charset="2"/>
                        <a:buChar char="Ø"/>
                      </a:pPr>
                      <a:r>
                        <a:rPr lang="en-US" dirty="0" smtClean="0"/>
                        <a:t>Receive application accept acknowledgement with</a:t>
                      </a:r>
                      <a:r>
                        <a:rPr lang="en-US" baseline="0" dirty="0" smtClean="0"/>
                        <a:t> warnings</a:t>
                      </a:r>
                    </a:p>
                    <a:p>
                      <a:pPr marL="285750" indent="-285750">
                        <a:buClr>
                          <a:srgbClr val="0070C0"/>
                        </a:buClr>
                        <a:buFont typeface="Wingdings" panose="05000000000000000000" pitchFamily="2" charset="2"/>
                        <a:buChar char="Ø"/>
                      </a:pPr>
                      <a:r>
                        <a:rPr lang="en-US" baseline="0" dirty="0" smtClean="0"/>
                        <a:t>Make the </a:t>
                      </a:r>
                      <a:r>
                        <a:rPr lang="en-US" baseline="0" dirty="0" smtClean="0">
                          <a:solidFill>
                            <a:srgbClr val="FF0000"/>
                          </a:solidFill>
                        </a:rPr>
                        <a:t>warning notifications visible</a:t>
                      </a:r>
                      <a:r>
                        <a:rPr lang="en-US" baseline="0" dirty="0" smtClean="0"/>
                        <a:t> in the system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73</a:t>
            </a:fld>
            <a:endParaRPr lang="en-US">
              <a:solidFill>
                <a:srgbClr val="FFFFFF"/>
              </a:solidFill>
            </a:endParaRPr>
          </a:p>
        </p:txBody>
      </p:sp>
    </p:spTree>
    <p:extLst>
      <p:ext uri="{BB962C8B-B14F-4D97-AF65-F5344CB8AC3E}">
        <p14:creationId xmlns:p14="http://schemas.microsoft.com/office/powerpoint/2010/main" val="32983619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276225" y="120650"/>
            <a:ext cx="8229600" cy="523220"/>
          </a:xfrm>
        </p:spPr>
        <p:txBody>
          <a:bodyPr/>
          <a:lstStyle/>
          <a:p>
            <a:r>
              <a:rPr lang="en-US" dirty="0" smtClean="0"/>
              <a:t>Test Case 10: Historical Record with System Error</a:t>
            </a:r>
          </a:p>
        </p:txBody>
      </p:sp>
      <p:graphicFrame>
        <p:nvGraphicFramePr>
          <p:cNvPr id="4" name="Content Placeholder 3"/>
          <p:cNvGraphicFramePr>
            <a:graphicFrameLocks noGrp="1"/>
          </p:cNvGraphicFramePr>
          <p:nvPr>
            <p:ph idx="1"/>
            <p:extLst/>
          </p:nvPr>
        </p:nvGraphicFramePr>
        <p:xfrm>
          <a:off x="249926" y="838200"/>
          <a:ext cx="8677277" cy="4612640"/>
        </p:xfrm>
        <a:graphic>
          <a:graphicData uri="http://schemas.openxmlformats.org/drawingml/2006/table">
            <a:tbl>
              <a:tblPr firstRow="1" bandRow="1">
                <a:tableStyleId>{9DCAF9ED-07DC-4A11-8D7F-57B35C25682E}</a:tableStyleId>
              </a:tblPr>
              <a:tblGrid>
                <a:gridCol w="2057400"/>
                <a:gridCol w="6619877"/>
              </a:tblGrid>
              <a:tr h="370840">
                <a:tc gridSpan="2">
                  <a:txBody>
                    <a:bodyPr/>
                    <a:lstStyle/>
                    <a:p>
                      <a:pPr algn="ctr"/>
                      <a:r>
                        <a:rPr lang="en-US" dirty="0" smtClean="0"/>
                        <a:t>IZ-AD-10-Historical_IIS-SysError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Purpose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dirty="0" smtClean="0"/>
                        <a:t>Create</a:t>
                      </a:r>
                      <a:r>
                        <a:rPr lang="en-US" baseline="0" dirty="0" smtClean="0"/>
                        <a:t> a</a:t>
                      </a:r>
                      <a:r>
                        <a:rPr lang="en-US" dirty="0" smtClean="0"/>
                        <a:t>dministration message containing a simple historical immunization</a:t>
                      </a:r>
                    </a:p>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dirty="0" smtClean="0"/>
                        <a:t>Receive</a:t>
                      </a:r>
                      <a:r>
                        <a:rPr lang="en-US" baseline="0" dirty="0" smtClean="0"/>
                        <a:t> an application accept acknowledgement </a:t>
                      </a:r>
                      <a:r>
                        <a:rPr lang="en-US" baseline="0" dirty="0" smtClean="0">
                          <a:solidFill>
                            <a:srgbClr val="FF0000"/>
                          </a:solidFill>
                        </a:rPr>
                        <a:t>with a system error. </a:t>
                      </a:r>
                      <a:r>
                        <a:rPr lang="en-US" dirty="0" smtClean="0"/>
                        <a:t>The IIS rejected the message due to an internal error even though the</a:t>
                      </a:r>
                      <a:r>
                        <a:rPr lang="en-US" baseline="0" dirty="0" smtClean="0"/>
                        <a:t> message is </a:t>
                      </a:r>
                      <a:r>
                        <a:rPr lang="en-US" dirty="0" smtClean="0"/>
                        <a:t>valid (unrecognized version</a:t>
                      </a:r>
                      <a:r>
                        <a:rPr lang="en-US" baseline="0" dirty="0" smtClean="0"/>
                        <a:t> – MSH-12)</a:t>
                      </a:r>
                      <a:r>
                        <a:rPr lang="en-US" dirty="0" smtClean="0"/>
                        <a:t>.</a:t>
                      </a:r>
                      <a:endParaRPr lang="en-US" dirty="0" smtClean="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solidFill>
                            <a:schemeClr val="bg1"/>
                          </a:solidFill>
                        </a:rPr>
                        <a:t>Steps</a:t>
                      </a:r>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b="1" dirty="0" smtClean="0">
                          <a:solidFill>
                            <a:schemeClr val="bg1"/>
                          </a:solidFill>
                        </a:rPr>
                        <a:t>High-level Test Objectives</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370840">
                <a:tc>
                  <a:txBody>
                    <a:bodyPr/>
                    <a:lstStyle/>
                    <a:p>
                      <a:r>
                        <a:rPr lang="en-US" b="1" dirty="0" smtClean="0"/>
                        <a:t>Step 1:</a:t>
                      </a:r>
                    </a:p>
                    <a:p>
                      <a:r>
                        <a:rPr lang="en-US" sz="1000" b="1" dirty="0" smtClean="0"/>
                        <a:t>IZ-AD-10.1_Send_V04_Z22 </a:t>
                      </a:r>
                    </a:p>
                    <a:p>
                      <a:r>
                        <a:rPr lang="en-US" dirty="0" smtClean="0"/>
                        <a:t>Create Administration</a:t>
                      </a:r>
                      <a:r>
                        <a:rPr lang="en-US" baseline="0" dirty="0" smtClean="0"/>
                        <a:t> Message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indent="-285750">
                        <a:buClr>
                          <a:srgbClr val="0070C0"/>
                        </a:buClr>
                        <a:buFont typeface="Wingdings" panose="05000000000000000000" pitchFamily="2" charset="2"/>
                        <a:buChar char="Ø"/>
                      </a:pPr>
                      <a:r>
                        <a:rPr lang="en-US" dirty="0" smtClean="0"/>
                        <a:t>Create</a:t>
                      </a:r>
                      <a:r>
                        <a:rPr lang="en-US" baseline="0" dirty="0" smtClean="0"/>
                        <a:t> r</a:t>
                      </a:r>
                      <a:r>
                        <a:rPr lang="en-US" dirty="0" smtClean="0"/>
                        <a:t>ecord for an</a:t>
                      </a:r>
                      <a:r>
                        <a:rPr lang="en-US" baseline="0" dirty="0" smtClean="0"/>
                        <a:t> a</a:t>
                      </a:r>
                      <a:r>
                        <a:rPr lang="en-US" dirty="0" smtClean="0"/>
                        <a:t>dult</a:t>
                      </a:r>
                    </a:p>
                    <a:p>
                      <a:pPr marL="285750" marR="0" indent="-28575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Ø"/>
                        <a:tabLst/>
                        <a:defRPr/>
                      </a:pPr>
                      <a:r>
                        <a:rPr lang="en-US" dirty="0" smtClean="0"/>
                        <a:t>1 Historical Immunization (use CVX)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t>Step 2:</a:t>
                      </a:r>
                    </a:p>
                    <a:p>
                      <a:r>
                        <a:rPr lang="en-US" sz="1000" b="1" dirty="0" smtClean="0"/>
                        <a:t>IZ-AD-10.2_Receive_ACK_Z23</a:t>
                      </a:r>
                    </a:p>
                    <a:p>
                      <a:r>
                        <a:rPr lang="en-US" dirty="0" smtClean="0"/>
                        <a:t>Receive ACK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indent="-285750">
                        <a:buClr>
                          <a:srgbClr val="0070C0"/>
                        </a:buClr>
                        <a:buFont typeface="Wingdings" panose="05000000000000000000" pitchFamily="2" charset="2"/>
                        <a:buChar char="Ø"/>
                      </a:pPr>
                      <a:r>
                        <a:rPr lang="en-US" dirty="0" smtClean="0"/>
                        <a:t>Receive application accept acknowledgement with</a:t>
                      </a:r>
                      <a:r>
                        <a:rPr lang="en-US" baseline="0" dirty="0" smtClean="0"/>
                        <a:t> </a:t>
                      </a:r>
                      <a:r>
                        <a:rPr lang="en-US" dirty="0" smtClean="0"/>
                        <a:t>error</a:t>
                      </a:r>
                    </a:p>
                    <a:p>
                      <a:pPr marL="285750" indent="-285750">
                        <a:buClr>
                          <a:srgbClr val="0070C0"/>
                        </a:buClr>
                        <a:buFont typeface="Wingdings" panose="05000000000000000000" pitchFamily="2" charset="2"/>
                        <a:buChar char="Ø"/>
                      </a:pPr>
                      <a:r>
                        <a:rPr lang="en-US" baseline="0" dirty="0" smtClean="0"/>
                        <a:t>Make </a:t>
                      </a:r>
                      <a:r>
                        <a:rPr lang="en-US" baseline="0" dirty="0" smtClean="0">
                          <a:solidFill>
                            <a:srgbClr val="FF0000"/>
                          </a:solidFill>
                        </a:rPr>
                        <a:t>the error notification visible</a:t>
                      </a:r>
                      <a:r>
                        <a:rPr lang="en-US" baseline="0" dirty="0" smtClean="0"/>
                        <a:t> in the system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74</a:t>
            </a:fld>
            <a:endParaRPr lang="en-US">
              <a:solidFill>
                <a:srgbClr val="FFFFFF"/>
              </a:solidFill>
            </a:endParaRPr>
          </a:p>
        </p:txBody>
      </p:sp>
    </p:spTree>
    <p:extLst>
      <p:ext uri="{BB962C8B-B14F-4D97-AF65-F5344CB8AC3E}">
        <p14:creationId xmlns:p14="http://schemas.microsoft.com/office/powerpoint/2010/main" val="340494532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52400" y="72137"/>
            <a:ext cx="8785713" cy="523220"/>
          </a:xfrm>
        </p:spPr>
        <p:txBody>
          <a:bodyPr/>
          <a:lstStyle/>
          <a:p>
            <a:r>
              <a:rPr lang="en-US" dirty="0" smtClean="0"/>
              <a:t>Evaluated History and Forecast Test Group Overview</a:t>
            </a:r>
          </a:p>
        </p:txBody>
      </p:sp>
      <p:graphicFrame>
        <p:nvGraphicFramePr>
          <p:cNvPr id="4" name="Content Placeholder 3"/>
          <p:cNvGraphicFramePr>
            <a:graphicFrameLocks noGrp="1"/>
          </p:cNvGraphicFramePr>
          <p:nvPr>
            <p:ph idx="1"/>
            <p:extLst/>
          </p:nvPr>
        </p:nvGraphicFramePr>
        <p:xfrm>
          <a:off x="152400" y="685800"/>
          <a:ext cx="8839200" cy="5125720"/>
        </p:xfrm>
        <a:graphic>
          <a:graphicData uri="http://schemas.openxmlformats.org/drawingml/2006/table">
            <a:tbl>
              <a:tblPr firstRow="1" bandRow="1">
                <a:tableStyleId>{9DCAF9ED-07DC-4A11-8D7F-57B35C25682E}</a:tableStyleId>
              </a:tblPr>
              <a:tblGrid>
                <a:gridCol w="1720105"/>
                <a:gridCol w="7119095"/>
              </a:tblGrid>
              <a:tr h="370840">
                <a:tc gridSpan="2">
                  <a:txBody>
                    <a:bodyPr/>
                    <a:lstStyle/>
                    <a:p>
                      <a:pPr algn="ctr"/>
                      <a:r>
                        <a:rPr lang="en-US" baseline="0" dirty="0" smtClean="0"/>
                        <a:t>Evaluated History and Forecast Test Group</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a:p>
                  </a:txBody>
                  <a:tcPr/>
                </a:tc>
              </a:tr>
              <a:tr h="370840">
                <a:tc gridSpan="2">
                  <a:txBody>
                    <a:bodyPr/>
                    <a:lstStyle/>
                    <a:p>
                      <a:pPr marL="285750" indent="-285750">
                        <a:buClr>
                          <a:srgbClr val="0070C0"/>
                        </a:buClr>
                        <a:buFont typeface="Wingdings" panose="05000000000000000000" pitchFamily="2" charset="2"/>
                        <a:buChar char="Ø"/>
                        <a:defRPr/>
                      </a:pPr>
                      <a:r>
                        <a:rPr lang="en-US" dirty="0" smtClean="0"/>
                        <a:t>Test</a:t>
                      </a:r>
                      <a:r>
                        <a:rPr lang="en-US" baseline="0" dirty="0" smtClean="0"/>
                        <a:t> </a:t>
                      </a:r>
                      <a:r>
                        <a:rPr lang="en-US" dirty="0" smtClean="0"/>
                        <a:t>the EHR-S capability to</a:t>
                      </a:r>
                      <a:r>
                        <a:rPr lang="en-US" baseline="0" dirty="0" smtClean="0"/>
                        <a:t>:</a:t>
                      </a:r>
                    </a:p>
                    <a:p>
                      <a:pPr marL="742950" lvl="1" indent="-285750">
                        <a:buClr>
                          <a:srgbClr val="0070C0"/>
                        </a:buClr>
                        <a:buFont typeface="Wingdings" panose="05000000000000000000" pitchFamily="2" charset="2"/>
                        <a:buChar char="Ø"/>
                        <a:defRPr/>
                      </a:pPr>
                      <a:r>
                        <a:rPr lang="en-US" baseline="0" dirty="0" smtClean="0"/>
                        <a:t>(1) </a:t>
                      </a:r>
                      <a:r>
                        <a:rPr lang="en-US" dirty="0" smtClean="0"/>
                        <a:t>create query messages based on Immunization Messaging Standard (Z44 Profile) and specific Test Data</a:t>
                      </a:r>
                      <a:r>
                        <a:rPr lang="en-US" baseline="0" dirty="0" smtClean="0"/>
                        <a:t>, and </a:t>
                      </a:r>
                    </a:p>
                    <a:p>
                      <a:pPr marL="742950" lvl="1" indent="-285750">
                        <a:buClr>
                          <a:srgbClr val="0070C0"/>
                        </a:buClr>
                        <a:buFont typeface="Wingdings" panose="05000000000000000000" pitchFamily="2" charset="2"/>
                        <a:buChar char="Ø"/>
                        <a:defRPr/>
                      </a:pPr>
                      <a:r>
                        <a:rPr lang="en-US" baseline="0" dirty="0" smtClean="0"/>
                        <a:t>(2) </a:t>
                      </a:r>
                      <a:r>
                        <a:rPr lang="en-US" dirty="0" smtClean="0"/>
                        <a:t>receive</a:t>
                      </a:r>
                      <a:r>
                        <a:rPr lang="en-US" baseline="0" dirty="0" smtClean="0"/>
                        <a:t> (Z42 Profile) messages and display evaluated history and forecast OR receive (Z33 Profile) and </a:t>
                      </a:r>
                      <a:r>
                        <a:rPr lang="en-US" dirty="0" smtClean="0"/>
                        <a:t> display too many patients found or no patients</a:t>
                      </a:r>
                      <a:r>
                        <a:rPr lang="en-US" baseline="0" dirty="0" smtClean="0"/>
                        <a:t> found.</a:t>
                      </a:r>
                      <a:endParaRPr 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r>
              <a:tr h="370840">
                <a:tc gridSpan="2">
                  <a:txBody>
                    <a:bodyPr/>
                    <a:lstStyle/>
                    <a:p>
                      <a:pPr marL="285750" marR="0" lvl="0" indent="-28575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Ø"/>
                        <a:tabLst/>
                        <a:defRPr/>
                      </a:pPr>
                      <a:r>
                        <a:rPr kumimoji="0" lang="en-US" sz="1800" b="0" i="0" u="none" strike="noStrike" kern="1200" cap="none" spc="0" normalizeH="0" baseline="0" noProof="0" dirty="0" smtClean="0">
                          <a:ln>
                            <a:noFill/>
                          </a:ln>
                          <a:solidFill>
                            <a:srgbClr val="000000"/>
                          </a:solidFill>
                          <a:effectLst/>
                          <a:uLnTx/>
                          <a:uFillTx/>
                          <a:latin typeface="+mn-lt"/>
                          <a:ea typeface="+mn-ea"/>
                          <a:cs typeface="+mn-cs"/>
                        </a:rPr>
                        <a:t>All 4 test cases consists of 2 test steps:</a:t>
                      </a:r>
                    </a:p>
                    <a:p>
                      <a:pPr marL="742950" marR="0" lvl="1" indent="-28575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Ø"/>
                        <a:tabLst/>
                        <a:defRPr/>
                      </a:pPr>
                      <a:r>
                        <a:rPr kumimoji="0" lang="en-US" sz="1800" b="0" i="0" u="none" strike="noStrike" kern="1200" cap="none" spc="0" normalizeH="0" baseline="0" noProof="0" dirty="0" smtClean="0">
                          <a:ln>
                            <a:noFill/>
                          </a:ln>
                          <a:solidFill>
                            <a:srgbClr val="000000"/>
                          </a:solidFill>
                          <a:effectLst/>
                          <a:uLnTx/>
                          <a:uFillTx/>
                          <a:latin typeface="+mn-lt"/>
                          <a:ea typeface="+mn-ea"/>
                          <a:cs typeface="+mn-cs"/>
                        </a:rPr>
                        <a:t>(1) Create Query Message</a:t>
                      </a:r>
                    </a:p>
                    <a:p>
                      <a:pPr marL="742950" marR="0" lvl="1" indent="-28575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Ø"/>
                        <a:tabLst/>
                        <a:defRPr/>
                      </a:pPr>
                      <a:r>
                        <a:rPr kumimoji="0" lang="en-US" sz="1800" b="0" i="0" u="none" strike="noStrike" kern="1200" cap="none" spc="0" normalizeH="0" baseline="0" noProof="0" dirty="0" smtClean="0">
                          <a:ln>
                            <a:noFill/>
                          </a:ln>
                          <a:solidFill>
                            <a:srgbClr val="000000"/>
                          </a:solidFill>
                          <a:effectLst/>
                          <a:uLnTx/>
                          <a:uFillTx/>
                          <a:latin typeface="+mn-lt"/>
                          <a:ea typeface="+mn-ea"/>
                          <a:cs typeface="+mn-cs"/>
                        </a:rPr>
                        <a:t>(2) Receive Response Message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r>
              <a:tr h="370840">
                <a:tc>
                  <a:txBody>
                    <a:bodyPr/>
                    <a:lstStyle/>
                    <a:p>
                      <a:pPr marL="342900" indent="-342900">
                        <a:buFont typeface="Arial" panose="020B0604020202020204" pitchFamily="34" charset="0"/>
                        <a:buAutoNum type="arabicParenBoth"/>
                      </a:pPr>
                      <a:r>
                        <a:rPr lang="en-US" b="1" dirty="0" smtClean="0">
                          <a:solidFill>
                            <a:schemeClr val="bg1"/>
                          </a:solidFill>
                        </a:rPr>
                        <a:t>Create Query</a:t>
                      </a:r>
                      <a:r>
                        <a:rPr lang="en-US" b="1" baseline="0" dirty="0" smtClean="0">
                          <a:solidFill>
                            <a:schemeClr val="bg1"/>
                          </a:solidFill>
                        </a:rPr>
                        <a:t> </a:t>
                      </a:r>
                      <a:r>
                        <a:rPr lang="en-US" b="1" dirty="0" smtClean="0">
                          <a:solidFill>
                            <a:schemeClr val="bg1"/>
                          </a:solidFill>
                        </a:rPr>
                        <a:t>Message</a:t>
                      </a:r>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Create</a:t>
                      </a:r>
                      <a:r>
                        <a:rPr lang="en-US" baseline="0" dirty="0" smtClean="0"/>
                        <a:t> query</a:t>
                      </a:r>
                      <a:r>
                        <a:rPr lang="en-US" dirty="0" smtClean="0"/>
                        <a:t> message test steps are design to test typical query messages that</a:t>
                      </a:r>
                      <a:r>
                        <a:rPr lang="en-US" baseline="0" dirty="0" smtClean="0"/>
                        <a:t> include</a:t>
                      </a:r>
                      <a:r>
                        <a:rPr lang="en-US" dirty="0" smtClean="0"/>
                        <a:t> patient demographic information required by the implementation guide. Specific test data is provided.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347472"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smtClean="0">
                          <a:ln>
                            <a:noFill/>
                          </a:ln>
                          <a:solidFill>
                            <a:srgbClr val="FFFFFF"/>
                          </a:solidFill>
                          <a:effectLst/>
                          <a:uLnTx/>
                          <a:uFillTx/>
                          <a:latin typeface="+mn-lt"/>
                          <a:ea typeface="+mn-ea"/>
                          <a:cs typeface="+mn-cs"/>
                        </a:rPr>
                        <a:t>(2) Receive Response   Message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Receive response message based</a:t>
                      </a:r>
                      <a:r>
                        <a:rPr lang="en-US" baseline="0" dirty="0" smtClean="0"/>
                        <a:t> on query and display (1) evaluated history and forecast (2) too many patients found, or (3) no patients found. A juror document (inspection check list) is provided that indicates the content that is expected to be displayed.</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75</a:t>
            </a:fld>
            <a:endParaRPr lang="en-US">
              <a:solidFill>
                <a:srgbClr val="FFFFFF"/>
              </a:solidFill>
            </a:endParaRPr>
          </a:p>
        </p:txBody>
      </p:sp>
    </p:spTree>
    <p:extLst>
      <p:ext uri="{BB962C8B-B14F-4D97-AF65-F5344CB8AC3E}">
        <p14:creationId xmlns:p14="http://schemas.microsoft.com/office/powerpoint/2010/main" val="13853781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a:xfrm>
            <a:off x="276225" y="120650"/>
            <a:ext cx="8229600" cy="954107"/>
          </a:xfrm>
        </p:spPr>
        <p:txBody>
          <a:bodyPr/>
          <a:lstStyle/>
          <a:p>
            <a:r>
              <a:rPr lang="en-US" dirty="0" smtClean="0"/>
              <a:t>Evaluated </a:t>
            </a:r>
            <a:r>
              <a:rPr lang="en-US" dirty="0"/>
              <a:t>Immunization History &amp; Immunization Forecast Testing Process</a:t>
            </a:r>
            <a:endParaRPr lang="en-US" dirty="0" smtClean="0"/>
          </a:p>
        </p:txBody>
      </p:sp>
      <p:sp>
        <p:nvSpPr>
          <p:cNvPr id="12" name="Slide Number Placeholder 11"/>
          <p:cNvSpPr>
            <a:spLocks noGrp="1"/>
          </p:cNvSpPr>
          <p:nvPr>
            <p:ph type="sldNum" sz="quarter" idx="12"/>
          </p:nvPr>
        </p:nvSpPr>
        <p:spPr/>
        <p:txBody>
          <a:bodyPr/>
          <a:lstStyle/>
          <a:p>
            <a:pPr>
              <a:defRPr/>
            </a:pPr>
            <a:fld id="{F73034F6-D698-486E-9B63-D59A1C5B8B39}" type="slidenum">
              <a:rPr lang="en-US" smtClean="0">
                <a:solidFill>
                  <a:srgbClr val="FFFFFF"/>
                </a:solidFill>
              </a:rPr>
              <a:pPr>
                <a:defRPr/>
              </a:pPr>
              <a:t>76</a:t>
            </a:fld>
            <a:endParaRPr lang="en-US" dirty="0">
              <a:solidFill>
                <a:srgbClr val="FFFFFF"/>
              </a:solidFill>
            </a:endParaRPr>
          </a:p>
        </p:txBody>
      </p:sp>
      <p:grpSp>
        <p:nvGrpSpPr>
          <p:cNvPr id="22" name="Group 21"/>
          <p:cNvGrpSpPr/>
          <p:nvPr/>
        </p:nvGrpSpPr>
        <p:grpSpPr>
          <a:xfrm>
            <a:off x="457200" y="1066800"/>
            <a:ext cx="8229600" cy="2200108"/>
            <a:chOff x="457200" y="851356"/>
            <a:chExt cx="8229600" cy="2200108"/>
          </a:xfrm>
        </p:grpSpPr>
        <p:sp>
          <p:nvSpPr>
            <p:cNvPr id="9" name="Rectangle 8"/>
            <p:cNvSpPr/>
            <p:nvPr/>
          </p:nvSpPr>
          <p:spPr>
            <a:xfrm>
              <a:off x="4495800" y="1266580"/>
              <a:ext cx="1981200" cy="1474061"/>
            </a:xfrm>
            <a:prstGeom prst="rect">
              <a:avLst/>
            </a:prstGeom>
            <a:solidFill>
              <a:srgbClr val="D1D1F0">
                <a:alpha val="50196"/>
              </a:srgbClr>
            </a:soli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solidFill>
                  <a:srgbClr val="333399"/>
                </a:solidFill>
                <a:latin typeface="Calibri" pitchFamily="34" charset="0"/>
              </a:endParaRPr>
            </a:p>
          </p:txBody>
        </p:sp>
        <p:sp>
          <p:nvSpPr>
            <p:cNvPr id="3" name="Rounded Rectangle 2"/>
            <p:cNvSpPr/>
            <p:nvPr/>
          </p:nvSpPr>
          <p:spPr>
            <a:xfrm>
              <a:off x="457200" y="1390547"/>
              <a:ext cx="1371600" cy="990600"/>
            </a:xfrm>
            <a:prstGeom prst="roundRect">
              <a:avLst/>
            </a:prstGeom>
            <a:solidFill>
              <a:srgbClr val="C9D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smtClean="0">
                  <a:solidFill>
                    <a:srgbClr val="333399"/>
                  </a:solidFill>
                </a:rPr>
                <a:t>Patient Data Entry</a:t>
              </a:r>
              <a:endParaRPr lang="en-US" sz="1400" dirty="0">
                <a:solidFill>
                  <a:srgbClr val="333399"/>
                </a:solidFill>
              </a:endParaRPr>
            </a:p>
          </p:txBody>
        </p:sp>
        <p:sp>
          <p:nvSpPr>
            <p:cNvPr id="4" name="Rounded Rectangle 3"/>
            <p:cNvSpPr/>
            <p:nvPr/>
          </p:nvSpPr>
          <p:spPr>
            <a:xfrm>
              <a:off x="3276600" y="1390547"/>
              <a:ext cx="1371600" cy="990600"/>
            </a:xfrm>
            <a:prstGeom prst="roundRect">
              <a:avLst/>
            </a:prstGeom>
            <a:solidFill>
              <a:srgbClr val="C9D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smtClean="0">
                  <a:solidFill>
                    <a:srgbClr val="333399"/>
                  </a:solidFill>
                </a:rPr>
                <a:t>HIT Module</a:t>
              </a:r>
              <a:endParaRPr lang="en-US" sz="1600" dirty="0">
                <a:solidFill>
                  <a:srgbClr val="333399"/>
                </a:solidFill>
              </a:endParaRPr>
            </a:p>
            <a:p>
              <a:pPr algn="ctr">
                <a:defRPr/>
              </a:pPr>
              <a:r>
                <a:rPr lang="en-US" sz="1000" dirty="0">
                  <a:solidFill>
                    <a:srgbClr val="333399"/>
                  </a:solidFill>
                  <a:latin typeface="Calibri" pitchFamily="34" charset="0"/>
                </a:rPr>
                <a:t>(System under Test)</a:t>
              </a:r>
            </a:p>
          </p:txBody>
        </p:sp>
        <p:cxnSp>
          <p:nvCxnSpPr>
            <p:cNvPr id="7" name="Straight Arrow Connector 6"/>
            <p:cNvCxnSpPr>
              <a:stCxn id="3" idx="3"/>
              <a:endCxn id="4" idx="1"/>
            </p:cNvCxnSpPr>
            <p:nvPr/>
          </p:nvCxnSpPr>
          <p:spPr>
            <a:xfrm>
              <a:off x="1828800" y="1885847"/>
              <a:ext cx="1447800" cy="1588"/>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0250" name="TextBox 9"/>
            <p:cNvSpPr txBox="1">
              <a:spLocks noChangeArrowheads="1"/>
            </p:cNvSpPr>
            <p:nvPr/>
          </p:nvSpPr>
          <p:spPr bwMode="auto">
            <a:xfrm>
              <a:off x="4551251" y="851356"/>
              <a:ext cx="1825699" cy="461665"/>
            </a:xfrm>
            <a:prstGeom prst="rect">
              <a:avLst/>
            </a:prstGeom>
            <a:noFill/>
            <a:ln w="9525">
              <a:noFill/>
              <a:miter lim="800000"/>
              <a:headEnd/>
              <a:tailEnd/>
            </a:ln>
          </p:spPr>
          <p:txBody>
            <a:bodyPr wrap="square">
              <a:spAutoFit/>
            </a:bodyPr>
            <a:lstStyle/>
            <a:p>
              <a:pPr algn="ctr"/>
              <a:r>
                <a:rPr lang="en-US" sz="1200" dirty="0" smtClean="0">
                  <a:solidFill>
                    <a:srgbClr val="000000"/>
                  </a:solidFill>
                  <a:latin typeface="Calibri" pitchFamily="34" charset="0"/>
                </a:rPr>
                <a:t>Immunization IG, Release 1.5, and Addendum</a:t>
              </a:r>
              <a:endParaRPr lang="en-US" sz="1200" dirty="0">
                <a:solidFill>
                  <a:srgbClr val="000000"/>
                </a:solidFill>
                <a:latin typeface="Calibri" pitchFamily="34" charset="0"/>
              </a:endParaRPr>
            </a:p>
          </p:txBody>
        </p:sp>
        <p:sp>
          <p:nvSpPr>
            <p:cNvPr id="10253" name="TextBox 18"/>
            <p:cNvSpPr txBox="1">
              <a:spLocks noChangeArrowheads="1"/>
            </p:cNvSpPr>
            <p:nvPr/>
          </p:nvSpPr>
          <p:spPr bwMode="auto">
            <a:xfrm>
              <a:off x="1905000" y="1442316"/>
              <a:ext cx="1255486" cy="461665"/>
            </a:xfrm>
            <a:prstGeom prst="rect">
              <a:avLst/>
            </a:prstGeom>
            <a:noFill/>
            <a:ln w="9525">
              <a:noFill/>
              <a:miter lim="800000"/>
              <a:headEnd/>
              <a:tailEnd/>
            </a:ln>
          </p:spPr>
          <p:txBody>
            <a:bodyPr wrap="square">
              <a:spAutoFit/>
            </a:bodyPr>
            <a:lstStyle/>
            <a:p>
              <a:r>
                <a:rPr lang="en-US" sz="1200" dirty="0" smtClean="0">
                  <a:solidFill>
                    <a:srgbClr val="000000"/>
                  </a:solidFill>
                  <a:latin typeface="Calibri" pitchFamily="34" charset="0"/>
                </a:rPr>
                <a:t>ADT Message &amp; Direct Data Entry</a:t>
              </a:r>
              <a:endParaRPr lang="en-US" sz="1200" dirty="0">
                <a:solidFill>
                  <a:srgbClr val="000000"/>
                </a:solidFill>
                <a:latin typeface="Calibri" pitchFamily="34" charset="0"/>
              </a:endParaRPr>
            </a:p>
          </p:txBody>
        </p:sp>
        <p:grpSp>
          <p:nvGrpSpPr>
            <p:cNvPr id="6" name="Group 5"/>
            <p:cNvGrpSpPr/>
            <p:nvPr/>
          </p:nvGrpSpPr>
          <p:grpSpPr>
            <a:xfrm>
              <a:off x="4953000" y="1522981"/>
              <a:ext cx="1066800" cy="304800"/>
              <a:chOff x="5181600" y="1295400"/>
              <a:chExt cx="1066800" cy="304800"/>
            </a:xfrm>
          </p:grpSpPr>
          <p:sp>
            <p:nvSpPr>
              <p:cNvPr id="19" name="Rectangle 18"/>
              <p:cNvSpPr/>
              <p:nvPr/>
            </p:nvSpPr>
            <p:spPr>
              <a:xfrm>
                <a:off x="5181600" y="1295400"/>
                <a:ext cx="1066800" cy="304800"/>
              </a:xfrm>
              <a:prstGeom prst="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254" name="TextBox 19"/>
              <p:cNvSpPr txBox="1">
                <a:spLocks noChangeArrowheads="1"/>
              </p:cNvSpPr>
              <p:nvPr/>
            </p:nvSpPr>
            <p:spPr bwMode="auto">
              <a:xfrm>
                <a:off x="5181600" y="1323201"/>
                <a:ext cx="1059719" cy="276999"/>
              </a:xfrm>
              <a:prstGeom prst="rect">
                <a:avLst/>
              </a:prstGeom>
              <a:solidFill>
                <a:srgbClr val="CCECFF"/>
              </a:solidFill>
              <a:ln w="9525">
                <a:noFill/>
                <a:miter lim="800000"/>
                <a:headEnd/>
                <a:tailEnd/>
              </a:ln>
            </p:spPr>
            <p:txBody>
              <a:bodyPr wrap="square">
                <a:spAutoFit/>
              </a:bodyPr>
              <a:lstStyle/>
              <a:p>
                <a:r>
                  <a:rPr lang="en-US" sz="1200" dirty="0" smtClean="0">
                    <a:solidFill>
                      <a:srgbClr val="000000"/>
                    </a:solidFill>
                    <a:latin typeface="Calibri" pitchFamily="34" charset="0"/>
                  </a:rPr>
                  <a:t>QBP Message</a:t>
                </a:r>
                <a:endParaRPr lang="en-US" sz="1200" dirty="0">
                  <a:solidFill>
                    <a:srgbClr val="000000"/>
                  </a:solidFill>
                  <a:latin typeface="Calibri" pitchFamily="34" charset="0"/>
                </a:endParaRPr>
              </a:p>
            </p:txBody>
          </p:sp>
        </p:grpSp>
        <p:sp>
          <p:nvSpPr>
            <p:cNvPr id="35" name="TextBox 18"/>
            <p:cNvSpPr txBox="1">
              <a:spLocks noChangeArrowheads="1"/>
            </p:cNvSpPr>
            <p:nvPr/>
          </p:nvSpPr>
          <p:spPr bwMode="auto">
            <a:xfrm>
              <a:off x="3356846" y="2135407"/>
              <a:ext cx="1143000" cy="461665"/>
            </a:xfrm>
            <a:prstGeom prst="rect">
              <a:avLst/>
            </a:prstGeom>
            <a:noFill/>
            <a:ln w="9525">
              <a:noFill/>
              <a:miter lim="800000"/>
              <a:headEnd/>
              <a:tailEnd/>
            </a:ln>
          </p:spPr>
          <p:txBody>
            <a:bodyPr wrap="square">
              <a:spAutoFit/>
            </a:bodyPr>
            <a:lstStyle/>
            <a:p>
              <a:r>
                <a:rPr lang="en-US" sz="1200" dirty="0" smtClean="0">
                  <a:solidFill>
                    <a:srgbClr val="FF0000"/>
                  </a:solidFill>
                  <a:latin typeface="Calibri" pitchFamily="34" charset="0"/>
                </a:rPr>
                <a:t>QBP Message Imported</a:t>
              </a:r>
              <a:endParaRPr lang="en-US" sz="1200" dirty="0">
                <a:solidFill>
                  <a:srgbClr val="FF0000"/>
                </a:solidFill>
                <a:latin typeface="Calibri" pitchFamily="34" charset="0"/>
              </a:endParaRPr>
            </a:p>
          </p:txBody>
        </p:sp>
        <p:grpSp>
          <p:nvGrpSpPr>
            <p:cNvPr id="11" name="Group 10"/>
            <p:cNvGrpSpPr/>
            <p:nvPr/>
          </p:nvGrpSpPr>
          <p:grpSpPr>
            <a:xfrm>
              <a:off x="4953000" y="2076347"/>
              <a:ext cx="1066800" cy="304800"/>
              <a:chOff x="5410200" y="1772566"/>
              <a:chExt cx="1066800" cy="304800"/>
            </a:xfrm>
          </p:grpSpPr>
          <p:sp>
            <p:nvSpPr>
              <p:cNvPr id="39" name="Rectangle 38"/>
              <p:cNvSpPr/>
              <p:nvPr/>
            </p:nvSpPr>
            <p:spPr>
              <a:xfrm>
                <a:off x="5410200" y="1772566"/>
                <a:ext cx="1066800" cy="304800"/>
              </a:xfrm>
              <a:prstGeom prst="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1" name="TextBox 19"/>
              <p:cNvSpPr txBox="1">
                <a:spLocks noChangeArrowheads="1"/>
              </p:cNvSpPr>
              <p:nvPr/>
            </p:nvSpPr>
            <p:spPr bwMode="auto">
              <a:xfrm>
                <a:off x="5466246" y="1785460"/>
                <a:ext cx="1003673" cy="276999"/>
              </a:xfrm>
              <a:prstGeom prst="rect">
                <a:avLst/>
              </a:prstGeom>
              <a:solidFill>
                <a:srgbClr val="CCECFF"/>
              </a:solidFill>
              <a:ln w="9525">
                <a:noFill/>
                <a:miter lim="800000"/>
                <a:headEnd/>
                <a:tailEnd/>
              </a:ln>
            </p:spPr>
            <p:txBody>
              <a:bodyPr wrap="none">
                <a:spAutoFit/>
              </a:bodyPr>
              <a:lstStyle/>
              <a:p>
                <a:r>
                  <a:rPr lang="en-US" sz="1200" dirty="0" smtClean="0">
                    <a:solidFill>
                      <a:srgbClr val="000000"/>
                    </a:solidFill>
                    <a:latin typeface="Calibri" pitchFamily="34" charset="0"/>
                  </a:rPr>
                  <a:t>RSP Message</a:t>
                </a:r>
                <a:endParaRPr lang="en-US" sz="1200" dirty="0">
                  <a:solidFill>
                    <a:srgbClr val="000000"/>
                  </a:solidFill>
                  <a:latin typeface="Calibri" pitchFamily="34" charset="0"/>
                </a:endParaRPr>
              </a:p>
            </p:txBody>
          </p:sp>
        </p:grpSp>
        <p:cxnSp>
          <p:nvCxnSpPr>
            <p:cNvPr id="40" name="Straight Arrow Connector 39"/>
            <p:cNvCxnSpPr/>
            <p:nvPr/>
          </p:nvCxnSpPr>
          <p:spPr>
            <a:xfrm>
              <a:off x="4648200" y="2056381"/>
              <a:ext cx="1676400" cy="0"/>
            </a:xfrm>
            <a:prstGeom prst="straightConnector1">
              <a:avLst/>
            </a:prstGeom>
            <a:ln w="28575">
              <a:solidFill>
                <a:schemeClr val="tx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302387" y="2789854"/>
              <a:ext cx="1193413" cy="261610"/>
            </a:xfrm>
            <a:prstGeom prst="rect">
              <a:avLst/>
            </a:prstGeom>
            <a:noFill/>
            <a:ln>
              <a:solidFill>
                <a:schemeClr val="tx1"/>
              </a:solidFill>
            </a:ln>
          </p:spPr>
          <p:txBody>
            <a:bodyPr wrap="square" rtlCol="0">
              <a:spAutoFit/>
            </a:bodyPr>
            <a:lstStyle/>
            <a:p>
              <a:pPr algn="ctr"/>
              <a:r>
                <a:rPr lang="en-US" sz="1050" b="1" dirty="0" smtClean="0">
                  <a:solidFill>
                    <a:srgbClr val="000000"/>
                  </a:solidFill>
                </a:rPr>
                <a:t>Test Step 1</a:t>
              </a:r>
              <a:endParaRPr lang="en-US" sz="1050" b="1" dirty="0">
                <a:solidFill>
                  <a:srgbClr val="000000"/>
                </a:solidFill>
              </a:endParaRPr>
            </a:p>
          </p:txBody>
        </p:sp>
        <p:sp>
          <p:nvSpPr>
            <p:cNvPr id="29" name="TextBox 28"/>
            <p:cNvSpPr txBox="1"/>
            <p:nvPr/>
          </p:nvSpPr>
          <p:spPr>
            <a:xfrm>
              <a:off x="6502787" y="2789854"/>
              <a:ext cx="1193413" cy="261610"/>
            </a:xfrm>
            <a:prstGeom prst="rect">
              <a:avLst/>
            </a:prstGeom>
            <a:noFill/>
            <a:ln>
              <a:solidFill>
                <a:schemeClr val="tx1"/>
              </a:solidFill>
            </a:ln>
          </p:spPr>
          <p:txBody>
            <a:bodyPr wrap="square" rtlCol="0">
              <a:spAutoFit/>
            </a:bodyPr>
            <a:lstStyle/>
            <a:p>
              <a:pPr algn="ctr"/>
              <a:r>
                <a:rPr lang="en-US" sz="1050" b="1" dirty="0" smtClean="0">
                  <a:solidFill>
                    <a:srgbClr val="000000"/>
                  </a:solidFill>
                </a:rPr>
                <a:t>Test Step 2</a:t>
              </a:r>
              <a:endParaRPr lang="en-US" sz="1050" b="1" dirty="0">
                <a:solidFill>
                  <a:srgbClr val="000000"/>
                </a:solidFill>
              </a:endParaRPr>
            </a:p>
          </p:txBody>
        </p:sp>
        <p:cxnSp>
          <p:nvCxnSpPr>
            <p:cNvPr id="10" name="Straight Arrow Connector 9"/>
            <p:cNvCxnSpPr/>
            <p:nvPr/>
          </p:nvCxnSpPr>
          <p:spPr>
            <a:xfrm flipV="1">
              <a:off x="4191000" y="1585392"/>
              <a:ext cx="655866" cy="120446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6096000" y="2104148"/>
              <a:ext cx="609600" cy="68570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6324600" y="1387268"/>
              <a:ext cx="2362200" cy="915411"/>
            </a:xfrm>
            <a:prstGeom prst="roundRect">
              <a:avLst/>
            </a:prstGeom>
            <a:solidFill>
              <a:srgbClr val="C9D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000000"/>
                  </a:solidFill>
                  <a:cs typeface="Arial" panose="020B0604020202020204" pitchFamily="34" charset="0"/>
                </a:rPr>
                <a:t>NIST Validation </a:t>
              </a:r>
              <a:r>
                <a:rPr lang="en-US" dirty="0" smtClean="0">
                  <a:solidFill>
                    <a:srgbClr val="000000"/>
                  </a:solidFill>
                  <a:cs typeface="Arial" panose="020B0604020202020204" pitchFamily="34" charset="0"/>
                </a:rPr>
                <a:t>Tool </a:t>
              </a:r>
              <a:r>
                <a:rPr lang="en-US" sz="1200" dirty="0" smtClean="0">
                  <a:solidFill>
                    <a:srgbClr val="000000"/>
                  </a:solidFill>
                  <a:latin typeface="Calibri" pitchFamily="34" charset="0"/>
                </a:rPr>
                <a:t>(acting as IIS)</a:t>
              </a:r>
              <a:endParaRPr lang="en-US" sz="1200" dirty="0">
                <a:solidFill>
                  <a:srgbClr val="000000"/>
                </a:solidFill>
                <a:latin typeface="Calibri" pitchFamily="34" charset="0"/>
              </a:endParaRPr>
            </a:p>
          </p:txBody>
        </p:sp>
        <p:cxnSp>
          <p:nvCxnSpPr>
            <p:cNvPr id="8" name="Straight Arrow Connector 7"/>
            <p:cNvCxnSpPr/>
            <p:nvPr/>
          </p:nvCxnSpPr>
          <p:spPr>
            <a:xfrm>
              <a:off x="4648200" y="1522981"/>
              <a:ext cx="1676400" cy="1588"/>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267200" y="2346554"/>
              <a:ext cx="1447800" cy="400110"/>
            </a:xfrm>
            <a:prstGeom prst="rect">
              <a:avLst/>
            </a:prstGeom>
            <a:noFill/>
          </p:spPr>
          <p:txBody>
            <a:bodyPr>
              <a:spAutoFit/>
            </a:bodyPr>
            <a:lstStyle/>
            <a:p>
              <a:pPr algn="ctr">
                <a:defRPr/>
              </a:pPr>
              <a:r>
                <a:rPr lang="en-US" sz="1000" i="1" dirty="0" smtClean="0">
                  <a:solidFill>
                    <a:srgbClr val="000000"/>
                  </a:solidFill>
                  <a:latin typeface="Calibri" pitchFamily="34" charset="0"/>
                </a:rPr>
                <a:t>ONC Certification Testing Scope</a:t>
              </a:r>
              <a:endParaRPr lang="en-US" sz="1000" i="1" dirty="0">
                <a:solidFill>
                  <a:srgbClr val="000000"/>
                </a:solidFill>
                <a:latin typeface="Calibri" pitchFamily="34" charset="0"/>
              </a:endParaRPr>
            </a:p>
          </p:txBody>
        </p:sp>
        <p:sp>
          <p:nvSpPr>
            <p:cNvPr id="10261" name="TextBox 18"/>
            <p:cNvSpPr txBox="1">
              <a:spLocks noChangeArrowheads="1"/>
            </p:cNvSpPr>
            <p:nvPr/>
          </p:nvSpPr>
          <p:spPr bwMode="auto">
            <a:xfrm>
              <a:off x="7315200" y="2058959"/>
              <a:ext cx="1282507" cy="461665"/>
            </a:xfrm>
            <a:prstGeom prst="rect">
              <a:avLst/>
            </a:prstGeom>
            <a:noFill/>
            <a:ln w="9525">
              <a:noFill/>
              <a:miter lim="800000"/>
              <a:headEnd/>
              <a:tailEnd/>
            </a:ln>
          </p:spPr>
          <p:txBody>
            <a:bodyPr wrap="square">
              <a:spAutoFit/>
            </a:bodyPr>
            <a:lstStyle/>
            <a:p>
              <a:pPr algn="r"/>
              <a:r>
                <a:rPr lang="en-US" sz="1200" dirty="0" smtClean="0">
                  <a:solidFill>
                    <a:srgbClr val="FF0000"/>
                  </a:solidFill>
                  <a:latin typeface="Calibri" pitchFamily="34" charset="0"/>
                </a:rPr>
                <a:t>RSP Message </a:t>
              </a:r>
              <a:endParaRPr lang="en-US" sz="1200" dirty="0">
                <a:solidFill>
                  <a:srgbClr val="FF0000"/>
                </a:solidFill>
                <a:latin typeface="Calibri" pitchFamily="34" charset="0"/>
              </a:endParaRPr>
            </a:p>
            <a:p>
              <a:pPr algn="r"/>
              <a:r>
                <a:rPr lang="en-US" sz="1200" dirty="0" smtClean="0">
                  <a:solidFill>
                    <a:srgbClr val="FF0000"/>
                  </a:solidFill>
                  <a:latin typeface="Calibri" pitchFamily="34" charset="0"/>
                </a:rPr>
                <a:t>Imported</a:t>
              </a:r>
            </a:p>
          </p:txBody>
        </p:sp>
      </p:grpSp>
      <p:sp>
        <p:nvSpPr>
          <p:cNvPr id="30" name="TextBox 23"/>
          <p:cNvSpPr txBox="1">
            <a:spLocks noChangeArrowheads="1"/>
          </p:cNvSpPr>
          <p:nvPr/>
        </p:nvSpPr>
        <p:spPr bwMode="auto">
          <a:xfrm>
            <a:off x="228600" y="3494544"/>
            <a:ext cx="8610600" cy="2677656"/>
          </a:xfrm>
          <a:prstGeom prst="rect">
            <a:avLst/>
          </a:prstGeom>
          <a:noFill/>
          <a:ln w="9525">
            <a:noFill/>
            <a:miter lim="800000"/>
            <a:headEnd/>
            <a:tailEnd/>
          </a:ln>
        </p:spPr>
        <p:txBody>
          <a:bodyPr wrap="square">
            <a:spAutoFit/>
          </a:bodyPr>
          <a:lstStyle/>
          <a:p>
            <a:pPr marL="342900" indent="-342900">
              <a:buFont typeface="Franklin Gothic Demi" pitchFamily="34" charset="0"/>
              <a:buAutoNum type="arabicPeriod"/>
            </a:pPr>
            <a:r>
              <a:rPr lang="en-US" sz="1400" dirty="0">
                <a:solidFill>
                  <a:srgbClr val="000000"/>
                </a:solidFill>
              </a:rPr>
              <a:t>The </a:t>
            </a:r>
            <a:r>
              <a:rPr lang="en-US" sz="1400" dirty="0" smtClean="0">
                <a:solidFill>
                  <a:srgbClr val="000000"/>
                </a:solidFill>
              </a:rPr>
              <a:t>HIT Module is </a:t>
            </a:r>
            <a:r>
              <a:rPr lang="en-US" sz="1400" dirty="0">
                <a:solidFill>
                  <a:srgbClr val="000000"/>
                </a:solidFill>
              </a:rPr>
              <a:t>the system being tested. The HIT Module is required to </a:t>
            </a:r>
            <a:r>
              <a:rPr lang="en-US" sz="1400" dirty="0" smtClean="0">
                <a:solidFill>
                  <a:srgbClr val="000000"/>
                </a:solidFill>
              </a:rPr>
              <a:t>create QBP messages and consume RSP messages </a:t>
            </a:r>
            <a:r>
              <a:rPr lang="en-US" sz="1400" dirty="0">
                <a:solidFill>
                  <a:srgbClr val="000000"/>
                </a:solidFill>
              </a:rPr>
              <a:t>that conform to the referenced standards </a:t>
            </a:r>
            <a:r>
              <a:rPr lang="en-US" sz="1400" dirty="0" smtClean="0">
                <a:solidFill>
                  <a:srgbClr val="000000"/>
                </a:solidFill>
              </a:rPr>
              <a:t>(see </a:t>
            </a:r>
            <a:r>
              <a:rPr lang="en-US" sz="1400" dirty="0">
                <a:solidFill>
                  <a:srgbClr val="000000"/>
                </a:solidFill>
              </a:rPr>
              <a:t>previous slides</a:t>
            </a:r>
            <a:r>
              <a:rPr lang="en-US" sz="1400" dirty="0" smtClean="0">
                <a:solidFill>
                  <a:srgbClr val="000000"/>
                </a:solidFill>
              </a:rPr>
              <a:t>).</a:t>
            </a:r>
            <a:endParaRPr lang="en-US" sz="1400" dirty="0">
              <a:solidFill>
                <a:srgbClr val="000000"/>
              </a:solidFill>
            </a:endParaRPr>
          </a:p>
          <a:p>
            <a:pPr marL="342900" indent="-342900">
              <a:buFont typeface="Franklin Gothic Demi" pitchFamily="34" charset="0"/>
              <a:buAutoNum type="arabicPeriod"/>
            </a:pPr>
            <a:r>
              <a:rPr lang="en-US" sz="1400" dirty="0">
                <a:solidFill>
                  <a:srgbClr val="000000"/>
                </a:solidFill>
              </a:rPr>
              <a:t>Test data can be entered into HIT Module directly via the </a:t>
            </a:r>
            <a:r>
              <a:rPr lang="en-US" sz="1400" dirty="0" smtClean="0">
                <a:solidFill>
                  <a:srgbClr val="000000"/>
                </a:solidFill>
              </a:rPr>
              <a:t>Module’s </a:t>
            </a:r>
            <a:r>
              <a:rPr lang="en-US" sz="1400" dirty="0">
                <a:solidFill>
                  <a:srgbClr val="000000"/>
                </a:solidFill>
              </a:rPr>
              <a:t>user interface or </a:t>
            </a:r>
            <a:r>
              <a:rPr lang="en-US" sz="1400" dirty="0" smtClean="0">
                <a:solidFill>
                  <a:srgbClr val="000000"/>
                </a:solidFill>
              </a:rPr>
              <a:t>can be </a:t>
            </a:r>
            <a:r>
              <a:rPr lang="en-US" sz="1400" dirty="0">
                <a:solidFill>
                  <a:srgbClr val="000000"/>
                </a:solidFill>
              </a:rPr>
              <a:t>imported via an incoming </a:t>
            </a:r>
            <a:r>
              <a:rPr lang="en-US" sz="1400" dirty="0" smtClean="0">
                <a:solidFill>
                  <a:srgbClr val="000000"/>
                </a:solidFill>
              </a:rPr>
              <a:t>message.</a:t>
            </a:r>
            <a:endParaRPr lang="en-US" sz="1400" dirty="0">
              <a:solidFill>
                <a:srgbClr val="000000"/>
              </a:solidFill>
            </a:endParaRPr>
          </a:p>
          <a:p>
            <a:pPr marL="342900" indent="-342900">
              <a:buFont typeface="Franklin Gothic Demi" pitchFamily="34" charset="0"/>
              <a:buAutoNum type="arabicPeriod"/>
            </a:pPr>
            <a:r>
              <a:rPr lang="en-US" sz="1400" dirty="0">
                <a:solidFill>
                  <a:srgbClr val="000000"/>
                </a:solidFill>
              </a:rPr>
              <a:t>The HIT Module is expected to process the test data to create a </a:t>
            </a:r>
            <a:r>
              <a:rPr lang="en-US" sz="1400" dirty="0" smtClean="0">
                <a:solidFill>
                  <a:srgbClr val="000000"/>
                </a:solidFill>
              </a:rPr>
              <a:t>QBP message</a:t>
            </a:r>
            <a:r>
              <a:rPr lang="en-US" sz="1400" dirty="0">
                <a:solidFill>
                  <a:srgbClr val="000000"/>
                </a:solidFill>
              </a:rPr>
              <a:t>. This message is </a:t>
            </a:r>
            <a:r>
              <a:rPr lang="en-US" sz="1400" dirty="0" smtClean="0">
                <a:solidFill>
                  <a:srgbClr val="000000"/>
                </a:solidFill>
              </a:rPr>
              <a:t>imported </a:t>
            </a:r>
            <a:r>
              <a:rPr lang="en-US" sz="1400" dirty="0">
                <a:solidFill>
                  <a:srgbClr val="000000"/>
                </a:solidFill>
              </a:rPr>
              <a:t>into the testing tool for </a:t>
            </a:r>
            <a:r>
              <a:rPr lang="en-US" sz="1400" dirty="0" smtClean="0">
                <a:solidFill>
                  <a:srgbClr val="000000"/>
                </a:solidFill>
              </a:rPr>
              <a:t>validation (Test Step 1 – Z44 QBP). </a:t>
            </a:r>
            <a:r>
              <a:rPr lang="en-US" sz="1400" dirty="0">
                <a:solidFill>
                  <a:srgbClr val="000000"/>
                </a:solidFill>
              </a:rPr>
              <a:t>The HIT Module is expected to </a:t>
            </a:r>
            <a:r>
              <a:rPr lang="en-US" sz="1400" dirty="0" smtClean="0">
                <a:solidFill>
                  <a:srgbClr val="000000"/>
                </a:solidFill>
              </a:rPr>
              <a:t>process an RSP message and display the Evaluated Immunization History &amp; Forecast if received. The RSP </a:t>
            </a:r>
            <a:r>
              <a:rPr lang="en-US" sz="1400" dirty="0">
                <a:solidFill>
                  <a:srgbClr val="000000"/>
                </a:solidFill>
              </a:rPr>
              <a:t>message is </a:t>
            </a:r>
            <a:r>
              <a:rPr lang="en-US" sz="1400" dirty="0" smtClean="0">
                <a:solidFill>
                  <a:srgbClr val="000000"/>
                </a:solidFill>
              </a:rPr>
              <a:t>imported from the </a:t>
            </a:r>
            <a:r>
              <a:rPr lang="en-US" sz="1400" dirty="0">
                <a:solidFill>
                  <a:srgbClr val="000000"/>
                </a:solidFill>
              </a:rPr>
              <a:t>testing tool </a:t>
            </a:r>
            <a:r>
              <a:rPr lang="en-US" sz="1400" dirty="0" smtClean="0">
                <a:solidFill>
                  <a:srgbClr val="000000"/>
                </a:solidFill>
              </a:rPr>
              <a:t>into </a:t>
            </a:r>
            <a:r>
              <a:rPr lang="en-US" sz="1400" dirty="0">
                <a:solidFill>
                  <a:srgbClr val="000000"/>
                </a:solidFill>
              </a:rPr>
              <a:t>the HIT </a:t>
            </a:r>
            <a:r>
              <a:rPr lang="en-US" sz="1400" dirty="0" smtClean="0">
                <a:solidFill>
                  <a:srgbClr val="000000"/>
                </a:solidFill>
              </a:rPr>
              <a:t>Module (Tests Step 2 – Z42 or Z33 RSP). </a:t>
            </a:r>
            <a:endParaRPr lang="en-US" sz="1400" dirty="0">
              <a:solidFill>
                <a:srgbClr val="000000"/>
              </a:solidFill>
            </a:endParaRPr>
          </a:p>
          <a:p>
            <a:pPr marL="342900" indent="-342900">
              <a:buFont typeface="Franklin Gothic Demi" pitchFamily="34" charset="0"/>
              <a:buAutoNum type="arabicPeriod"/>
            </a:pPr>
            <a:r>
              <a:rPr lang="en-US" sz="1400" dirty="0">
                <a:solidFill>
                  <a:srgbClr val="000000"/>
                </a:solidFill>
              </a:rPr>
              <a:t>Test data are available through the Test Tool via the Test </a:t>
            </a:r>
            <a:r>
              <a:rPr lang="en-US" sz="1400" dirty="0" smtClean="0">
                <a:solidFill>
                  <a:srgbClr val="000000"/>
                </a:solidFill>
              </a:rPr>
              <a:t>Steps in the Test Cases. </a:t>
            </a:r>
            <a:r>
              <a:rPr lang="en-US" sz="1400" dirty="0">
                <a:solidFill>
                  <a:srgbClr val="000000"/>
                </a:solidFill>
              </a:rPr>
              <a:t>Each Test </a:t>
            </a:r>
            <a:r>
              <a:rPr lang="en-US" sz="1400" dirty="0" smtClean="0">
                <a:solidFill>
                  <a:srgbClr val="000000"/>
                </a:solidFill>
              </a:rPr>
              <a:t>Step includes </a:t>
            </a:r>
            <a:r>
              <a:rPr lang="en-US" sz="1400" dirty="0">
                <a:solidFill>
                  <a:srgbClr val="000000"/>
                </a:solidFill>
              </a:rPr>
              <a:t>a Test Story that provides the context, a Test Data Specification that lists the test data, </a:t>
            </a:r>
            <a:r>
              <a:rPr lang="en-US" sz="1400" dirty="0" smtClean="0">
                <a:solidFill>
                  <a:srgbClr val="000000"/>
                </a:solidFill>
              </a:rPr>
              <a:t>a </a:t>
            </a:r>
            <a:r>
              <a:rPr lang="en-US" sz="1400" dirty="0">
                <a:solidFill>
                  <a:srgbClr val="000000"/>
                </a:solidFill>
              </a:rPr>
              <a:t>Message Content Data Sheet that shows the conformant message (in a table format</a:t>
            </a:r>
            <a:r>
              <a:rPr lang="en-US" sz="1400" dirty="0" smtClean="0">
                <a:solidFill>
                  <a:srgbClr val="000000"/>
                </a:solidFill>
              </a:rPr>
              <a:t>), and a Juror Document (for RSP Test Steps).</a:t>
            </a:r>
            <a:endParaRPr lang="en-US" sz="1400" dirty="0">
              <a:solidFill>
                <a:srgbClr val="000000"/>
              </a:solidFill>
            </a:endParaRPr>
          </a:p>
        </p:txBody>
      </p:sp>
    </p:spTree>
    <p:extLst>
      <p:ext uri="{BB962C8B-B14F-4D97-AF65-F5344CB8AC3E}">
        <p14:creationId xmlns:p14="http://schemas.microsoft.com/office/powerpoint/2010/main" val="32934926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199" y="1776409"/>
            <a:ext cx="7106153" cy="4319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dirty="0" smtClean="0"/>
              <a:t>Testing Workflow Diagram (Test Step 1 – Z44 QBP)</a:t>
            </a:r>
            <a:endParaRPr lang="en-US" dirty="0"/>
          </a:p>
        </p:txBody>
      </p:sp>
      <p:sp>
        <p:nvSpPr>
          <p:cNvPr id="4" name="Content Placeholder 3"/>
          <p:cNvSpPr>
            <a:spLocks noGrp="1"/>
          </p:cNvSpPr>
          <p:nvPr>
            <p:ph idx="1"/>
          </p:nvPr>
        </p:nvSpPr>
        <p:spPr>
          <a:xfrm>
            <a:off x="152400" y="657225"/>
            <a:ext cx="8753475" cy="1124662"/>
          </a:xfrm>
        </p:spPr>
        <p:txBody>
          <a:bodyPr/>
          <a:lstStyle/>
          <a:p>
            <a:pPr marL="0" indent="0">
              <a:buNone/>
            </a:pPr>
            <a:r>
              <a:rPr lang="en-US" sz="2200" dirty="0" smtClean="0"/>
              <a:t>This diagram shows</a:t>
            </a:r>
            <a:endParaRPr lang="en-US" sz="2200" dirty="0"/>
          </a:p>
          <a:p>
            <a:pPr lvl="1"/>
            <a:r>
              <a:rPr lang="en-US" sz="2000" dirty="0"/>
              <a:t>How the major steps of </a:t>
            </a:r>
            <a:r>
              <a:rPr lang="en-US" sz="2000" dirty="0" smtClean="0"/>
              <a:t>the create QBP message </a:t>
            </a:r>
            <a:r>
              <a:rPr lang="en-US" sz="2000" dirty="0"/>
              <a:t>test are sequenced</a:t>
            </a:r>
          </a:p>
          <a:p>
            <a:pPr lvl="1"/>
            <a:r>
              <a:rPr lang="en-US" sz="2000" dirty="0"/>
              <a:t>When the </a:t>
            </a:r>
            <a:r>
              <a:rPr lang="en-US" sz="2000" dirty="0" smtClean="0"/>
              <a:t>Test </a:t>
            </a:r>
            <a:r>
              <a:rPr lang="en-US" sz="2000" dirty="0"/>
              <a:t>Tool is to be used</a:t>
            </a:r>
          </a:p>
          <a:p>
            <a:endParaRPr lang="en-US" dirty="0"/>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77</a:t>
            </a:fld>
            <a:endParaRPr lang="en-US">
              <a:solidFill>
                <a:srgbClr val="FFFFFF"/>
              </a:solidFill>
            </a:endParaRPr>
          </a:p>
        </p:txBody>
      </p:sp>
    </p:spTree>
    <p:extLst>
      <p:ext uri="{BB962C8B-B14F-4D97-AF65-F5344CB8AC3E}">
        <p14:creationId xmlns:p14="http://schemas.microsoft.com/office/powerpoint/2010/main" val="131602334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120650"/>
            <a:ext cx="9372600" cy="954107"/>
          </a:xfrm>
        </p:spPr>
        <p:txBody>
          <a:bodyPr/>
          <a:lstStyle/>
          <a:p>
            <a:r>
              <a:rPr lang="en-US" dirty="0" smtClean="0"/>
              <a:t>Testing Workflow Diagram (Test Step 2 – Z42 or Z33 RSP)</a:t>
            </a:r>
            <a:endParaRPr lang="en-US" dirty="0"/>
          </a:p>
        </p:txBody>
      </p:sp>
      <p:sp>
        <p:nvSpPr>
          <p:cNvPr id="4" name="Content Placeholder 3"/>
          <p:cNvSpPr>
            <a:spLocks noGrp="1"/>
          </p:cNvSpPr>
          <p:nvPr>
            <p:ph idx="1"/>
          </p:nvPr>
        </p:nvSpPr>
        <p:spPr>
          <a:xfrm>
            <a:off x="152400" y="657225"/>
            <a:ext cx="8991600" cy="1124662"/>
          </a:xfrm>
        </p:spPr>
        <p:txBody>
          <a:bodyPr/>
          <a:lstStyle/>
          <a:p>
            <a:pPr marL="0" indent="0">
              <a:buNone/>
            </a:pPr>
            <a:r>
              <a:rPr lang="en-US" sz="2200" dirty="0" smtClean="0"/>
              <a:t>This diagram shows</a:t>
            </a:r>
            <a:endParaRPr lang="en-US" sz="2200" dirty="0"/>
          </a:p>
          <a:p>
            <a:pPr lvl="1"/>
            <a:r>
              <a:rPr lang="en-US" sz="2000" dirty="0"/>
              <a:t>How the major steps of </a:t>
            </a:r>
            <a:r>
              <a:rPr lang="en-US" sz="2000" dirty="0" smtClean="0"/>
              <a:t>the process RSP message </a:t>
            </a:r>
            <a:r>
              <a:rPr lang="en-US" sz="2000" dirty="0"/>
              <a:t>test </a:t>
            </a:r>
            <a:r>
              <a:rPr lang="en-US" sz="2000" dirty="0" smtClean="0"/>
              <a:t>are sequenced</a:t>
            </a:r>
            <a:endParaRPr lang="en-US" sz="2000" dirty="0"/>
          </a:p>
          <a:p>
            <a:pPr lvl="1"/>
            <a:r>
              <a:rPr lang="en-US" sz="2000" dirty="0"/>
              <a:t>When the </a:t>
            </a:r>
            <a:r>
              <a:rPr lang="en-US" sz="2000" dirty="0" smtClean="0"/>
              <a:t>Test </a:t>
            </a:r>
            <a:r>
              <a:rPr lang="en-US" sz="2000" dirty="0"/>
              <a:t>Tool is to be used</a:t>
            </a:r>
          </a:p>
          <a:p>
            <a:endParaRPr lang="en-US" dirty="0"/>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78</a:t>
            </a:fld>
            <a:endParaRPr lang="en-US">
              <a:solidFill>
                <a:srgbClr val="FFFFFF"/>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713" y="1757348"/>
            <a:ext cx="6338887" cy="4367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017020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5" y="279400"/>
            <a:ext cx="8229600" cy="461665"/>
          </a:xfrm>
        </p:spPr>
        <p:txBody>
          <a:bodyPr/>
          <a:lstStyle/>
          <a:p>
            <a:r>
              <a:rPr lang="en-US" dirty="0" smtClean="0"/>
              <a:t>Query/Response Test Cases Work Flow</a:t>
            </a:r>
            <a:endParaRPr lang="en-US" dirty="0"/>
          </a:p>
        </p:txBody>
      </p:sp>
      <p:sp>
        <p:nvSpPr>
          <p:cNvPr id="5" name="Content Placeholder 4"/>
          <p:cNvSpPr>
            <a:spLocks noGrp="1"/>
          </p:cNvSpPr>
          <p:nvPr>
            <p:ph idx="1"/>
          </p:nvPr>
        </p:nvSpPr>
        <p:spPr>
          <a:xfrm>
            <a:off x="381000" y="762000"/>
            <a:ext cx="8353425" cy="932126"/>
          </a:xfrm>
        </p:spPr>
        <p:txBody>
          <a:bodyPr>
            <a:normAutofit fontScale="62500" lnSpcReduction="20000"/>
          </a:bodyPr>
          <a:lstStyle/>
          <a:p>
            <a:pPr>
              <a:buClr>
                <a:srgbClr val="0070C0"/>
              </a:buClr>
              <a:buFont typeface="Wingdings" panose="05000000000000000000" pitchFamily="2" charset="2"/>
              <a:buChar char="Ø"/>
            </a:pPr>
            <a:r>
              <a:rPr lang="en-US" altLang="en-US" sz="2400" dirty="0" smtClean="0"/>
              <a:t>Test </a:t>
            </a:r>
            <a:r>
              <a:rPr lang="en-US" altLang="en-US" sz="2400" dirty="0"/>
              <a:t>the ability of an </a:t>
            </a:r>
            <a:r>
              <a:rPr lang="en-US" altLang="en-US" sz="2400" dirty="0" smtClean="0"/>
              <a:t>EHR-S to create </a:t>
            </a:r>
            <a:r>
              <a:rPr lang="en-US" altLang="en-US" sz="2400" dirty="0"/>
              <a:t>a valid immunization history query </a:t>
            </a:r>
            <a:r>
              <a:rPr lang="en-US" altLang="en-US" sz="2400" dirty="0" smtClean="0"/>
              <a:t>message</a:t>
            </a:r>
          </a:p>
          <a:p>
            <a:pPr>
              <a:buClr>
                <a:srgbClr val="0070C0"/>
              </a:buClr>
              <a:buFont typeface="Wingdings" panose="05000000000000000000" pitchFamily="2" charset="2"/>
              <a:buChar char="Ø"/>
            </a:pPr>
            <a:r>
              <a:rPr lang="en-US" altLang="en-US" sz="2400" dirty="0"/>
              <a:t>R</a:t>
            </a:r>
            <a:r>
              <a:rPr lang="en-US" altLang="en-US" sz="2400" dirty="0" smtClean="0"/>
              <a:t>eceive </a:t>
            </a:r>
            <a:r>
              <a:rPr lang="en-US" altLang="en-US" sz="2400" dirty="0"/>
              <a:t>and incorporate immunization history record(s) in the response </a:t>
            </a:r>
            <a:r>
              <a:rPr lang="en-US" altLang="en-US" sz="2400" dirty="0" smtClean="0"/>
              <a:t>message</a:t>
            </a:r>
          </a:p>
          <a:p>
            <a:pPr>
              <a:buClr>
                <a:srgbClr val="0070C0"/>
              </a:buClr>
              <a:buFont typeface="Wingdings" panose="05000000000000000000" pitchFamily="2" charset="2"/>
              <a:buChar char="Ø"/>
            </a:pPr>
            <a:r>
              <a:rPr lang="en-US" altLang="en-US" sz="2400" dirty="0"/>
              <a:t>D</a:t>
            </a:r>
            <a:r>
              <a:rPr lang="en-US" altLang="en-US" sz="2400" dirty="0" smtClean="0"/>
              <a:t>isplay </a:t>
            </a:r>
            <a:r>
              <a:rPr lang="en-US" altLang="en-US" sz="2400" dirty="0"/>
              <a:t>the immunization history </a:t>
            </a:r>
            <a:r>
              <a:rPr lang="en-US" altLang="en-US" sz="2400" dirty="0" smtClean="0"/>
              <a:t>record(s) </a:t>
            </a:r>
            <a:r>
              <a:rPr lang="en-US" altLang="en-US" sz="2400" dirty="0"/>
              <a:t>according to </a:t>
            </a:r>
            <a:r>
              <a:rPr lang="en-US" altLang="en-US" sz="2400" dirty="0" smtClean="0"/>
              <a:t>the Juror </a:t>
            </a:r>
            <a:r>
              <a:rPr lang="en-US" altLang="en-US" sz="2400" dirty="0"/>
              <a:t>Document </a:t>
            </a:r>
            <a:r>
              <a:rPr lang="en-US" altLang="en-US" sz="2400" dirty="0" smtClean="0"/>
              <a:t>provided</a:t>
            </a:r>
            <a:endParaRPr lang="en-US" altLang="en-US" sz="2400" dirty="0"/>
          </a:p>
        </p:txBody>
      </p:sp>
      <p:sp>
        <p:nvSpPr>
          <p:cNvPr id="3" name="TextBox 2"/>
          <p:cNvSpPr txBox="1"/>
          <p:nvPr/>
        </p:nvSpPr>
        <p:spPr>
          <a:xfrm>
            <a:off x="-9698" y="5638800"/>
            <a:ext cx="8582025" cy="523220"/>
          </a:xfrm>
          <a:prstGeom prst="rect">
            <a:avLst/>
          </a:prstGeom>
          <a:noFill/>
        </p:spPr>
        <p:txBody>
          <a:bodyPr wrap="square" rtlCol="0">
            <a:spAutoFit/>
          </a:bodyPr>
          <a:lstStyle/>
          <a:p>
            <a:r>
              <a:rPr lang="en-US" sz="1400" dirty="0" smtClean="0">
                <a:solidFill>
                  <a:srgbClr val="C00000"/>
                </a:solidFill>
              </a:rPr>
              <a:t>Note: It is important that the EHR system and hence the query message contains the data prescribed in the test case because the response</a:t>
            </a:r>
            <a:r>
              <a:rPr lang="en-US" sz="1400" dirty="0">
                <a:solidFill>
                  <a:srgbClr val="C00000"/>
                </a:solidFill>
              </a:rPr>
              <a:t> </a:t>
            </a:r>
            <a:r>
              <a:rPr lang="en-US" sz="1400" dirty="0" smtClean="0">
                <a:solidFill>
                  <a:srgbClr val="C00000"/>
                </a:solidFill>
              </a:rPr>
              <a:t>message is tied to that data.</a:t>
            </a:r>
          </a:p>
        </p:txBody>
      </p:sp>
      <p:pic>
        <p:nvPicPr>
          <p:cNvPr id="4" name="Picture 3"/>
          <p:cNvPicPr>
            <a:picLocks noChangeAspect="1"/>
          </p:cNvPicPr>
          <p:nvPr/>
        </p:nvPicPr>
        <p:blipFill>
          <a:blip r:embed="rId2"/>
          <a:stretch>
            <a:fillRect/>
          </a:stretch>
        </p:blipFill>
        <p:spPr>
          <a:xfrm>
            <a:off x="965979" y="1524000"/>
            <a:ext cx="7183465" cy="4181228"/>
          </a:xfrm>
          <a:prstGeom prst="rect">
            <a:avLst/>
          </a:prstGeom>
        </p:spPr>
      </p:pic>
    </p:spTree>
    <p:extLst>
      <p:ext uri="{BB962C8B-B14F-4D97-AF65-F5344CB8AC3E}">
        <p14:creationId xmlns:p14="http://schemas.microsoft.com/office/powerpoint/2010/main" val="17630746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option4"/>
          <p:cNvPicPr>
            <a:picLocks noChangeAspect="1" noChangeArrowheads="1"/>
          </p:cNvPicPr>
          <p:nvPr/>
        </p:nvPicPr>
        <p:blipFill>
          <a:blip r:embed="rId3" cstate="print"/>
          <a:srcRect/>
          <a:stretch>
            <a:fillRect/>
          </a:stretch>
        </p:blipFill>
        <p:spPr bwMode="auto">
          <a:xfrm>
            <a:off x="3578225" y="2141538"/>
            <a:ext cx="5565775" cy="2974975"/>
          </a:xfrm>
          <a:prstGeom prst="rect">
            <a:avLst/>
          </a:prstGeom>
          <a:noFill/>
          <a:ln w="9525">
            <a:noFill/>
            <a:miter lim="800000"/>
            <a:headEnd/>
            <a:tailEnd/>
          </a:ln>
        </p:spPr>
      </p:pic>
      <p:sp>
        <p:nvSpPr>
          <p:cNvPr id="3075" name="Rectangle 18"/>
          <p:cNvSpPr>
            <a:spLocks noChangeArrowheads="1"/>
          </p:cNvSpPr>
          <p:nvPr/>
        </p:nvSpPr>
        <p:spPr bwMode="auto">
          <a:xfrm>
            <a:off x="533400" y="2209800"/>
            <a:ext cx="8248650" cy="781752"/>
          </a:xfrm>
          <a:prstGeom prst="rect">
            <a:avLst/>
          </a:prstGeom>
          <a:noFill/>
          <a:ln w="9525" algn="ctr">
            <a:noFill/>
            <a:miter lim="800000"/>
            <a:headEnd/>
            <a:tailEnd/>
          </a:ln>
        </p:spPr>
        <p:txBody>
          <a:bodyPr wrap="square">
            <a:spAutoFit/>
          </a:bodyPr>
          <a:lstStyle/>
          <a:p>
            <a:pPr fontAlgn="base">
              <a:lnSpc>
                <a:spcPct val="80000"/>
              </a:lnSpc>
              <a:spcBef>
                <a:spcPct val="0"/>
              </a:spcBef>
              <a:spcAft>
                <a:spcPct val="0"/>
              </a:spcAft>
              <a:defRPr/>
            </a:pPr>
            <a:r>
              <a:rPr lang="en-US" sz="3200" dirty="0" smtClean="0">
                <a:solidFill>
                  <a:srgbClr val="012445"/>
                </a:solidFill>
                <a:latin typeface="+mj-lt"/>
              </a:rPr>
              <a:t>NIST Resource Portal</a:t>
            </a:r>
            <a:endParaRPr lang="en-US" sz="2800" i="1" dirty="0" smtClean="0">
              <a:solidFill>
                <a:srgbClr val="012445"/>
              </a:solidFill>
            </a:endParaRPr>
          </a:p>
          <a:p>
            <a:pPr fontAlgn="base">
              <a:lnSpc>
                <a:spcPct val="80000"/>
              </a:lnSpc>
              <a:spcBef>
                <a:spcPct val="0"/>
              </a:spcBef>
              <a:spcAft>
                <a:spcPct val="0"/>
              </a:spcAft>
              <a:defRPr/>
            </a:pPr>
            <a:endParaRPr lang="en-US" sz="2400" i="1" dirty="0" smtClean="0">
              <a:solidFill>
                <a:srgbClr val="012445"/>
              </a:solidFill>
            </a:endParaRPr>
          </a:p>
        </p:txBody>
      </p:sp>
    </p:spTree>
    <p:extLst>
      <p:ext uri="{BB962C8B-B14F-4D97-AF65-F5344CB8AC3E}">
        <p14:creationId xmlns:p14="http://schemas.microsoft.com/office/powerpoint/2010/main" val="355407987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Display Evaluated History and Forecast</a:t>
            </a:r>
            <a:endParaRPr lang="en-US" dirty="0"/>
          </a:p>
        </p:txBody>
      </p:sp>
      <p:pic>
        <p:nvPicPr>
          <p:cNvPr id="6" name="Picture 5"/>
          <p:cNvPicPr>
            <a:picLocks noChangeAspect="1"/>
          </p:cNvPicPr>
          <p:nvPr/>
        </p:nvPicPr>
        <p:blipFill>
          <a:blip r:embed="rId2"/>
          <a:stretch>
            <a:fillRect/>
          </a:stretch>
        </p:blipFill>
        <p:spPr>
          <a:xfrm>
            <a:off x="152400" y="648230"/>
            <a:ext cx="7625840" cy="4867275"/>
          </a:xfrm>
          <a:prstGeom prst="rect">
            <a:avLst/>
          </a:prstGeom>
        </p:spPr>
      </p:pic>
      <p:pic>
        <p:nvPicPr>
          <p:cNvPr id="5" name="Picture 4"/>
          <p:cNvPicPr>
            <a:picLocks noChangeAspect="1"/>
          </p:cNvPicPr>
          <p:nvPr/>
        </p:nvPicPr>
        <p:blipFill>
          <a:blip r:embed="rId3"/>
          <a:stretch>
            <a:fillRect/>
          </a:stretch>
        </p:blipFill>
        <p:spPr>
          <a:xfrm>
            <a:off x="2286000" y="1905000"/>
            <a:ext cx="6632844" cy="4133850"/>
          </a:xfrm>
          <a:prstGeom prst="rect">
            <a:avLst/>
          </a:prstGeom>
        </p:spPr>
      </p:pic>
      <p:sp>
        <p:nvSpPr>
          <p:cNvPr id="7" name="TextBox 6"/>
          <p:cNvSpPr txBox="1"/>
          <p:nvPr/>
        </p:nvSpPr>
        <p:spPr>
          <a:xfrm>
            <a:off x="7685573" y="733772"/>
            <a:ext cx="1325938" cy="1077218"/>
          </a:xfrm>
          <a:prstGeom prst="rect">
            <a:avLst/>
          </a:prstGeom>
          <a:noFill/>
        </p:spPr>
        <p:txBody>
          <a:bodyPr wrap="square" rtlCol="0">
            <a:spAutoFit/>
          </a:bodyPr>
          <a:lstStyle/>
          <a:p>
            <a:r>
              <a:rPr lang="en-US" sz="1600" b="1" dirty="0" smtClean="0">
                <a:solidFill>
                  <a:srgbClr val="0070C0"/>
                </a:solidFill>
              </a:rPr>
              <a:t>Juror Document (Inspection Check List)</a:t>
            </a:r>
          </a:p>
        </p:txBody>
      </p:sp>
    </p:spTree>
    <p:extLst>
      <p:ext uri="{BB962C8B-B14F-4D97-AF65-F5344CB8AC3E}">
        <p14:creationId xmlns:p14="http://schemas.microsoft.com/office/powerpoint/2010/main" val="27441414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6224" y="86380"/>
            <a:ext cx="8229600" cy="523220"/>
          </a:xfrm>
        </p:spPr>
        <p:txBody>
          <a:bodyPr/>
          <a:lstStyle/>
          <a:p>
            <a:r>
              <a:rPr lang="en-US" dirty="0"/>
              <a:t>Display of IIS Evaluated History and </a:t>
            </a:r>
            <a:r>
              <a:rPr lang="en-US" dirty="0" smtClean="0"/>
              <a:t>Forecast</a:t>
            </a:r>
            <a:endParaRPr lang="en-US" dirty="0"/>
          </a:p>
        </p:txBody>
      </p:sp>
      <p:sp>
        <p:nvSpPr>
          <p:cNvPr id="5" name="Text Placeholder 4"/>
          <p:cNvSpPr>
            <a:spLocks noGrp="1"/>
          </p:cNvSpPr>
          <p:nvPr>
            <p:ph type="body" sz="half" idx="1"/>
          </p:nvPr>
        </p:nvSpPr>
        <p:spPr>
          <a:xfrm>
            <a:off x="276224" y="609600"/>
            <a:ext cx="8486775" cy="5562600"/>
          </a:xfrm>
        </p:spPr>
        <p:txBody>
          <a:bodyPr>
            <a:normAutofit fontScale="92500" lnSpcReduction="10000"/>
          </a:bodyPr>
          <a:lstStyle/>
          <a:p>
            <a:pPr>
              <a:buFont typeface="Wingdings" panose="05000000000000000000" pitchFamily="2" charset="2"/>
              <a:buChar char="Ø"/>
            </a:pPr>
            <a:r>
              <a:rPr lang="en-US" sz="1800" dirty="0" smtClean="0"/>
              <a:t>Work </a:t>
            </a:r>
            <a:r>
              <a:rPr lang="en-US" sz="1800" dirty="0"/>
              <a:t>Flow and </a:t>
            </a:r>
            <a:r>
              <a:rPr lang="en-US" sz="1800" dirty="0" smtClean="0"/>
              <a:t>Pre-conditions</a:t>
            </a:r>
            <a:endParaRPr lang="en-US" sz="1800" dirty="0"/>
          </a:p>
          <a:p>
            <a:pPr lvl="1">
              <a:buFont typeface="Wingdings" panose="05000000000000000000" pitchFamily="2" charset="2"/>
              <a:buChar char="Ø"/>
            </a:pPr>
            <a:r>
              <a:rPr lang="en-US" sz="1400" dirty="0" smtClean="0"/>
              <a:t>HIT Module has a test patient for the Test Case</a:t>
            </a:r>
            <a:endParaRPr lang="en-US" sz="1400" dirty="0"/>
          </a:p>
          <a:p>
            <a:pPr lvl="1">
              <a:buFont typeface="Wingdings" panose="05000000000000000000" pitchFamily="2" charset="2"/>
              <a:buChar char="Ø"/>
            </a:pPr>
            <a:r>
              <a:rPr lang="en-US" sz="1400" dirty="0" smtClean="0"/>
              <a:t>Tester verifies that this patient has no current immunization administration information in their electronic record</a:t>
            </a:r>
            <a:endParaRPr lang="en-US" sz="1400" dirty="0"/>
          </a:p>
          <a:p>
            <a:pPr lvl="1">
              <a:buFont typeface="Wingdings" panose="05000000000000000000" pitchFamily="2" charset="2"/>
              <a:buChar char="Ø"/>
            </a:pPr>
            <a:r>
              <a:rPr lang="en-US" sz="1400" dirty="0" smtClean="0"/>
              <a:t>Tester causes Module to create a Query for Evaluated History and Forecast</a:t>
            </a:r>
            <a:endParaRPr lang="en-US" sz="1400" dirty="0"/>
          </a:p>
          <a:p>
            <a:pPr lvl="1">
              <a:buFont typeface="Wingdings" panose="05000000000000000000" pitchFamily="2" charset="2"/>
              <a:buChar char="Ø"/>
            </a:pPr>
            <a:r>
              <a:rPr lang="en-US" sz="1400" dirty="0" smtClean="0"/>
              <a:t>Module must display </a:t>
            </a:r>
            <a:r>
              <a:rPr lang="en-US" sz="1400" dirty="0"/>
              <a:t>the Evaluated History and </a:t>
            </a:r>
            <a:r>
              <a:rPr lang="en-US" sz="1400" dirty="0" smtClean="0"/>
              <a:t>Forecast Response information returned </a:t>
            </a:r>
            <a:r>
              <a:rPr lang="en-US" sz="1400" dirty="0"/>
              <a:t>by the </a:t>
            </a:r>
            <a:r>
              <a:rPr lang="en-US" sz="1400" dirty="0" smtClean="0"/>
              <a:t>IIS    </a:t>
            </a:r>
            <a:r>
              <a:rPr lang="en-US" sz="1400" dirty="0"/>
              <a:t>(IIS simulated by NIST </a:t>
            </a:r>
            <a:r>
              <a:rPr lang="en-US" sz="1400" dirty="0" smtClean="0"/>
              <a:t>Test Tool</a:t>
            </a:r>
            <a:r>
              <a:rPr lang="en-US" sz="1400" dirty="0"/>
              <a:t>)</a:t>
            </a:r>
          </a:p>
          <a:p>
            <a:pPr>
              <a:buFont typeface="Wingdings" panose="05000000000000000000" pitchFamily="2" charset="2"/>
              <a:buChar char="Ø"/>
            </a:pPr>
            <a:r>
              <a:rPr lang="en-US" sz="2000" dirty="0"/>
              <a:t> </a:t>
            </a:r>
            <a:r>
              <a:rPr lang="en-US" sz="1800" dirty="0" smtClean="0"/>
              <a:t>Scope</a:t>
            </a:r>
            <a:endParaRPr lang="en-US" sz="1800" dirty="0"/>
          </a:p>
          <a:p>
            <a:pPr lvl="1">
              <a:buFont typeface="Wingdings" panose="05000000000000000000" pitchFamily="2" charset="2"/>
              <a:buChar char="Ø"/>
            </a:pPr>
            <a:r>
              <a:rPr lang="en-US" sz="1400" dirty="0" smtClean="0">
                <a:solidFill>
                  <a:srgbClr val="0070C0"/>
                </a:solidFill>
              </a:rPr>
              <a:t>ONC </a:t>
            </a:r>
            <a:r>
              <a:rPr lang="en-US" sz="1400" dirty="0">
                <a:solidFill>
                  <a:srgbClr val="0070C0"/>
                </a:solidFill>
              </a:rPr>
              <a:t>requirement </a:t>
            </a:r>
            <a:r>
              <a:rPr lang="en-US" sz="1400" dirty="0" smtClean="0">
                <a:solidFill>
                  <a:srgbClr val="0070C0"/>
                </a:solidFill>
              </a:rPr>
              <a:t>is for the HIT Module to receive and display </a:t>
            </a:r>
            <a:r>
              <a:rPr lang="en-US" sz="1400" dirty="0">
                <a:solidFill>
                  <a:srgbClr val="0070C0"/>
                </a:solidFill>
              </a:rPr>
              <a:t>Evaluated History and Forecast</a:t>
            </a:r>
            <a:r>
              <a:rPr lang="en-US" sz="1400" dirty="0" smtClean="0">
                <a:solidFill>
                  <a:srgbClr val="0070C0"/>
                </a:solidFill>
              </a:rPr>
              <a:t> </a:t>
            </a:r>
            <a:r>
              <a:rPr lang="en-US" sz="1400" dirty="0">
                <a:solidFill>
                  <a:srgbClr val="0070C0"/>
                </a:solidFill>
              </a:rPr>
              <a:t>from IIS</a:t>
            </a:r>
          </a:p>
          <a:p>
            <a:pPr lvl="1">
              <a:buFont typeface="Wingdings" panose="05000000000000000000" pitchFamily="2" charset="2"/>
              <a:buChar char="Ø"/>
            </a:pPr>
            <a:r>
              <a:rPr lang="en-US" sz="1400" dirty="0" smtClean="0"/>
              <a:t>Test environment is </a:t>
            </a:r>
            <a:r>
              <a:rPr lang="en-US" sz="1400" dirty="0"/>
              <a:t>set up </a:t>
            </a:r>
            <a:r>
              <a:rPr lang="en-US" sz="1400" dirty="0" smtClean="0"/>
              <a:t>so this information sent in the RSP message from the Test Tool is the </a:t>
            </a:r>
            <a:r>
              <a:rPr lang="en-US" sz="1400" dirty="0"/>
              <a:t>only </a:t>
            </a:r>
            <a:r>
              <a:rPr lang="en-US" sz="1400" dirty="0" smtClean="0"/>
              <a:t>available </a:t>
            </a:r>
            <a:r>
              <a:rPr lang="en-US" sz="1400" dirty="0"/>
              <a:t>immunization administration </a:t>
            </a:r>
            <a:r>
              <a:rPr lang="en-US" sz="1400" dirty="0" smtClean="0"/>
              <a:t>information in the patient’s electronic record</a:t>
            </a:r>
          </a:p>
          <a:p>
            <a:pPr lvl="1">
              <a:buFont typeface="Wingdings" panose="05000000000000000000" pitchFamily="2" charset="2"/>
              <a:buChar char="Ø"/>
            </a:pPr>
            <a:r>
              <a:rPr lang="en-US" sz="1400" dirty="0" smtClean="0"/>
              <a:t>This information must be displayed, and only display of this information </a:t>
            </a:r>
            <a:r>
              <a:rPr lang="en-US" sz="1400" dirty="0"/>
              <a:t>for the Evaluated History and Forecast</a:t>
            </a:r>
            <a:r>
              <a:rPr lang="en-US" sz="1400" dirty="0" smtClean="0"/>
              <a:t> is valid for </a:t>
            </a:r>
            <a:r>
              <a:rPr lang="en-US" sz="1400" dirty="0"/>
              <a:t>ONC certification </a:t>
            </a:r>
            <a:r>
              <a:rPr lang="en-US" sz="1400" dirty="0" smtClean="0"/>
              <a:t>testing—see next bullet (Exception: PID data can be from EHR)</a:t>
            </a:r>
          </a:p>
          <a:p>
            <a:pPr lvl="1">
              <a:buFont typeface="Wingdings" panose="05000000000000000000" pitchFamily="2" charset="2"/>
              <a:buChar char="Ø"/>
            </a:pPr>
            <a:r>
              <a:rPr lang="en-US" sz="1400" dirty="0" smtClean="0">
                <a:solidFill>
                  <a:srgbClr val="0070C0"/>
                </a:solidFill>
              </a:rPr>
              <a:t>HIT Modules can </a:t>
            </a:r>
            <a:r>
              <a:rPr lang="en-US" sz="1400" dirty="0">
                <a:solidFill>
                  <a:srgbClr val="0070C0"/>
                </a:solidFill>
              </a:rPr>
              <a:t>be </a:t>
            </a:r>
            <a:r>
              <a:rPr lang="en-US" sz="1400" dirty="0" smtClean="0">
                <a:solidFill>
                  <a:srgbClr val="0070C0"/>
                </a:solidFill>
              </a:rPr>
              <a:t>designed to </a:t>
            </a:r>
            <a:r>
              <a:rPr lang="en-US" sz="1400" dirty="0">
                <a:solidFill>
                  <a:srgbClr val="0070C0"/>
                </a:solidFill>
              </a:rPr>
              <a:t>display </a:t>
            </a:r>
            <a:r>
              <a:rPr lang="en-US" sz="1400" dirty="0" smtClean="0">
                <a:solidFill>
                  <a:srgbClr val="0070C0"/>
                </a:solidFill>
              </a:rPr>
              <a:t>the immunization Forecast </a:t>
            </a:r>
            <a:r>
              <a:rPr lang="en-US" sz="1400" dirty="0">
                <a:solidFill>
                  <a:srgbClr val="0070C0"/>
                </a:solidFill>
              </a:rPr>
              <a:t>based </a:t>
            </a:r>
            <a:r>
              <a:rPr lang="en-US" sz="1400" dirty="0" smtClean="0">
                <a:solidFill>
                  <a:srgbClr val="0070C0"/>
                </a:solidFill>
              </a:rPr>
              <a:t>on data stored in the Module, but this capability is out-of-scope for ONC certification testing </a:t>
            </a:r>
          </a:p>
          <a:p>
            <a:pPr lvl="1">
              <a:buFont typeface="Wingdings" panose="05000000000000000000" pitchFamily="2" charset="2"/>
              <a:buChar char="Ø"/>
            </a:pPr>
            <a:r>
              <a:rPr lang="en-US" sz="1400" dirty="0" smtClean="0"/>
              <a:t>Scope of </a:t>
            </a:r>
            <a:r>
              <a:rPr lang="en-US" sz="1400" dirty="0"/>
              <a:t>ONC certification </a:t>
            </a:r>
            <a:r>
              <a:rPr lang="en-US" sz="1400" dirty="0" smtClean="0"/>
              <a:t>testing is focused on verifying that the HIT Module is able to </a:t>
            </a:r>
            <a:r>
              <a:rPr lang="en-US" sz="1400" dirty="0"/>
              <a:t>display </a:t>
            </a:r>
            <a:r>
              <a:rPr lang="en-US" sz="1400" dirty="0" smtClean="0"/>
              <a:t>the Evaluated </a:t>
            </a:r>
            <a:r>
              <a:rPr lang="en-US" sz="1400" dirty="0"/>
              <a:t>History and Forecast </a:t>
            </a:r>
            <a:r>
              <a:rPr lang="en-US" sz="1400" b="1" dirty="0" smtClean="0"/>
              <a:t>from the IIS</a:t>
            </a:r>
          </a:p>
          <a:p>
            <a:pPr lvl="1">
              <a:buFont typeface="Wingdings" panose="05000000000000000000" pitchFamily="2" charset="2"/>
              <a:buChar char="Ø"/>
            </a:pPr>
            <a:r>
              <a:rPr lang="en-US" sz="1400" dirty="0" smtClean="0">
                <a:solidFill>
                  <a:srgbClr val="0070C0"/>
                </a:solidFill>
              </a:rPr>
              <a:t>Substitution of a Forecast produced from patient immunization data stored in the HIT Module is not acceptable for the </a:t>
            </a:r>
            <a:r>
              <a:rPr lang="en-US" sz="1400" dirty="0">
                <a:solidFill>
                  <a:srgbClr val="0070C0"/>
                </a:solidFill>
              </a:rPr>
              <a:t>ONC certification </a:t>
            </a:r>
            <a:r>
              <a:rPr lang="en-US" sz="1400" dirty="0" smtClean="0">
                <a:solidFill>
                  <a:srgbClr val="0070C0"/>
                </a:solidFill>
              </a:rPr>
              <a:t>testing; the Testers will check </a:t>
            </a:r>
            <a:r>
              <a:rPr lang="en-US" sz="1400" dirty="0">
                <a:solidFill>
                  <a:srgbClr val="0070C0"/>
                </a:solidFill>
              </a:rPr>
              <a:t>to make sure </a:t>
            </a:r>
            <a:r>
              <a:rPr lang="en-US" sz="1400" dirty="0" smtClean="0">
                <a:solidFill>
                  <a:srgbClr val="0070C0"/>
                </a:solidFill>
              </a:rPr>
              <a:t>the electronic record for the test patient </a:t>
            </a:r>
            <a:r>
              <a:rPr lang="en-US" sz="1400" dirty="0">
                <a:solidFill>
                  <a:srgbClr val="0070C0"/>
                </a:solidFill>
              </a:rPr>
              <a:t>has no </a:t>
            </a:r>
            <a:r>
              <a:rPr lang="en-US" sz="1400" dirty="0" smtClean="0">
                <a:solidFill>
                  <a:srgbClr val="0070C0"/>
                </a:solidFill>
              </a:rPr>
              <a:t>immunization information prior creation of the Evaluated </a:t>
            </a:r>
            <a:r>
              <a:rPr lang="en-US" sz="1400" dirty="0">
                <a:solidFill>
                  <a:srgbClr val="0070C0"/>
                </a:solidFill>
              </a:rPr>
              <a:t>History and Forecast </a:t>
            </a:r>
            <a:r>
              <a:rPr lang="en-US" sz="1400" dirty="0" smtClean="0">
                <a:solidFill>
                  <a:srgbClr val="0070C0"/>
                </a:solidFill>
              </a:rPr>
              <a:t>Query </a:t>
            </a:r>
            <a:r>
              <a:rPr lang="en-US" sz="1400" dirty="0" smtClean="0">
                <a:solidFill>
                  <a:srgbClr val="C00000"/>
                </a:solidFill>
              </a:rPr>
              <a:t>(Some vendors may request a substitution—this is not acceptable)</a:t>
            </a:r>
            <a:endParaRPr lang="en-US" sz="1400" dirty="0">
              <a:solidFill>
                <a:srgbClr val="C00000"/>
              </a:solidFill>
            </a:endParaRPr>
          </a:p>
          <a:p>
            <a:pPr lvl="1">
              <a:buFont typeface="Wingdings" panose="05000000000000000000" pitchFamily="2" charset="2"/>
              <a:buChar char="Ø"/>
            </a:pPr>
            <a:r>
              <a:rPr lang="en-US" sz="1400" dirty="0" smtClean="0"/>
              <a:t>The Juror Document used for assessing the </a:t>
            </a:r>
            <a:r>
              <a:rPr lang="en-US" sz="1400" dirty="0"/>
              <a:t>Evaluated History and Forecast </a:t>
            </a:r>
            <a:r>
              <a:rPr lang="en-US" sz="1400" dirty="0" smtClean="0"/>
              <a:t>Response step indicates what information from the RSP message must be displayed, </a:t>
            </a:r>
            <a:r>
              <a:rPr lang="en-US" sz="1400" dirty="0"/>
              <a:t>not how </a:t>
            </a:r>
            <a:r>
              <a:rPr lang="en-US" sz="1400" dirty="0" smtClean="0"/>
              <a:t>this information is to be displayed (</a:t>
            </a:r>
            <a:r>
              <a:rPr lang="en-US" sz="1400" dirty="0" smtClean="0">
                <a:solidFill>
                  <a:srgbClr val="0070C0"/>
                </a:solidFill>
              </a:rPr>
              <a:t>Meaning that the entirely of the content must be displayed but the formatting is up to the vendor—e.g., </a:t>
            </a:r>
            <a:r>
              <a:rPr lang="en-US" sz="1400" dirty="0" err="1" smtClean="0">
                <a:solidFill>
                  <a:srgbClr val="0070C0"/>
                </a:solidFill>
              </a:rPr>
              <a:t>e.g</a:t>
            </a:r>
            <a:r>
              <a:rPr lang="en-US" sz="1400" dirty="0" smtClean="0">
                <a:solidFill>
                  <a:srgbClr val="0070C0"/>
                </a:solidFill>
              </a:rPr>
              <a:t>, the vendors may group certain data for screen efficiency if the data is the same and can be grouped—e.g., the date is the same for 5 immunizations, they could be group under the same date; the information is the same).</a:t>
            </a:r>
          </a:p>
        </p:txBody>
      </p:sp>
      <p:sp>
        <p:nvSpPr>
          <p:cNvPr id="3" name="Slide Number Placeholder 2"/>
          <p:cNvSpPr>
            <a:spLocks noGrp="1"/>
          </p:cNvSpPr>
          <p:nvPr>
            <p:ph type="sldNum" sz="quarter" idx="4294967295"/>
          </p:nvPr>
        </p:nvSpPr>
        <p:spPr>
          <a:xfrm>
            <a:off x="7010400" y="6445250"/>
            <a:ext cx="2133600" cy="476250"/>
          </a:xfrm>
        </p:spPr>
        <p:txBody>
          <a:bodyPr/>
          <a:lstStyle/>
          <a:p>
            <a:pPr>
              <a:defRPr/>
            </a:pPr>
            <a:fld id="{F73034F6-D698-486E-9B63-D59A1C5B8B39}" type="slidenum">
              <a:rPr lang="en-US" smtClean="0">
                <a:solidFill>
                  <a:srgbClr val="FFFFFF"/>
                </a:solidFill>
              </a:rPr>
              <a:pPr>
                <a:defRPr/>
              </a:pPr>
              <a:t>81</a:t>
            </a:fld>
            <a:endParaRPr lang="en-US" dirty="0">
              <a:solidFill>
                <a:srgbClr val="FFFFFF"/>
              </a:solidFill>
            </a:endParaRPr>
          </a:p>
        </p:txBody>
      </p:sp>
    </p:spTree>
    <p:extLst>
      <p:ext uri="{BB962C8B-B14F-4D97-AF65-F5344CB8AC3E}">
        <p14:creationId xmlns:p14="http://schemas.microsoft.com/office/powerpoint/2010/main" val="14079832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52400" y="33867"/>
            <a:ext cx="8229600" cy="519113"/>
          </a:xfrm>
        </p:spPr>
        <p:txBody>
          <a:bodyPr/>
          <a:lstStyle/>
          <a:p>
            <a:r>
              <a:rPr lang="en-US" dirty="0" smtClean="0"/>
              <a:t>Test Case 1: Query for Child</a:t>
            </a:r>
          </a:p>
        </p:txBody>
      </p:sp>
      <p:graphicFrame>
        <p:nvGraphicFramePr>
          <p:cNvPr id="4" name="Content Placeholder 3"/>
          <p:cNvGraphicFramePr>
            <a:graphicFrameLocks noGrp="1"/>
          </p:cNvGraphicFramePr>
          <p:nvPr>
            <p:ph idx="1"/>
            <p:extLst/>
          </p:nvPr>
        </p:nvGraphicFramePr>
        <p:xfrm>
          <a:off x="152400" y="589493"/>
          <a:ext cx="8839200" cy="5405120"/>
        </p:xfrm>
        <a:graphic>
          <a:graphicData uri="http://schemas.openxmlformats.org/drawingml/2006/table">
            <a:tbl>
              <a:tblPr firstRow="1" bandRow="1">
                <a:tableStyleId>{9DCAF9ED-07DC-4A11-8D7F-57B35C25682E}</a:tableStyleId>
              </a:tblPr>
              <a:tblGrid>
                <a:gridCol w="2057400"/>
                <a:gridCol w="6781800"/>
              </a:tblGrid>
              <a:tr h="370840">
                <a:tc gridSpan="2">
                  <a:txBody>
                    <a:bodyPr/>
                    <a:lstStyle/>
                    <a:p>
                      <a:pPr algn="ctr"/>
                      <a:r>
                        <a:rPr lang="en-US" dirty="0" smtClean="0"/>
                        <a:t>IZ-QR-1_Query_Child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Purpose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dirty="0" smtClean="0"/>
                        <a:t>Query</a:t>
                      </a:r>
                      <a:r>
                        <a:rPr lang="en-US" baseline="0" dirty="0" smtClean="0"/>
                        <a:t> for a child in which the patient record is found</a:t>
                      </a:r>
                      <a:endParaRPr lang="en-US" dirty="0" smtClean="0"/>
                    </a:p>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dirty="0" smtClean="0"/>
                        <a:t>Receive</a:t>
                      </a:r>
                      <a:r>
                        <a:rPr lang="en-US" baseline="0" dirty="0" smtClean="0"/>
                        <a:t> a response message containing the evaluated history and forecast; display history and forecast.</a:t>
                      </a:r>
                      <a:endParaRPr 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solidFill>
                            <a:schemeClr val="bg1"/>
                          </a:solidFill>
                        </a:rPr>
                        <a:t>Steps</a:t>
                      </a:r>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b="1" dirty="0" smtClean="0">
                          <a:solidFill>
                            <a:schemeClr val="bg1"/>
                          </a:solidFill>
                        </a:rPr>
                        <a:t>High-level Test Objectives</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370840">
                <a:tc>
                  <a:txBody>
                    <a:bodyPr/>
                    <a:lstStyle/>
                    <a:p>
                      <a:r>
                        <a:rPr lang="en-US" b="1" dirty="0" smtClean="0"/>
                        <a:t>Step 1:</a:t>
                      </a:r>
                    </a:p>
                    <a:p>
                      <a:r>
                        <a:rPr lang="en-US" sz="1000" b="1" dirty="0" smtClean="0"/>
                        <a:t>IZ-QR-1.1_Query_Q11_Z44  </a:t>
                      </a:r>
                    </a:p>
                    <a:p>
                      <a:r>
                        <a:rPr lang="en-US" dirty="0" smtClean="0"/>
                        <a:t>Create </a:t>
                      </a:r>
                    </a:p>
                    <a:p>
                      <a:r>
                        <a:rPr lang="en-US" dirty="0" smtClean="0"/>
                        <a:t>Query</a:t>
                      </a:r>
                    </a:p>
                    <a:p>
                      <a:r>
                        <a:rPr lang="en-US" dirty="0" smtClean="0"/>
                        <a:t>Message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indent="-285750">
                        <a:buClr>
                          <a:srgbClr val="0070C0"/>
                        </a:buClr>
                        <a:buFont typeface="Wingdings" panose="05000000000000000000" pitchFamily="2" charset="2"/>
                        <a:buChar char="Ø"/>
                      </a:pPr>
                      <a:r>
                        <a:rPr lang="en-US" dirty="0" smtClean="0"/>
                        <a:t>Create</a:t>
                      </a:r>
                      <a:r>
                        <a:rPr lang="en-US" baseline="0" dirty="0" smtClean="0"/>
                        <a:t> a query message for Young Adult</a:t>
                      </a:r>
                    </a:p>
                    <a:p>
                      <a:pPr marL="285750" indent="-285750">
                        <a:buClr>
                          <a:srgbClr val="0070C0"/>
                        </a:buClr>
                        <a:buFont typeface="Wingdings" panose="05000000000000000000" pitchFamily="2" charset="2"/>
                        <a:buChar char="Ø"/>
                      </a:pPr>
                      <a:r>
                        <a:rPr lang="en-US" baseline="0" dirty="0" smtClean="0"/>
                        <a:t>Contains typical demographics data including:</a:t>
                      </a:r>
                    </a:p>
                    <a:p>
                      <a:pPr marL="742950" lvl="1" indent="-285750">
                        <a:buClr>
                          <a:srgbClr val="0070C0"/>
                        </a:buClr>
                        <a:buFont typeface="Wingdings" panose="05000000000000000000" pitchFamily="2" charset="2"/>
                        <a:buChar char="Ø"/>
                      </a:pPr>
                      <a:r>
                        <a:rPr lang="en-US" baseline="0" dirty="0" smtClean="0"/>
                        <a:t>Patient Name </a:t>
                      </a:r>
                    </a:p>
                    <a:p>
                      <a:pPr marL="742950" lvl="1" indent="-285750">
                        <a:buClr>
                          <a:srgbClr val="0070C0"/>
                        </a:buClr>
                        <a:buFont typeface="Wingdings" panose="05000000000000000000" pitchFamily="2" charset="2"/>
                        <a:buChar char="Ø"/>
                      </a:pPr>
                      <a:r>
                        <a:rPr lang="en-US" baseline="0" dirty="0" smtClean="0"/>
                        <a:t>Patient Identifier</a:t>
                      </a:r>
                    </a:p>
                    <a:p>
                      <a:pPr marL="742950" lvl="1" indent="-285750">
                        <a:buClr>
                          <a:srgbClr val="0070C0"/>
                        </a:buClr>
                        <a:buFont typeface="Wingdings" panose="05000000000000000000" pitchFamily="2" charset="2"/>
                        <a:buChar char="Ø"/>
                      </a:pPr>
                      <a:r>
                        <a:rPr lang="en-US" baseline="0" dirty="0" smtClean="0"/>
                        <a:t>DOB</a:t>
                      </a:r>
                    </a:p>
                    <a:p>
                      <a:pPr marL="742950" lvl="1" indent="-285750">
                        <a:buClr>
                          <a:srgbClr val="0070C0"/>
                        </a:buClr>
                        <a:buFont typeface="Wingdings" panose="05000000000000000000" pitchFamily="2" charset="2"/>
                        <a:buChar char="Ø"/>
                      </a:pPr>
                      <a:r>
                        <a:rPr lang="en-US" baseline="0" dirty="0" smtClean="0"/>
                        <a:t>Gender</a:t>
                      </a:r>
                    </a:p>
                    <a:p>
                      <a:pPr marL="742950" lvl="1" indent="-285750">
                        <a:buClr>
                          <a:srgbClr val="0070C0"/>
                        </a:buClr>
                        <a:buFont typeface="Wingdings" panose="05000000000000000000" pitchFamily="2" charset="2"/>
                        <a:buChar char="Ø"/>
                      </a:pPr>
                      <a:r>
                        <a:rPr lang="en-US" baseline="0" dirty="0" smtClean="0"/>
                        <a:t>Address</a:t>
                      </a:r>
                    </a:p>
                    <a:p>
                      <a:pPr marL="742950" lvl="1" indent="-285750">
                        <a:buClr>
                          <a:srgbClr val="0070C0"/>
                        </a:buClr>
                        <a:buFont typeface="Wingdings" panose="05000000000000000000" pitchFamily="2" charset="2"/>
                        <a:buChar char="Ø"/>
                      </a:pPr>
                      <a:r>
                        <a:rPr lang="en-US" baseline="0" dirty="0" smtClean="0"/>
                        <a:t>Phone</a:t>
                      </a:r>
                      <a:endParaRPr lang="en-US" dirty="0" smtClean="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t>Step 2:</a:t>
                      </a:r>
                    </a:p>
                    <a:p>
                      <a:r>
                        <a:rPr lang="en-US" sz="1000" b="1" dirty="0" smtClean="0"/>
                        <a:t>IZ-QR-1.2_Response_K11_Z42</a:t>
                      </a:r>
                    </a:p>
                    <a:p>
                      <a:r>
                        <a:rPr lang="en-US" dirty="0" smtClean="0"/>
                        <a:t>Receive RSP</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indent="-285750">
                        <a:buClr>
                          <a:srgbClr val="0070C0"/>
                        </a:buClr>
                        <a:buFont typeface="Wingdings" panose="05000000000000000000" pitchFamily="2" charset="2"/>
                        <a:buChar char="Ø"/>
                      </a:pPr>
                      <a:r>
                        <a:rPr lang="en-US" dirty="0" smtClean="0"/>
                        <a:t>Query</a:t>
                      </a:r>
                      <a:r>
                        <a:rPr lang="en-US" baseline="0" dirty="0" smtClean="0"/>
                        <a:t> was successful and returns an evaluated history and forecast for the patient</a:t>
                      </a:r>
                      <a:endParaRPr lang="en-US" baseline="0" dirty="0" smtClean="0">
                        <a:solidFill>
                          <a:schemeClr val="tx1"/>
                        </a:solidFill>
                      </a:endParaRPr>
                    </a:p>
                    <a:p>
                      <a:pPr marL="285750" indent="-285750">
                        <a:buClr>
                          <a:srgbClr val="0070C0"/>
                        </a:buClr>
                        <a:buFont typeface="Wingdings" panose="05000000000000000000" pitchFamily="2" charset="2"/>
                        <a:buChar char="Ø"/>
                      </a:pPr>
                      <a:r>
                        <a:rPr lang="en-US" baseline="0" dirty="0" smtClean="0"/>
                        <a:t>EHR-S is to process and display the response message containing multiple immunization events and recommendations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82</a:t>
            </a:fld>
            <a:endParaRPr lang="en-US">
              <a:solidFill>
                <a:srgbClr val="FFFFFF"/>
              </a:solidFill>
            </a:endParaRPr>
          </a:p>
        </p:txBody>
      </p:sp>
    </p:spTree>
    <p:extLst>
      <p:ext uri="{BB962C8B-B14F-4D97-AF65-F5344CB8AC3E}">
        <p14:creationId xmlns:p14="http://schemas.microsoft.com/office/powerpoint/2010/main" val="212369418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52400" y="33867"/>
            <a:ext cx="8229600" cy="519113"/>
          </a:xfrm>
        </p:spPr>
        <p:txBody>
          <a:bodyPr/>
          <a:lstStyle/>
          <a:p>
            <a:r>
              <a:rPr lang="en-US" dirty="0" smtClean="0"/>
              <a:t>Test Case 2: Query for Adult</a:t>
            </a:r>
          </a:p>
        </p:txBody>
      </p:sp>
      <p:graphicFrame>
        <p:nvGraphicFramePr>
          <p:cNvPr id="4" name="Content Placeholder 3"/>
          <p:cNvGraphicFramePr>
            <a:graphicFrameLocks noGrp="1"/>
          </p:cNvGraphicFramePr>
          <p:nvPr>
            <p:ph idx="1"/>
            <p:extLst/>
          </p:nvPr>
        </p:nvGraphicFramePr>
        <p:xfrm>
          <a:off x="152400" y="589493"/>
          <a:ext cx="8839200" cy="5405120"/>
        </p:xfrm>
        <a:graphic>
          <a:graphicData uri="http://schemas.openxmlformats.org/drawingml/2006/table">
            <a:tbl>
              <a:tblPr firstRow="1" bandRow="1">
                <a:tableStyleId>{9DCAF9ED-07DC-4A11-8D7F-57B35C25682E}</a:tableStyleId>
              </a:tblPr>
              <a:tblGrid>
                <a:gridCol w="2152499"/>
                <a:gridCol w="6686701"/>
              </a:tblGrid>
              <a:tr h="370840">
                <a:tc gridSpan="2">
                  <a:txBody>
                    <a:bodyPr/>
                    <a:lstStyle/>
                    <a:p>
                      <a:pPr algn="ctr"/>
                      <a:r>
                        <a:rPr lang="en-US" dirty="0" smtClean="0"/>
                        <a:t>IZ-QR-2_Query_Adult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Purpose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dirty="0" smtClean="0"/>
                        <a:t>Query</a:t>
                      </a:r>
                      <a:r>
                        <a:rPr lang="en-US" baseline="0" dirty="0" smtClean="0"/>
                        <a:t> for an adult in which the patient record is found</a:t>
                      </a:r>
                      <a:endParaRPr lang="en-US" dirty="0" smtClean="0"/>
                    </a:p>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dirty="0" smtClean="0"/>
                        <a:t>Receive</a:t>
                      </a:r>
                      <a:r>
                        <a:rPr lang="en-US" baseline="0" dirty="0" smtClean="0"/>
                        <a:t> a response message containing the evaluated history and forecast; display history and forecast.</a:t>
                      </a:r>
                      <a:endParaRPr 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solidFill>
                            <a:schemeClr val="bg1"/>
                          </a:solidFill>
                        </a:rPr>
                        <a:t>Steps</a:t>
                      </a:r>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b="1" dirty="0" smtClean="0">
                          <a:solidFill>
                            <a:schemeClr val="bg1"/>
                          </a:solidFill>
                        </a:rPr>
                        <a:t>High-level Test Objectives</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370840">
                <a:tc>
                  <a:txBody>
                    <a:bodyPr/>
                    <a:lstStyle/>
                    <a:p>
                      <a:r>
                        <a:rPr lang="en-US" b="1" dirty="0" smtClean="0"/>
                        <a:t>Step 1:</a:t>
                      </a:r>
                    </a:p>
                    <a:p>
                      <a:r>
                        <a:rPr lang="en-US" sz="1000" b="1" dirty="0" smtClean="0"/>
                        <a:t>IZ-QR-2.1_Query_Q11_Z44  </a:t>
                      </a:r>
                    </a:p>
                    <a:p>
                      <a:r>
                        <a:rPr lang="en-US" dirty="0" smtClean="0"/>
                        <a:t>Create </a:t>
                      </a:r>
                    </a:p>
                    <a:p>
                      <a:r>
                        <a:rPr lang="en-US" dirty="0" smtClean="0"/>
                        <a:t>Query</a:t>
                      </a:r>
                    </a:p>
                    <a:p>
                      <a:r>
                        <a:rPr lang="en-US" dirty="0" smtClean="0"/>
                        <a:t>Message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indent="-285750">
                        <a:buClr>
                          <a:srgbClr val="0070C0"/>
                        </a:buClr>
                        <a:buFont typeface="Wingdings" panose="05000000000000000000" pitchFamily="2" charset="2"/>
                        <a:buChar char="Ø"/>
                      </a:pPr>
                      <a:r>
                        <a:rPr lang="en-US" dirty="0" smtClean="0"/>
                        <a:t>Create</a:t>
                      </a:r>
                      <a:r>
                        <a:rPr lang="en-US" baseline="0" dirty="0" smtClean="0"/>
                        <a:t> a query message for older Adult</a:t>
                      </a:r>
                    </a:p>
                    <a:p>
                      <a:pPr marL="285750" indent="-285750">
                        <a:buClr>
                          <a:srgbClr val="0070C0"/>
                        </a:buClr>
                        <a:buFont typeface="Wingdings" panose="05000000000000000000" pitchFamily="2" charset="2"/>
                        <a:buChar char="Ø"/>
                      </a:pPr>
                      <a:r>
                        <a:rPr lang="en-US" baseline="0" dirty="0" smtClean="0"/>
                        <a:t>Contains typical demographics data including:</a:t>
                      </a:r>
                    </a:p>
                    <a:p>
                      <a:pPr marL="742950" lvl="1" indent="-285750">
                        <a:buClr>
                          <a:srgbClr val="0070C0"/>
                        </a:buClr>
                        <a:buFont typeface="Wingdings" panose="05000000000000000000" pitchFamily="2" charset="2"/>
                        <a:buChar char="Ø"/>
                      </a:pPr>
                      <a:r>
                        <a:rPr lang="en-US" baseline="0" dirty="0" smtClean="0"/>
                        <a:t>Patient Name</a:t>
                      </a:r>
                    </a:p>
                    <a:p>
                      <a:pPr marL="742950" lvl="1" indent="-285750">
                        <a:buClr>
                          <a:srgbClr val="0070C0"/>
                        </a:buClr>
                        <a:buFont typeface="Wingdings" panose="05000000000000000000" pitchFamily="2" charset="2"/>
                        <a:buChar char="Ø"/>
                      </a:pPr>
                      <a:r>
                        <a:rPr lang="en-US" baseline="0" dirty="0" smtClean="0"/>
                        <a:t>Patient Identifier</a:t>
                      </a:r>
                    </a:p>
                    <a:p>
                      <a:pPr marL="742950" lvl="1" indent="-285750">
                        <a:buClr>
                          <a:srgbClr val="0070C0"/>
                        </a:buClr>
                        <a:buFont typeface="Wingdings" panose="05000000000000000000" pitchFamily="2" charset="2"/>
                        <a:buChar char="Ø"/>
                      </a:pPr>
                      <a:r>
                        <a:rPr lang="en-US" baseline="0" dirty="0" smtClean="0"/>
                        <a:t>DOB</a:t>
                      </a:r>
                    </a:p>
                    <a:p>
                      <a:pPr marL="742950" lvl="1" indent="-285750">
                        <a:buClr>
                          <a:srgbClr val="0070C0"/>
                        </a:buClr>
                        <a:buFont typeface="Wingdings" panose="05000000000000000000" pitchFamily="2" charset="2"/>
                        <a:buChar char="Ø"/>
                      </a:pPr>
                      <a:r>
                        <a:rPr lang="en-US" baseline="0" dirty="0" smtClean="0"/>
                        <a:t>Gender</a:t>
                      </a:r>
                    </a:p>
                    <a:p>
                      <a:pPr marL="742950" lvl="1" indent="-285750">
                        <a:buClr>
                          <a:srgbClr val="0070C0"/>
                        </a:buClr>
                        <a:buFont typeface="Wingdings" panose="05000000000000000000" pitchFamily="2" charset="2"/>
                        <a:buChar char="Ø"/>
                      </a:pPr>
                      <a:r>
                        <a:rPr lang="en-US" baseline="0" dirty="0" smtClean="0"/>
                        <a:t>Address</a:t>
                      </a:r>
                    </a:p>
                    <a:p>
                      <a:pPr marL="742950" lvl="1" indent="-285750">
                        <a:buClr>
                          <a:srgbClr val="0070C0"/>
                        </a:buClr>
                        <a:buFont typeface="Wingdings" panose="05000000000000000000" pitchFamily="2" charset="2"/>
                        <a:buChar char="Ø"/>
                      </a:pPr>
                      <a:r>
                        <a:rPr lang="en-US" baseline="0" dirty="0" smtClean="0"/>
                        <a:t>Phone</a:t>
                      </a:r>
                      <a:endParaRPr lang="en-US" dirty="0" smtClean="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t>Step 2:</a:t>
                      </a:r>
                    </a:p>
                    <a:p>
                      <a:r>
                        <a:rPr lang="en-US" sz="1000" b="1" dirty="0" smtClean="0"/>
                        <a:t>IZ-QR-2.2_Response_K11_Z42</a:t>
                      </a:r>
                    </a:p>
                    <a:p>
                      <a:r>
                        <a:rPr lang="en-US" dirty="0" smtClean="0"/>
                        <a:t>Receive RSP</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indent="-285750">
                        <a:buClr>
                          <a:srgbClr val="0070C0"/>
                        </a:buClr>
                        <a:buFont typeface="Wingdings" panose="05000000000000000000" pitchFamily="2" charset="2"/>
                        <a:buChar char="Ø"/>
                      </a:pPr>
                      <a:r>
                        <a:rPr lang="en-US" dirty="0" smtClean="0"/>
                        <a:t>Query</a:t>
                      </a:r>
                      <a:r>
                        <a:rPr lang="en-US" baseline="0" dirty="0" smtClean="0"/>
                        <a:t> was successful and returns an evaluated history and forecast for the patient</a:t>
                      </a:r>
                      <a:endParaRPr lang="en-US" baseline="0" dirty="0" smtClean="0">
                        <a:solidFill>
                          <a:schemeClr val="tx1"/>
                        </a:solidFill>
                      </a:endParaRPr>
                    </a:p>
                    <a:p>
                      <a:pPr marL="285750" indent="-285750">
                        <a:buClr>
                          <a:srgbClr val="0070C0"/>
                        </a:buClr>
                        <a:buFont typeface="Wingdings" panose="05000000000000000000" pitchFamily="2" charset="2"/>
                        <a:buChar char="Ø"/>
                      </a:pPr>
                      <a:r>
                        <a:rPr lang="en-US" baseline="0" dirty="0" smtClean="0"/>
                        <a:t>EHR-S is to process and display the response message containing a single immunization event and multiple recommendations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83</a:t>
            </a:fld>
            <a:endParaRPr lang="en-US">
              <a:solidFill>
                <a:srgbClr val="FFFFFF"/>
              </a:solidFill>
            </a:endParaRPr>
          </a:p>
        </p:txBody>
      </p:sp>
    </p:spTree>
    <p:extLst>
      <p:ext uri="{BB962C8B-B14F-4D97-AF65-F5344CB8AC3E}">
        <p14:creationId xmlns:p14="http://schemas.microsoft.com/office/powerpoint/2010/main" val="239907358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52400" y="33867"/>
            <a:ext cx="8229600" cy="519113"/>
          </a:xfrm>
        </p:spPr>
        <p:txBody>
          <a:bodyPr/>
          <a:lstStyle/>
          <a:p>
            <a:r>
              <a:rPr lang="en-US" dirty="0" smtClean="0"/>
              <a:t>Test Case 3: Query where No Patients are Found</a:t>
            </a:r>
          </a:p>
        </p:txBody>
      </p:sp>
      <p:graphicFrame>
        <p:nvGraphicFramePr>
          <p:cNvPr id="4" name="Content Placeholder 3"/>
          <p:cNvGraphicFramePr>
            <a:graphicFrameLocks noGrp="1"/>
          </p:cNvGraphicFramePr>
          <p:nvPr>
            <p:ph idx="1"/>
            <p:extLst/>
          </p:nvPr>
        </p:nvGraphicFramePr>
        <p:xfrm>
          <a:off x="152400" y="609600"/>
          <a:ext cx="8839200" cy="4582160"/>
        </p:xfrm>
        <a:graphic>
          <a:graphicData uri="http://schemas.openxmlformats.org/drawingml/2006/table">
            <a:tbl>
              <a:tblPr firstRow="1" bandRow="1">
                <a:tableStyleId>{9DCAF9ED-07DC-4A11-8D7F-57B35C25682E}</a:tableStyleId>
              </a:tblPr>
              <a:tblGrid>
                <a:gridCol w="2152499"/>
                <a:gridCol w="6686701"/>
              </a:tblGrid>
              <a:tr h="370840">
                <a:tc gridSpan="2">
                  <a:txBody>
                    <a:bodyPr/>
                    <a:lstStyle/>
                    <a:p>
                      <a:pPr algn="ctr"/>
                      <a:r>
                        <a:rPr lang="en-US" dirty="0" smtClean="0"/>
                        <a:t>IZ-QR-3_Query_No</a:t>
                      </a:r>
                      <a:r>
                        <a:rPr lang="en-US" baseline="0" dirty="0" smtClean="0"/>
                        <a:t> Patients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Purpose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dirty="0" smtClean="0"/>
                        <a:t>Query</a:t>
                      </a:r>
                      <a:r>
                        <a:rPr lang="en-US" baseline="0" dirty="0" smtClean="0"/>
                        <a:t> for a </a:t>
                      </a:r>
                      <a:r>
                        <a:rPr lang="en-US" baseline="0" dirty="0" smtClean="0">
                          <a:solidFill>
                            <a:schemeClr val="tx1"/>
                          </a:solidFill>
                        </a:rPr>
                        <a:t>toddler in </a:t>
                      </a:r>
                      <a:r>
                        <a:rPr lang="en-US" baseline="0" dirty="0" smtClean="0"/>
                        <a:t>which the patient record is not  found</a:t>
                      </a:r>
                      <a:endParaRPr lang="en-US" dirty="0" smtClean="0"/>
                    </a:p>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dirty="0" smtClean="0"/>
                        <a:t>Receive</a:t>
                      </a:r>
                      <a:r>
                        <a:rPr lang="en-US" baseline="0" dirty="0" smtClean="0"/>
                        <a:t> a response message indicating no person found</a:t>
                      </a:r>
                      <a:endParaRPr 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solidFill>
                            <a:schemeClr val="bg1"/>
                          </a:solidFill>
                        </a:rPr>
                        <a:t>Steps</a:t>
                      </a:r>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b="1" dirty="0" smtClean="0">
                          <a:solidFill>
                            <a:schemeClr val="bg1"/>
                          </a:solidFill>
                        </a:rPr>
                        <a:t>High-level Test Objectives</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370840">
                <a:tc>
                  <a:txBody>
                    <a:bodyPr/>
                    <a:lstStyle/>
                    <a:p>
                      <a:r>
                        <a:rPr lang="en-US" b="1" dirty="0" smtClean="0"/>
                        <a:t>Step 1:</a:t>
                      </a:r>
                    </a:p>
                    <a:p>
                      <a:r>
                        <a:rPr lang="en-US" sz="1000" b="1" dirty="0" smtClean="0"/>
                        <a:t>IZ-QR-3.1_Query_Q11_Z44  </a:t>
                      </a:r>
                    </a:p>
                    <a:p>
                      <a:r>
                        <a:rPr lang="en-US" dirty="0" smtClean="0"/>
                        <a:t>Create </a:t>
                      </a:r>
                    </a:p>
                    <a:p>
                      <a:r>
                        <a:rPr lang="en-US" dirty="0" smtClean="0"/>
                        <a:t>Query</a:t>
                      </a:r>
                    </a:p>
                    <a:p>
                      <a:r>
                        <a:rPr lang="en-US" dirty="0" smtClean="0"/>
                        <a:t>Message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indent="-285750">
                        <a:buClr>
                          <a:srgbClr val="0070C0"/>
                        </a:buClr>
                        <a:buFont typeface="Wingdings" panose="05000000000000000000" pitchFamily="2" charset="2"/>
                        <a:buChar char="Ø"/>
                      </a:pPr>
                      <a:r>
                        <a:rPr lang="en-US" dirty="0" smtClean="0"/>
                        <a:t>Create</a:t>
                      </a:r>
                      <a:r>
                        <a:rPr lang="en-US" baseline="0" dirty="0" smtClean="0"/>
                        <a:t> a query message</a:t>
                      </a:r>
                    </a:p>
                    <a:p>
                      <a:pPr marL="285750" indent="-285750">
                        <a:buClr>
                          <a:srgbClr val="0070C0"/>
                        </a:buClr>
                        <a:buFont typeface="Wingdings" panose="05000000000000000000" pitchFamily="2" charset="2"/>
                        <a:buChar char="Ø"/>
                      </a:pPr>
                      <a:r>
                        <a:rPr lang="en-US" baseline="0" dirty="0" smtClean="0"/>
                        <a:t>Contains typical demographics data and additionally:</a:t>
                      </a:r>
                    </a:p>
                    <a:p>
                      <a:pPr marL="742950" lvl="1" indent="-285750">
                        <a:buClr>
                          <a:srgbClr val="0070C0"/>
                        </a:buClr>
                        <a:buFont typeface="Wingdings" panose="05000000000000000000" pitchFamily="2" charset="2"/>
                        <a:buChar char="Ø"/>
                      </a:pPr>
                      <a:r>
                        <a:rPr lang="en-US" baseline="0" dirty="0" smtClean="0">
                          <a:solidFill>
                            <a:srgbClr val="FF0000"/>
                          </a:solidFill>
                        </a:rPr>
                        <a:t>Multiple Birth Indicator</a:t>
                      </a:r>
                    </a:p>
                    <a:p>
                      <a:pPr marL="742950" lvl="1" indent="-285750">
                        <a:buClr>
                          <a:srgbClr val="0070C0"/>
                        </a:buClr>
                        <a:buFont typeface="Wingdings" panose="05000000000000000000" pitchFamily="2" charset="2"/>
                        <a:buChar char="Ø"/>
                      </a:pPr>
                      <a:r>
                        <a:rPr lang="en-US" baseline="0" dirty="0" smtClean="0">
                          <a:solidFill>
                            <a:srgbClr val="FF0000"/>
                          </a:solidFill>
                        </a:rPr>
                        <a:t>Birth Order</a:t>
                      </a:r>
                    </a:p>
                    <a:p>
                      <a:pPr marL="742950" lvl="1" indent="-285750">
                        <a:buClr>
                          <a:srgbClr val="0070C0"/>
                        </a:buClr>
                        <a:buFont typeface="Wingdings" panose="05000000000000000000" pitchFamily="2" charset="2"/>
                        <a:buChar char="Ø"/>
                      </a:pPr>
                      <a:r>
                        <a:rPr lang="en-US" baseline="0" dirty="0" smtClean="0">
                          <a:solidFill>
                            <a:srgbClr val="FF0000"/>
                          </a:solidFill>
                        </a:rPr>
                        <a:t>Mother’s Maiden Name</a:t>
                      </a:r>
                    </a:p>
                    <a:p>
                      <a:pPr marL="742950" lvl="1" indent="-285750">
                        <a:buClr>
                          <a:srgbClr val="0070C0"/>
                        </a:buClr>
                        <a:buFont typeface="Wingdings" panose="05000000000000000000" pitchFamily="2" charset="2"/>
                        <a:buChar char="Ø"/>
                      </a:pPr>
                      <a:r>
                        <a:rPr lang="en-US" baseline="0" dirty="0" smtClean="0">
                          <a:solidFill>
                            <a:srgbClr val="FF0000"/>
                          </a:solidFill>
                        </a:rPr>
                        <a:t>Fully valued address</a:t>
                      </a:r>
                    </a:p>
                    <a:p>
                      <a:pPr marL="285750" lvl="0" indent="-285750">
                        <a:buClr>
                          <a:srgbClr val="0070C0"/>
                        </a:buClr>
                        <a:buFont typeface="Wingdings" panose="05000000000000000000" pitchFamily="2" charset="2"/>
                        <a:buChar char="Ø"/>
                      </a:pPr>
                      <a:r>
                        <a:rPr lang="en-US" dirty="0" smtClean="0">
                          <a:solidFill>
                            <a:srgbClr val="FF0000"/>
                          </a:solidFill>
                        </a:rPr>
                        <a:t>Support of OIDs in the query message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t>Step 2:</a:t>
                      </a:r>
                    </a:p>
                    <a:p>
                      <a:r>
                        <a:rPr lang="en-US" sz="1000" b="1" dirty="0" smtClean="0"/>
                        <a:t>IZ-QR-3.2_Response_K11_Z33</a:t>
                      </a:r>
                    </a:p>
                    <a:p>
                      <a:r>
                        <a:rPr lang="en-US" dirty="0" smtClean="0"/>
                        <a:t>Receive RSP</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indent="-285750">
                        <a:buClr>
                          <a:srgbClr val="0070C0"/>
                        </a:buClr>
                        <a:buFont typeface="Wingdings" panose="05000000000000000000" pitchFamily="2" charset="2"/>
                        <a:buChar char="Ø"/>
                      </a:pPr>
                      <a:r>
                        <a:rPr lang="en-US" dirty="0" smtClean="0"/>
                        <a:t>Query</a:t>
                      </a:r>
                      <a:r>
                        <a:rPr lang="en-US" baseline="0" dirty="0" smtClean="0"/>
                        <a:t> was successful but returned no </a:t>
                      </a:r>
                      <a:r>
                        <a:rPr lang="en-US" sz="1800" dirty="0" smtClean="0">
                          <a:ea typeface="ＭＳ Ｐゴシック" charset="0"/>
                        </a:rPr>
                        <a:t>high confidence matches</a:t>
                      </a:r>
                      <a:endParaRPr lang="en-US" baseline="0" dirty="0" smtClean="0">
                        <a:solidFill>
                          <a:schemeClr val="tx1"/>
                        </a:solidFill>
                      </a:endParaRPr>
                    </a:p>
                    <a:p>
                      <a:pPr marL="285750" indent="-285750">
                        <a:buClr>
                          <a:srgbClr val="0070C0"/>
                        </a:buClr>
                        <a:buFont typeface="Wingdings" panose="05000000000000000000" pitchFamily="2" charset="2"/>
                        <a:buChar char="Ø"/>
                      </a:pPr>
                      <a:r>
                        <a:rPr lang="en-US" baseline="0" dirty="0" smtClean="0"/>
                        <a:t>EHR-S is to process the response message and display </a:t>
                      </a:r>
                      <a:r>
                        <a:rPr lang="en-US" baseline="0" dirty="0" smtClean="0">
                          <a:solidFill>
                            <a:srgbClr val="FF0000"/>
                          </a:solidFill>
                        </a:rPr>
                        <a:t>some indication </a:t>
                      </a:r>
                      <a:r>
                        <a:rPr lang="en-US" baseline="0" dirty="0" smtClean="0"/>
                        <a:t>to the end user that </a:t>
                      </a:r>
                      <a:r>
                        <a:rPr lang="en-US" baseline="0" dirty="0" smtClean="0">
                          <a:solidFill>
                            <a:srgbClr val="FF0000"/>
                          </a:solidFill>
                        </a:rPr>
                        <a:t>no matches were found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84</a:t>
            </a:fld>
            <a:endParaRPr lang="en-US">
              <a:solidFill>
                <a:srgbClr val="FFFFFF"/>
              </a:solidFill>
            </a:endParaRPr>
          </a:p>
        </p:txBody>
      </p:sp>
    </p:spTree>
    <p:extLst>
      <p:ext uri="{BB962C8B-B14F-4D97-AF65-F5344CB8AC3E}">
        <p14:creationId xmlns:p14="http://schemas.microsoft.com/office/powerpoint/2010/main" val="54969053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52400" y="33867"/>
            <a:ext cx="8229600" cy="519113"/>
          </a:xfrm>
        </p:spPr>
        <p:txBody>
          <a:bodyPr/>
          <a:lstStyle/>
          <a:p>
            <a:r>
              <a:rPr lang="en-US" dirty="0" smtClean="0"/>
              <a:t>Test Case 4: Query where Too Many Patients Found</a:t>
            </a:r>
          </a:p>
        </p:txBody>
      </p:sp>
      <p:graphicFrame>
        <p:nvGraphicFramePr>
          <p:cNvPr id="4" name="Content Placeholder 3"/>
          <p:cNvGraphicFramePr>
            <a:graphicFrameLocks noGrp="1"/>
          </p:cNvGraphicFramePr>
          <p:nvPr>
            <p:ph idx="1"/>
            <p:extLst/>
          </p:nvPr>
        </p:nvGraphicFramePr>
        <p:xfrm>
          <a:off x="152400" y="685800"/>
          <a:ext cx="8839200" cy="5405120"/>
        </p:xfrm>
        <a:graphic>
          <a:graphicData uri="http://schemas.openxmlformats.org/drawingml/2006/table">
            <a:tbl>
              <a:tblPr firstRow="1" bandRow="1">
                <a:tableStyleId>{9DCAF9ED-07DC-4A11-8D7F-57B35C25682E}</a:tableStyleId>
              </a:tblPr>
              <a:tblGrid>
                <a:gridCol w="2152499"/>
                <a:gridCol w="6686701"/>
              </a:tblGrid>
              <a:tr h="370840">
                <a:tc gridSpan="2">
                  <a:txBody>
                    <a:bodyPr/>
                    <a:lstStyle/>
                    <a:p>
                      <a:pPr algn="ctr"/>
                      <a:r>
                        <a:rPr lang="en-US" dirty="0" smtClean="0"/>
                        <a:t>IZ-QR-4_Query_Too_Many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Purpose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dirty="0" smtClean="0"/>
                        <a:t>Query</a:t>
                      </a:r>
                      <a:r>
                        <a:rPr lang="en-US" baseline="0" dirty="0" smtClean="0"/>
                        <a:t> for a child in which no patient record is returned because too many patients are found</a:t>
                      </a:r>
                      <a:endParaRPr lang="en-US" dirty="0" smtClean="0"/>
                    </a:p>
                    <a:p>
                      <a:pPr marL="342900" marR="0" indent="-342900" algn="l" defTabSz="914400" rtl="0" eaLnBrk="1" fontAlgn="auto" latinLnBrk="0" hangingPunct="1">
                        <a:lnSpc>
                          <a:spcPct val="100000"/>
                        </a:lnSpc>
                        <a:spcBef>
                          <a:spcPts val="0"/>
                        </a:spcBef>
                        <a:spcAft>
                          <a:spcPts val="0"/>
                        </a:spcAft>
                        <a:buClrTx/>
                        <a:buSzTx/>
                        <a:buFontTx/>
                        <a:buAutoNum type="arabicParenBoth"/>
                        <a:tabLst/>
                        <a:defRPr/>
                      </a:pPr>
                      <a:r>
                        <a:rPr lang="en-US" dirty="0" smtClean="0"/>
                        <a:t>Receive</a:t>
                      </a:r>
                      <a:r>
                        <a:rPr lang="en-US" baseline="0" dirty="0" smtClean="0"/>
                        <a:t> a response message and inform the end user</a:t>
                      </a:r>
                      <a:endParaRPr 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solidFill>
                            <a:schemeClr val="bg1"/>
                          </a:solidFill>
                        </a:rPr>
                        <a:t>Steps</a:t>
                      </a:r>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b="1" dirty="0" smtClean="0">
                          <a:solidFill>
                            <a:schemeClr val="bg1"/>
                          </a:solidFill>
                        </a:rPr>
                        <a:t>High-level Test Objectives</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370840">
                <a:tc>
                  <a:txBody>
                    <a:bodyPr/>
                    <a:lstStyle/>
                    <a:p>
                      <a:r>
                        <a:rPr lang="en-US" b="1" dirty="0" smtClean="0"/>
                        <a:t>Step 1:</a:t>
                      </a:r>
                    </a:p>
                    <a:p>
                      <a:r>
                        <a:rPr lang="en-US" sz="1000" b="1" dirty="0" smtClean="0"/>
                        <a:t>IZ-QR-4.1_Query_Q11_Z44  </a:t>
                      </a:r>
                    </a:p>
                    <a:p>
                      <a:r>
                        <a:rPr lang="en-US" dirty="0" smtClean="0"/>
                        <a:t>Create </a:t>
                      </a:r>
                    </a:p>
                    <a:p>
                      <a:r>
                        <a:rPr lang="en-US" dirty="0" smtClean="0"/>
                        <a:t>Query</a:t>
                      </a:r>
                    </a:p>
                    <a:p>
                      <a:r>
                        <a:rPr lang="en-US" dirty="0" smtClean="0"/>
                        <a:t>Message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indent="-285750">
                        <a:buClr>
                          <a:srgbClr val="0070C0"/>
                        </a:buClr>
                        <a:buFont typeface="Wingdings" panose="05000000000000000000" pitchFamily="2" charset="2"/>
                        <a:buChar char="Ø"/>
                      </a:pPr>
                      <a:r>
                        <a:rPr lang="en-US" dirty="0" smtClean="0"/>
                        <a:t>Create</a:t>
                      </a:r>
                      <a:r>
                        <a:rPr lang="en-US" baseline="0" dirty="0" smtClean="0"/>
                        <a:t> a query message</a:t>
                      </a:r>
                    </a:p>
                    <a:p>
                      <a:pPr marL="285750" indent="-285750">
                        <a:buClr>
                          <a:srgbClr val="0070C0"/>
                        </a:buClr>
                        <a:buFont typeface="Wingdings" panose="05000000000000000000" pitchFamily="2" charset="2"/>
                        <a:buChar char="Ø"/>
                      </a:pPr>
                      <a:r>
                        <a:rPr lang="en-US" baseline="0" dirty="0" smtClean="0"/>
                        <a:t>Contains typical demographics data including:</a:t>
                      </a:r>
                    </a:p>
                    <a:p>
                      <a:pPr marL="742950" lvl="1" indent="-285750">
                        <a:buClr>
                          <a:srgbClr val="0070C0"/>
                        </a:buClr>
                        <a:buFont typeface="Wingdings" panose="05000000000000000000" pitchFamily="2" charset="2"/>
                        <a:buChar char="Ø"/>
                      </a:pPr>
                      <a:r>
                        <a:rPr lang="en-US" baseline="0" dirty="0" smtClean="0"/>
                        <a:t>Patient Name</a:t>
                      </a:r>
                    </a:p>
                    <a:p>
                      <a:pPr marL="742950" lvl="1" indent="-285750">
                        <a:buClr>
                          <a:srgbClr val="0070C0"/>
                        </a:buClr>
                        <a:buFont typeface="Wingdings" panose="05000000000000000000" pitchFamily="2" charset="2"/>
                        <a:buChar char="Ø"/>
                      </a:pPr>
                      <a:r>
                        <a:rPr lang="en-US" baseline="0" dirty="0" smtClean="0"/>
                        <a:t>Patient Identifier</a:t>
                      </a:r>
                    </a:p>
                    <a:p>
                      <a:pPr marL="742950" lvl="1" indent="-285750">
                        <a:buClr>
                          <a:srgbClr val="0070C0"/>
                        </a:buClr>
                        <a:buFont typeface="Wingdings" panose="05000000000000000000" pitchFamily="2" charset="2"/>
                        <a:buChar char="Ø"/>
                      </a:pPr>
                      <a:r>
                        <a:rPr lang="en-US" baseline="0" dirty="0" smtClean="0"/>
                        <a:t>DOB</a:t>
                      </a:r>
                    </a:p>
                    <a:p>
                      <a:pPr marL="742950" lvl="1" indent="-285750">
                        <a:buClr>
                          <a:srgbClr val="0070C0"/>
                        </a:buClr>
                        <a:buFont typeface="Wingdings" panose="05000000000000000000" pitchFamily="2" charset="2"/>
                        <a:buChar char="Ø"/>
                      </a:pPr>
                      <a:r>
                        <a:rPr lang="en-US" baseline="0" dirty="0" smtClean="0"/>
                        <a:t>Gender</a:t>
                      </a:r>
                    </a:p>
                    <a:p>
                      <a:pPr marL="742950" lvl="1" indent="-285750">
                        <a:buClr>
                          <a:srgbClr val="0070C0"/>
                        </a:buClr>
                        <a:buFont typeface="Wingdings" panose="05000000000000000000" pitchFamily="2" charset="2"/>
                        <a:buChar char="Ø"/>
                      </a:pPr>
                      <a:r>
                        <a:rPr lang="en-US" baseline="0" dirty="0" smtClean="0"/>
                        <a:t>Address</a:t>
                      </a:r>
                    </a:p>
                    <a:p>
                      <a:pPr marL="742950" lvl="1" indent="-285750">
                        <a:buClr>
                          <a:srgbClr val="0070C0"/>
                        </a:buClr>
                        <a:buFont typeface="Wingdings" panose="05000000000000000000" pitchFamily="2" charset="2"/>
                        <a:buChar char="Ø"/>
                      </a:pPr>
                      <a:r>
                        <a:rPr lang="en-US" baseline="0" dirty="0" smtClean="0"/>
                        <a:t>Phone</a:t>
                      </a:r>
                      <a:endParaRPr lang="en-US" dirty="0" smtClean="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b="1" dirty="0" smtClean="0"/>
                        <a:t>Step 2:</a:t>
                      </a:r>
                    </a:p>
                    <a:p>
                      <a:r>
                        <a:rPr lang="en-US" sz="1000" b="1" dirty="0" smtClean="0"/>
                        <a:t>IZ-QR-4.2_Response_K11_Z33</a:t>
                      </a:r>
                    </a:p>
                    <a:p>
                      <a:r>
                        <a:rPr lang="en-US" dirty="0" smtClean="0"/>
                        <a:t>Receive RSP</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marL="285750" indent="-285750">
                        <a:buClr>
                          <a:srgbClr val="0070C0"/>
                        </a:buClr>
                        <a:buFont typeface="Wingdings" panose="05000000000000000000" pitchFamily="2" charset="2"/>
                        <a:buChar char="Ø"/>
                      </a:pPr>
                      <a:r>
                        <a:rPr lang="en-US" dirty="0" smtClean="0"/>
                        <a:t>Query</a:t>
                      </a:r>
                      <a:r>
                        <a:rPr lang="en-US" baseline="0" dirty="0" smtClean="0"/>
                        <a:t> was successful but returns an indication that too many</a:t>
                      </a:r>
                      <a:r>
                        <a:rPr lang="en-US" sz="1800" dirty="0" smtClean="0">
                          <a:ea typeface="ＭＳ Ｐゴシック" charset="0"/>
                        </a:rPr>
                        <a:t> matching</a:t>
                      </a:r>
                      <a:r>
                        <a:rPr lang="en-US" sz="1800" baseline="0" dirty="0" smtClean="0">
                          <a:ea typeface="ＭＳ Ｐゴシック" charset="0"/>
                        </a:rPr>
                        <a:t> patients were found</a:t>
                      </a:r>
                      <a:r>
                        <a:rPr lang="en-US" sz="1800" dirty="0" smtClean="0">
                          <a:ea typeface="ＭＳ Ｐゴシック" charset="0"/>
                        </a:rPr>
                        <a:t> </a:t>
                      </a:r>
                      <a:endParaRPr lang="en-US" baseline="0" dirty="0" smtClean="0">
                        <a:solidFill>
                          <a:schemeClr val="tx1"/>
                        </a:solidFill>
                      </a:endParaRPr>
                    </a:p>
                    <a:p>
                      <a:pPr marL="285750" indent="-285750">
                        <a:buClr>
                          <a:srgbClr val="0070C0"/>
                        </a:buClr>
                        <a:buFont typeface="Wingdings" panose="05000000000000000000" pitchFamily="2" charset="2"/>
                        <a:buChar char="Ø"/>
                      </a:pPr>
                      <a:r>
                        <a:rPr lang="en-US" baseline="0" dirty="0" smtClean="0"/>
                        <a:t>EHR-S is to process the response message and display </a:t>
                      </a:r>
                      <a:r>
                        <a:rPr lang="en-US" baseline="0" dirty="0" smtClean="0">
                          <a:solidFill>
                            <a:srgbClr val="FF0000"/>
                          </a:solidFill>
                        </a:rPr>
                        <a:t>some indication </a:t>
                      </a:r>
                      <a:r>
                        <a:rPr lang="en-US" baseline="0" dirty="0" smtClean="0"/>
                        <a:t>to the end user that </a:t>
                      </a:r>
                      <a:r>
                        <a:rPr lang="en-US" baseline="0" dirty="0" smtClean="0">
                          <a:solidFill>
                            <a:srgbClr val="FF0000"/>
                          </a:solidFill>
                        </a:rPr>
                        <a:t>too many matches were found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85</a:t>
            </a:fld>
            <a:endParaRPr lang="en-US">
              <a:solidFill>
                <a:srgbClr val="FFFFFF"/>
              </a:solidFill>
            </a:endParaRPr>
          </a:p>
        </p:txBody>
      </p:sp>
    </p:spTree>
    <p:extLst>
      <p:ext uri="{BB962C8B-B14F-4D97-AF65-F5344CB8AC3E}">
        <p14:creationId xmlns:p14="http://schemas.microsoft.com/office/powerpoint/2010/main" val="48262188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option4"/>
          <p:cNvPicPr>
            <a:picLocks noChangeAspect="1" noChangeArrowheads="1"/>
          </p:cNvPicPr>
          <p:nvPr/>
        </p:nvPicPr>
        <p:blipFill>
          <a:blip r:embed="rId3" cstate="print"/>
          <a:srcRect/>
          <a:stretch>
            <a:fillRect/>
          </a:stretch>
        </p:blipFill>
        <p:spPr bwMode="auto">
          <a:xfrm>
            <a:off x="3578225" y="2141538"/>
            <a:ext cx="5565775" cy="2974975"/>
          </a:xfrm>
          <a:prstGeom prst="rect">
            <a:avLst/>
          </a:prstGeom>
          <a:noFill/>
          <a:ln w="9525">
            <a:noFill/>
            <a:miter lim="800000"/>
            <a:headEnd/>
            <a:tailEnd/>
          </a:ln>
        </p:spPr>
      </p:pic>
      <p:sp>
        <p:nvSpPr>
          <p:cNvPr id="3075" name="Rectangle 18"/>
          <p:cNvSpPr>
            <a:spLocks noChangeArrowheads="1"/>
          </p:cNvSpPr>
          <p:nvPr/>
        </p:nvSpPr>
        <p:spPr bwMode="auto">
          <a:xfrm>
            <a:off x="533400" y="2209800"/>
            <a:ext cx="8248650" cy="1126462"/>
          </a:xfrm>
          <a:prstGeom prst="rect">
            <a:avLst/>
          </a:prstGeom>
          <a:noFill/>
          <a:ln w="9525" algn="ctr">
            <a:noFill/>
            <a:miter lim="800000"/>
            <a:headEnd/>
            <a:tailEnd/>
          </a:ln>
        </p:spPr>
        <p:txBody>
          <a:bodyPr wrap="square">
            <a:spAutoFit/>
          </a:bodyPr>
          <a:lstStyle/>
          <a:p>
            <a:pPr fontAlgn="base">
              <a:lnSpc>
                <a:spcPct val="80000"/>
              </a:lnSpc>
              <a:spcBef>
                <a:spcPct val="0"/>
              </a:spcBef>
              <a:spcAft>
                <a:spcPct val="0"/>
              </a:spcAft>
              <a:defRPr/>
            </a:pPr>
            <a:r>
              <a:rPr lang="en-US" sz="3200" dirty="0">
                <a:solidFill>
                  <a:srgbClr val="012445"/>
                </a:solidFill>
                <a:latin typeface="Franklin Gothic Demi"/>
              </a:rPr>
              <a:t>NIST Immunization Test Suite (</a:t>
            </a:r>
            <a:r>
              <a:rPr lang="en-US" sz="3200" dirty="0" smtClean="0">
                <a:solidFill>
                  <a:srgbClr val="012445"/>
                </a:solidFill>
                <a:latin typeface="Franklin Gothic Demi"/>
              </a:rPr>
              <a:t>2012)</a:t>
            </a:r>
            <a:endParaRPr lang="en-US" sz="3200" dirty="0">
              <a:solidFill>
                <a:srgbClr val="012445"/>
              </a:solidFill>
              <a:latin typeface="Franklin Gothic Demi"/>
            </a:endParaRPr>
          </a:p>
          <a:p>
            <a:pPr fontAlgn="base">
              <a:lnSpc>
                <a:spcPct val="80000"/>
              </a:lnSpc>
              <a:spcBef>
                <a:spcPct val="0"/>
              </a:spcBef>
              <a:spcAft>
                <a:spcPct val="0"/>
              </a:spcAft>
              <a:defRPr/>
            </a:pPr>
            <a:endParaRPr lang="en-US" sz="2800" i="1" dirty="0" smtClean="0">
              <a:solidFill>
                <a:srgbClr val="012445"/>
              </a:solidFill>
            </a:endParaRPr>
          </a:p>
          <a:p>
            <a:pPr fontAlgn="base">
              <a:lnSpc>
                <a:spcPct val="80000"/>
              </a:lnSpc>
              <a:spcBef>
                <a:spcPct val="0"/>
              </a:spcBef>
              <a:spcAft>
                <a:spcPct val="0"/>
              </a:spcAft>
              <a:defRPr/>
            </a:pPr>
            <a:endParaRPr lang="en-US" sz="2400" i="1" dirty="0" smtClean="0">
              <a:solidFill>
                <a:srgbClr val="012445"/>
              </a:solidFill>
            </a:endParaRPr>
          </a:p>
        </p:txBody>
      </p:sp>
    </p:spTree>
    <p:extLst>
      <p:ext uri="{BB962C8B-B14F-4D97-AF65-F5344CB8AC3E}">
        <p14:creationId xmlns:p14="http://schemas.microsoft.com/office/powerpoint/2010/main" val="305243108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NIST Immunization Test Suite (2012)</a:t>
            </a:r>
          </a:p>
        </p:txBody>
      </p:sp>
      <p:sp>
        <p:nvSpPr>
          <p:cNvPr id="3" name="Content Placeholder 2"/>
          <p:cNvSpPr>
            <a:spLocks noGrp="1"/>
          </p:cNvSpPr>
          <p:nvPr>
            <p:ph idx="1"/>
          </p:nvPr>
        </p:nvSpPr>
        <p:spPr>
          <a:xfrm>
            <a:off x="304801" y="831850"/>
            <a:ext cx="8610600" cy="5264150"/>
          </a:xfrm>
        </p:spPr>
        <p:txBody>
          <a:bodyPr>
            <a:normAutofit/>
          </a:bodyPr>
          <a:lstStyle/>
          <a:p>
            <a:pPr>
              <a:buClr>
                <a:srgbClr val="0070C0"/>
              </a:buClr>
              <a:buFont typeface="Wingdings" panose="05000000000000000000" pitchFamily="2" charset="2"/>
              <a:buChar char="Ø"/>
            </a:pPr>
            <a:r>
              <a:rPr lang="en-US" sz="2400" dirty="0"/>
              <a:t>HL7 2.5.1 Immunization Implementation Guide Release </a:t>
            </a:r>
            <a:r>
              <a:rPr lang="en-US" sz="2400" dirty="0" smtClean="0"/>
              <a:t>1.4</a:t>
            </a:r>
            <a:endParaRPr lang="en-US" sz="2400" dirty="0"/>
          </a:p>
          <a:p>
            <a:pPr>
              <a:buClr>
                <a:srgbClr val="0070C0"/>
              </a:buClr>
              <a:buFont typeface="Wingdings" panose="05000000000000000000" pitchFamily="2" charset="2"/>
              <a:buChar char="Ø"/>
            </a:pPr>
            <a:r>
              <a:rPr lang="en-US" sz="2400" dirty="0"/>
              <a:t>HL7 2.5.1 Immunization Implementation Guide Release </a:t>
            </a:r>
            <a:r>
              <a:rPr lang="en-US" sz="2400" dirty="0" smtClean="0"/>
              <a:t>1.4, Addendum</a:t>
            </a:r>
            <a:endParaRPr lang="en-US" dirty="0" smtClean="0"/>
          </a:p>
          <a:p>
            <a:pPr>
              <a:buClr>
                <a:srgbClr val="0070C0"/>
              </a:buClr>
              <a:buFont typeface="Wingdings" panose="05000000000000000000" pitchFamily="2" charset="2"/>
              <a:buChar char="Ø"/>
            </a:pPr>
            <a:r>
              <a:rPr lang="en-US" dirty="0" smtClean="0"/>
              <a:t>Profiles Supported</a:t>
            </a:r>
          </a:p>
          <a:p>
            <a:pPr lvl="1">
              <a:buClr>
                <a:srgbClr val="0070C0"/>
              </a:buClr>
              <a:buFont typeface="Wingdings" panose="05000000000000000000" pitchFamily="2" charset="2"/>
              <a:buChar char="Ø"/>
            </a:pPr>
            <a:r>
              <a:rPr lang="en-US" dirty="0" smtClean="0"/>
              <a:t>VXU^V04</a:t>
            </a:r>
          </a:p>
          <a:p>
            <a:pPr lvl="2">
              <a:buClr>
                <a:srgbClr val="0070C0"/>
              </a:buClr>
              <a:buFont typeface="Wingdings" panose="05000000000000000000" pitchFamily="2" charset="2"/>
              <a:buChar char="Ø"/>
            </a:pPr>
            <a:r>
              <a:rPr lang="en-US" dirty="0"/>
              <a:t>Z22 - </a:t>
            </a:r>
            <a:r>
              <a:rPr lang="en-US" dirty="0" smtClean="0"/>
              <a:t>SEND </a:t>
            </a:r>
            <a:r>
              <a:rPr lang="en-US" dirty="0"/>
              <a:t>UNSOLICITED IMMUNIZATION UPDATE USING A </a:t>
            </a:r>
            <a:r>
              <a:rPr lang="en-US" dirty="0" smtClean="0"/>
              <a:t>VXU</a:t>
            </a:r>
          </a:p>
          <a:p>
            <a:pPr>
              <a:buClr>
                <a:srgbClr val="0070C0"/>
              </a:buClr>
              <a:buFont typeface="Wingdings" panose="05000000000000000000" pitchFamily="2" charset="2"/>
              <a:buChar char="Ø"/>
            </a:pPr>
            <a:r>
              <a:rPr lang="en-US" dirty="0" smtClean="0">
                <a:solidFill>
                  <a:srgbClr val="C00000"/>
                </a:solidFill>
              </a:rPr>
              <a:t>Used for 2014 Edition ONC Certification</a:t>
            </a:r>
          </a:p>
          <a:p>
            <a:pPr>
              <a:buClr>
                <a:srgbClr val="0070C0"/>
              </a:buClr>
              <a:buFont typeface="Wingdings" panose="05000000000000000000" pitchFamily="2" charset="2"/>
              <a:buChar char="Ø"/>
            </a:pPr>
            <a:r>
              <a:rPr lang="en-US" dirty="0">
                <a:hlinkClick r:id="rId2"/>
              </a:rPr>
              <a:t>http://</a:t>
            </a:r>
            <a:r>
              <a:rPr lang="en-US" dirty="0" smtClean="0">
                <a:hlinkClick r:id="rId2"/>
              </a:rPr>
              <a:t>hl7v2-iz-testing.nist.gov</a:t>
            </a:r>
            <a:r>
              <a:rPr lang="en-US" dirty="0" smtClean="0"/>
              <a:t> </a:t>
            </a:r>
          </a:p>
          <a:p>
            <a:pPr>
              <a:buClr>
                <a:srgbClr val="0070C0"/>
              </a:buClr>
              <a:buFont typeface="Wingdings" panose="05000000000000000000" pitchFamily="2" charset="2"/>
              <a:buChar char="Ø"/>
            </a:pPr>
            <a:endParaRPr lang="en-US" dirty="0" smtClean="0"/>
          </a:p>
        </p:txBody>
      </p:sp>
      <p:pic>
        <p:nvPicPr>
          <p:cNvPr id="5" name="Picture 4"/>
          <p:cNvPicPr>
            <a:picLocks noChangeAspect="1"/>
          </p:cNvPicPr>
          <p:nvPr/>
        </p:nvPicPr>
        <p:blipFill>
          <a:blip r:embed="rId3"/>
          <a:stretch>
            <a:fillRect/>
          </a:stretch>
        </p:blipFill>
        <p:spPr>
          <a:xfrm>
            <a:off x="276225" y="4038600"/>
            <a:ext cx="8643370" cy="1997075"/>
          </a:xfrm>
          <a:prstGeom prst="rect">
            <a:avLst/>
          </a:prstGeom>
        </p:spPr>
      </p:pic>
    </p:spTree>
    <p:extLst>
      <p:ext uri="{BB962C8B-B14F-4D97-AF65-F5344CB8AC3E}">
        <p14:creationId xmlns:p14="http://schemas.microsoft.com/office/powerpoint/2010/main" val="8219997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option4"/>
          <p:cNvPicPr>
            <a:picLocks noChangeAspect="1" noChangeArrowheads="1"/>
          </p:cNvPicPr>
          <p:nvPr/>
        </p:nvPicPr>
        <p:blipFill>
          <a:blip r:embed="rId3" cstate="print"/>
          <a:srcRect/>
          <a:stretch>
            <a:fillRect/>
          </a:stretch>
        </p:blipFill>
        <p:spPr bwMode="auto">
          <a:xfrm>
            <a:off x="3578225" y="2141538"/>
            <a:ext cx="5565775" cy="2974975"/>
          </a:xfrm>
          <a:prstGeom prst="rect">
            <a:avLst/>
          </a:prstGeom>
          <a:noFill/>
          <a:ln w="9525">
            <a:noFill/>
            <a:miter lim="800000"/>
            <a:headEnd/>
            <a:tailEnd/>
          </a:ln>
        </p:spPr>
      </p:pic>
      <p:sp>
        <p:nvSpPr>
          <p:cNvPr id="3075" name="Rectangle 18"/>
          <p:cNvSpPr>
            <a:spLocks noChangeArrowheads="1"/>
          </p:cNvSpPr>
          <p:nvPr/>
        </p:nvSpPr>
        <p:spPr bwMode="auto">
          <a:xfrm>
            <a:off x="533400" y="2209800"/>
            <a:ext cx="8248650" cy="1520416"/>
          </a:xfrm>
          <a:prstGeom prst="rect">
            <a:avLst/>
          </a:prstGeom>
          <a:noFill/>
          <a:ln w="9525" algn="ctr">
            <a:noFill/>
            <a:miter lim="800000"/>
            <a:headEnd/>
            <a:tailEnd/>
          </a:ln>
        </p:spPr>
        <p:txBody>
          <a:bodyPr wrap="square">
            <a:spAutoFit/>
          </a:bodyPr>
          <a:lstStyle/>
          <a:p>
            <a:pPr fontAlgn="base">
              <a:lnSpc>
                <a:spcPct val="80000"/>
              </a:lnSpc>
              <a:spcBef>
                <a:spcPct val="0"/>
              </a:spcBef>
              <a:spcAft>
                <a:spcPct val="0"/>
              </a:spcAft>
              <a:defRPr/>
            </a:pPr>
            <a:r>
              <a:rPr lang="en-US" sz="3200" dirty="0">
                <a:solidFill>
                  <a:srgbClr val="012445"/>
                </a:solidFill>
                <a:latin typeface="Franklin Gothic Demi"/>
              </a:rPr>
              <a:t>NIST </a:t>
            </a:r>
            <a:r>
              <a:rPr lang="en-US" sz="3200" dirty="0" smtClean="0">
                <a:solidFill>
                  <a:srgbClr val="012445"/>
                </a:solidFill>
                <a:latin typeface="Franklin Gothic Demi"/>
              </a:rPr>
              <a:t>Web Service Validation</a:t>
            </a:r>
          </a:p>
          <a:p>
            <a:pPr fontAlgn="base">
              <a:lnSpc>
                <a:spcPct val="80000"/>
              </a:lnSpc>
              <a:spcBef>
                <a:spcPct val="0"/>
              </a:spcBef>
              <a:spcAft>
                <a:spcPct val="0"/>
              </a:spcAft>
              <a:defRPr/>
            </a:pPr>
            <a:r>
              <a:rPr lang="en-US" sz="2800" i="1" dirty="0" smtClean="0">
                <a:solidFill>
                  <a:srgbClr val="012445"/>
                </a:solidFill>
              </a:rPr>
              <a:t>API Access to Validation Services </a:t>
            </a:r>
            <a:endParaRPr lang="en-US" sz="2800" i="1" dirty="0">
              <a:solidFill>
                <a:srgbClr val="012445"/>
              </a:solidFill>
            </a:endParaRPr>
          </a:p>
          <a:p>
            <a:pPr fontAlgn="base">
              <a:lnSpc>
                <a:spcPct val="80000"/>
              </a:lnSpc>
              <a:spcBef>
                <a:spcPct val="0"/>
              </a:spcBef>
              <a:spcAft>
                <a:spcPct val="0"/>
              </a:spcAft>
              <a:defRPr/>
            </a:pPr>
            <a:endParaRPr lang="en-US" sz="2800" i="1" dirty="0" smtClean="0">
              <a:solidFill>
                <a:srgbClr val="012445"/>
              </a:solidFill>
            </a:endParaRPr>
          </a:p>
          <a:p>
            <a:pPr fontAlgn="base">
              <a:lnSpc>
                <a:spcPct val="80000"/>
              </a:lnSpc>
              <a:spcBef>
                <a:spcPct val="0"/>
              </a:spcBef>
              <a:spcAft>
                <a:spcPct val="0"/>
              </a:spcAft>
              <a:defRPr/>
            </a:pPr>
            <a:endParaRPr lang="en-US" sz="2400" i="1" dirty="0" smtClean="0">
              <a:solidFill>
                <a:srgbClr val="012445"/>
              </a:solidFill>
            </a:endParaRPr>
          </a:p>
        </p:txBody>
      </p:sp>
    </p:spTree>
    <p:extLst>
      <p:ext uri="{BB962C8B-B14F-4D97-AF65-F5344CB8AC3E}">
        <p14:creationId xmlns:p14="http://schemas.microsoft.com/office/powerpoint/2010/main" val="84081516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3"/>
          <p:cNvSpPr txBox="1">
            <a:spLocks noChangeArrowheads="1"/>
          </p:cNvSpPr>
          <p:nvPr/>
        </p:nvSpPr>
        <p:spPr bwMode="auto">
          <a:xfrm>
            <a:off x="138112" y="4476750"/>
            <a:ext cx="86106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dirty="0"/>
              <a:t>Web Page </a:t>
            </a:r>
            <a:r>
              <a:rPr lang="en-US" altLang="en-US" sz="1800" dirty="0" smtClean="0">
                <a:sym typeface="Wingdings" panose="05000000000000000000" pitchFamily="2" charset="2"/>
              </a:rPr>
              <a:t>  </a:t>
            </a:r>
            <a:r>
              <a:rPr lang="en-US" altLang="en-US" sz="1800" dirty="0" smtClean="0">
                <a:solidFill>
                  <a:schemeClr val="bg1"/>
                </a:solidFill>
                <a:hlinkClick r:id="rId3"/>
              </a:rPr>
              <a:t>hl7v2.ws.nist.gov/hl7v2ws</a:t>
            </a:r>
            <a:r>
              <a:rPr lang="en-US" altLang="en-US" sz="1800" dirty="0" smtClean="0">
                <a:solidFill>
                  <a:schemeClr val="bg1"/>
                </a:solidFill>
              </a:rPr>
              <a:t> </a:t>
            </a:r>
          </a:p>
          <a:p>
            <a:pPr eaLnBrk="1" hangingPunct="1"/>
            <a:endParaRPr lang="en-US" altLang="en-US" sz="1800" dirty="0" smtClean="0">
              <a:solidFill>
                <a:schemeClr val="bg1"/>
              </a:solidFill>
            </a:endParaRPr>
          </a:p>
          <a:p>
            <a:pPr eaLnBrk="1" hangingPunct="1"/>
            <a:r>
              <a:rPr lang="en-US" altLang="en-US" sz="1800" dirty="0" smtClean="0"/>
              <a:t>WSDL </a:t>
            </a:r>
            <a:r>
              <a:rPr lang="en-US" altLang="en-US" sz="1800" dirty="0">
                <a:sym typeface="Wingdings" panose="05000000000000000000" pitchFamily="2" charset="2"/>
              </a:rPr>
              <a:t>        </a:t>
            </a:r>
            <a:r>
              <a:rPr lang="en-US" altLang="en-US" sz="1600" dirty="0">
                <a:solidFill>
                  <a:schemeClr val="bg1"/>
                </a:solidFill>
                <a:hlinkClick r:id="rId4"/>
              </a:rPr>
              <a:t>hl7v2.ws.nist.gov/hl7v2ws/services/soap/MessageValidationV2?wsdl</a:t>
            </a:r>
            <a:endParaRPr lang="en-US" altLang="en-US" sz="1600" dirty="0">
              <a:solidFill>
                <a:schemeClr val="bg1"/>
              </a:solidFill>
            </a:endParaRPr>
          </a:p>
          <a:p>
            <a:pPr eaLnBrk="1" hangingPunct="1"/>
            <a:endParaRPr lang="en-US" altLang="en-US" sz="1800" dirty="0">
              <a:solidFill>
                <a:schemeClr val="bg1"/>
              </a:solidFill>
            </a:endParaRPr>
          </a:p>
          <a:p>
            <a:pPr eaLnBrk="1" hangingPunct="1"/>
            <a:r>
              <a:rPr lang="en-US" altLang="en-US" sz="1800" dirty="0"/>
              <a:t>Endpoint </a:t>
            </a:r>
            <a:r>
              <a:rPr lang="en-US" altLang="en-US" sz="1800" dirty="0">
                <a:sym typeface="Wingdings" panose="05000000000000000000" pitchFamily="2" charset="2"/>
              </a:rPr>
              <a:t>   </a:t>
            </a:r>
            <a:r>
              <a:rPr lang="en-US" altLang="en-US" sz="1800" dirty="0" smtClean="0">
                <a:solidFill>
                  <a:schemeClr val="bg1"/>
                </a:solidFill>
                <a:hlinkClick r:id="rId4"/>
              </a:rPr>
              <a:t>hl7v2.ws.nist.gov/hl7v2ws/services/soap/MessageValidationV2</a:t>
            </a:r>
            <a:r>
              <a:rPr lang="en-US" altLang="en-US" sz="1800" dirty="0" smtClean="0">
                <a:solidFill>
                  <a:srgbClr val="FFFF00"/>
                </a:solidFill>
              </a:rPr>
              <a:t> </a:t>
            </a:r>
            <a:endParaRPr lang="en-US" altLang="en-US" sz="1800" dirty="0">
              <a:solidFill>
                <a:schemeClr val="bg1"/>
              </a:solidFill>
            </a:endParaRPr>
          </a:p>
        </p:txBody>
      </p:sp>
      <p:pic>
        <p:nvPicPr>
          <p:cNvPr id="2" name="Picture 1"/>
          <p:cNvPicPr>
            <a:picLocks noChangeAspect="1"/>
          </p:cNvPicPr>
          <p:nvPr/>
        </p:nvPicPr>
        <p:blipFill>
          <a:blip r:embed="rId5"/>
          <a:stretch>
            <a:fillRect/>
          </a:stretch>
        </p:blipFill>
        <p:spPr>
          <a:xfrm>
            <a:off x="138112" y="685800"/>
            <a:ext cx="8867775" cy="3790950"/>
          </a:xfrm>
          <a:prstGeom prst="rect">
            <a:avLst/>
          </a:prstGeom>
        </p:spPr>
      </p:pic>
      <p:sp>
        <p:nvSpPr>
          <p:cNvPr id="4" name="Title 1"/>
          <p:cNvSpPr>
            <a:spLocks noGrp="1"/>
          </p:cNvSpPr>
          <p:nvPr>
            <p:ph type="title"/>
          </p:nvPr>
        </p:nvSpPr>
        <p:spPr>
          <a:xfrm>
            <a:off x="113162" y="133350"/>
            <a:ext cx="8229600" cy="457200"/>
          </a:xfrm>
        </p:spPr>
        <p:txBody>
          <a:bodyPr/>
          <a:lstStyle/>
          <a:p>
            <a:r>
              <a:rPr lang="en-US" dirty="0" smtClean="0"/>
              <a:t>NIST Web Service Validation</a:t>
            </a:r>
            <a:endParaRPr lang="en-US" dirty="0"/>
          </a:p>
        </p:txBody>
      </p:sp>
    </p:spTree>
    <p:extLst>
      <p:ext uri="{BB962C8B-B14F-4D97-AF65-F5344CB8AC3E}">
        <p14:creationId xmlns:p14="http://schemas.microsoft.com/office/powerpoint/2010/main" val="24167469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NIST </a:t>
            </a:r>
            <a:r>
              <a:rPr lang="en-US" dirty="0" smtClean="0"/>
              <a:t>Resource Portal</a:t>
            </a:r>
            <a:endParaRPr lang="en-US" dirty="0"/>
          </a:p>
        </p:txBody>
      </p:sp>
      <p:sp>
        <p:nvSpPr>
          <p:cNvPr id="3" name="Content Placeholder 2"/>
          <p:cNvSpPr>
            <a:spLocks noGrp="1"/>
          </p:cNvSpPr>
          <p:nvPr>
            <p:ph idx="1"/>
          </p:nvPr>
        </p:nvSpPr>
        <p:spPr>
          <a:xfrm>
            <a:off x="381000" y="762000"/>
            <a:ext cx="8524875" cy="5264150"/>
          </a:xfrm>
        </p:spPr>
        <p:txBody>
          <a:bodyPr>
            <a:normAutofit/>
          </a:bodyPr>
          <a:lstStyle/>
          <a:p>
            <a:pPr>
              <a:buClr>
                <a:srgbClr val="0070C0"/>
              </a:buClr>
              <a:buFont typeface="Wingdings" panose="05000000000000000000" pitchFamily="2" charset="2"/>
              <a:buChar char="Ø"/>
            </a:pPr>
            <a:r>
              <a:rPr lang="en-US" dirty="0" smtClean="0"/>
              <a:t>Access point for all NIST HL7 v2.x Resources</a:t>
            </a:r>
          </a:p>
          <a:p>
            <a:pPr lvl="1">
              <a:buClr>
                <a:srgbClr val="0070C0"/>
              </a:buClr>
              <a:buFont typeface="Wingdings" panose="05000000000000000000" pitchFamily="2" charset="2"/>
              <a:buChar char="Ø"/>
            </a:pPr>
            <a:r>
              <a:rPr lang="en-US" dirty="0" smtClean="0"/>
              <a:t>Testing Tools</a:t>
            </a:r>
          </a:p>
          <a:p>
            <a:pPr lvl="2">
              <a:buClr>
                <a:srgbClr val="0070C0"/>
              </a:buClr>
              <a:buFont typeface="Wingdings" panose="05000000000000000000" pitchFamily="2" charset="2"/>
              <a:buChar char="Ø"/>
            </a:pPr>
            <a:r>
              <a:rPr lang="en-US" dirty="0" smtClean="0"/>
              <a:t>Validations Test Tools</a:t>
            </a:r>
          </a:p>
          <a:p>
            <a:pPr lvl="1">
              <a:buClr>
                <a:srgbClr val="0070C0"/>
              </a:buClr>
              <a:buFont typeface="Wingdings" panose="05000000000000000000" pitchFamily="2" charset="2"/>
              <a:buChar char="Ø"/>
            </a:pPr>
            <a:r>
              <a:rPr lang="en-US" dirty="0" smtClean="0"/>
              <a:t>Productivity Tools</a:t>
            </a:r>
          </a:p>
          <a:p>
            <a:pPr lvl="2">
              <a:buClr>
                <a:srgbClr val="0070C0"/>
              </a:buClr>
              <a:buFont typeface="Wingdings" panose="05000000000000000000" pitchFamily="2" charset="2"/>
              <a:buChar char="Ø"/>
            </a:pPr>
            <a:r>
              <a:rPr lang="en-US" dirty="0" smtClean="0"/>
              <a:t>IGAMT—Support for Implementation Guides</a:t>
            </a:r>
          </a:p>
          <a:p>
            <a:pPr lvl="2">
              <a:buClr>
                <a:srgbClr val="0070C0"/>
              </a:buClr>
              <a:buFont typeface="Wingdings" panose="05000000000000000000" pitchFamily="2" charset="2"/>
              <a:buChar char="Ø"/>
            </a:pPr>
            <a:r>
              <a:rPr lang="en-US" dirty="0" smtClean="0"/>
              <a:t>TCAMT—Support for Test Case Development (in progress)</a:t>
            </a:r>
          </a:p>
          <a:p>
            <a:pPr lvl="1">
              <a:buClr>
                <a:srgbClr val="0070C0"/>
              </a:buClr>
              <a:buFont typeface="Wingdings" panose="05000000000000000000" pitchFamily="2" charset="2"/>
              <a:buChar char="Ø"/>
            </a:pPr>
            <a:r>
              <a:rPr lang="en-US" dirty="0" smtClean="0"/>
              <a:t>Testing Artifacts</a:t>
            </a:r>
          </a:p>
          <a:p>
            <a:pPr lvl="2">
              <a:buClr>
                <a:srgbClr val="0070C0"/>
              </a:buClr>
              <a:buFont typeface="Wingdings" panose="05000000000000000000" pitchFamily="2" charset="2"/>
              <a:buChar char="Ø"/>
            </a:pPr>
            <a:r>
              <a:rPr lang="en-US" dirty="0" smtClean="0"/>
              <a:t>Profiles</a:t>
            </a:r>
          </a:p>
          <a:p>
            <a:pPr lvl="2">
              <a:buClr>
                <a:srgbClr val="0070C0"/>
              </a:buClr>
              <a:buFont typeface="Wingdings" panose="05000000000000000000" pitchFamily="2" charset="2"/>
              <a:buChar char="Ø"/>
            </a:pPr>
            <a:r>
              <a:rPr lang="en-US" dirty="0" smtClean="0"/>
              <a:t>Profile Schemas</a:t>
            </a:r>
          </a:p>
          <a:p>
            <a:pPr lvl="2">
              <a:buClr>
                <a:srgbClr val="0070C0"/>
              </a:buClr>
              <a:buFont typeface="Wingdings" panose="05000000000000000000" pitchFamily="2" charset="2"/>
              <a:buChar char="Ø"/>
            </a:pPr>
            <a:r>
              <a:rPr lang="en-US" dirty="0" smtClean="0"/>
              <a:t>Value Set Schemas</a:t>
            </a:r>
          </a:p>
          <a:p>
            <a:pPr lvl="1">
              <a:buClr>
                <a:srgbClr val="0070C0"/>
              </a:buClr>
              <a:buFont typeface="Wingdings" panose="05000000000000000000" pitchFamily="2" charset="2"/>
              <a:buChar char="Ø"/>
            </a:pPr>
            <a:r>
              <a:rPr lang="en-US" dirty="0" smtClean="0"/>
              <a:t>Informational Resources</a:t>
            </a:r>
          </a:p>
          <a:p>
            <a:pPr lvl="2">
              <a:buClr>
                <a:srgbClr val="0070C0"/>
              </a:buClr>
              <a:buFont typeface="Wingdings" panose="05000000000000000000" pitchFamily="2" charset="2"/>
              <a:buChar char="Ø"/>
            </a:pPr>
            <a:r>
              <a:rPr lang="en-US" dirty="0" smtClean="0"/>
              <a:t>Papers</a:t>
            </a:r>
          </a:p>
          <a:p>
            <a:pPr lvl="2">
              <a:buClr>
                <a:srgbClr val="0070C0"/>
              </a:buClr>
              <a:buFont typeface="Wingdings" panose="05000000000000000000" pitchFamily="2" charset="2"/>
              <a:buChar char="Ø"/>
            </a:pPr>
            <a:r>
              <a:rPr lang="en-US" dirty="0" smtClean="0"/>
              <a:t>Presentations</a:t>
            </a:r>
          </a:p>
          <a:p>
            <a:pPr lvl="1">
              <a:buClr>
                <a:srgbClr val="0070C0"/>
              </a:buClr>
              <a:buFont typeface="Wingdings" panose="05000000000000000000" pitchFamily="2" charset="2"/>
              <a:buChar char="Ø"/>
            </a:pPr>
            <a:r>
              <a:rPr lang="en-US" dirty="0" smtClean="0"/>
              <a:t>Source Code</a:t>
            </a:r>
          </a:p>
          <a:p>
            <a:pPr>
              <a:buClr>
                <a:srgbClr val="0070C0"/>
              </a:buClr>
              <a:buFont typeface="Wingdings" panose="05000000000000000000" pitchFamily="2" charset="2"/>
              <a:buChar char="Ø"/>
            </a:pPr>
            <a:r>
              <a:rPr lang="en-US" dirty="0" smtClean="0"/>
              <a:t>Web Based Application</a:t>
            </a:r>
          </a:p>
        </p:txBody>
      </p:sp>
    </p:spTree>
    <p:extLst>
      <p:ext uri="{BB962C8B-B14F-4D97-AF65-F5344CB8AC3E}">
        <p14:creationId xmlns:p14="http://schemas.microsoft.com/office/powerpoint/2010/main" val="100665735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5" name="AutoShape 3"/>
          <p:cNvSpPr>
            <a:spLocks noChangeArrowheads="1"/>
          </p:cNvSpPr>
          <p:nvPr/>
        </p:nvSpPr>
        <p:spPr bwMode="auto">
          <a:xfrm>
            <a:off x="5486400" y="2438400"/>
            <a:ext cx="3429000" cy="1524000"/>
          </a:xfrm>
          <a:prstGeom prst="roundRect">
            <a:avLst>
              <a:gd name="adj" fmla="val 10088"/>
            </a:avLst>
          </a:prstGeom>
          <a:solidFill>
            <a:schemeClr val="bg1">
              <a:lumMod val="95000"/>
            </a:schemeClr>
          </a:solidFill>
          <a:ln w="9525">
            <a:solidFill>
              <a:schemeClr val="tx1"/>
            </a:solidFill>
            <a:round/>
            <a:headEnd/>
            <a:tailEnd/>
          </a:ln>
        </p:spPr>
        <p:txBody>
          <a:bodyPr wrap="none" anchor="ct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169" name="AutoShape 3"/>
          <p:cNvSpPr>
            <a:spLocks noChangeArrowheads="1"/>
          </p:cNvSpPr>
          <p:nvPr/>
        </p:nvSpPr>
        <p:spPr bwMode="auto">
          <a:xfrm>
            <a:off x="381000" y="1524000"/>
            <a:ext cx="3810000" cy="4495800"/>
          </a:xfrm>
          <a:prstGeom prst="roundRect">
            <a:avLst>
              <a:gd name="adj" fmla="val 10088"/>
            </a:avLst>
          </a:prstGeom>
          <a:noFill/>
          <a:ln w="9525">
            <a:solidFill>
              <a:srgbClr val="0B4274"/>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45063" name="Rectangle 8"/>
          <p:cNvSpPr>
            <a:spLocks noChangeArrowheads="1"/>
          </p:cNvSpPr>
          <p:nvPr/>
        </p:nvSpPr>
        <p:spPr bwMode="auto">
          <a:xfrm>
            <a:off x="1676400" y="2927350"/>
            <a:ext cx="914400" cy="533400"/>
          </a:xfrm>
          <a:prstGeom prst="rect">
            <a:avLst/>
          </a:prstGeom>
          <a:solidFill>
            <a:schemeClr val="bg1"/>
          </a:solidFill>
          <a:ln w="9525">
            <a:solidFill>
              <a:srgbClr val="C3D2DF"/>
            </a:solidFill>
            <a:miter lim="800000"/>
            <a:headEnd/>
            <a:tailEnd/>
          </a:ln>
          <a:effectLst>
            <a:outerShdw blurRad="63500" dist="38099" dir="2700000" algn="ctr" rotWithShape="0">
              <a:srgbClr val="000000">
                <a:alpha val="74998"/>
              </a:srgbClr>
            </a:outerShdw>
          </a:effectLst>
        </p:spPr>
        <p:txBody>
          <a:bodyPr lIns="45720" rIns="45720" anchor="ctr"/>
          <a:lstStyle/>
          <a:p>
            <a:pPr algn="ctr" eaLnBrk="0" hangingPunct="0">
              <a:defRPr/>
            </a:pPr>
            <a:r>
              <a:rPr lang="en-US" sz="1000" b="0">
                <a:solidFill>
                  <a:srgbClr val="000000"/>
                </a:solidFill>
                <a:latin typeface="Arial" charset="0"/>
                <a:ea typeface="ＭＳ Ｐゴシック" charset="0"/>
              </a:rPr>
              <a:t>HL7 V2</a:t>
            </a:r>
          </a:p>
          <a:p>
            <a:pPr algn="ctr" eaLnBrk="0" hangingPunct="0">
              <a:defRPr/>
            </a:pPr>
            <a:r>
              <a:rPr lang="en-US" sz="1000" b="0">
                <a:solidFill>
                  <a:srgbClr val="000000"/>
                </a:solidFill>
                <a:latin typeface="Arial" charset="0"/>
                <a:ea typeface="ＭＳ Ｐゴシック" charset="0"/>
              </a:rPr>
              <a:t>Message</a:t>
            </a:r>
          </a:p>
          <a:p>
            <a:pPr algn="ctr" eaLnBrk="0" hangingPunct="0">
              <a:defRPr/>
            </a:pPr>
            <a:r>
              <a:rPr lang="en-US" sz="1000" b="0">
                <a:solidFill>
                  <a:srgbClr val="000000"/>
                </a:solidFill>
                <a:latin typeface="Arial" charset="0"/>
                <a:ea typeface="ＭＳ Ｐゴシック" charset="0"/>
              </a:rPr>
              <a:t>Generation</a:t>
            </a:r>
          </a:p>
        </p:txBody>
      </p:sp>
      <p:sp>
        <p:nvSpPr>
          <p:cNvPr id="7171" name="AutoShape 14"/>
          <p:cNvSpPr>
            <a:spLocks noChangeArrowheads="1"/>
          </p:cNvSpPr>
          <p:nvPr/>
        </p:nvSpPr>
        <p:spPr bwMode="auto">
          <a:xfrm>
            <a:off x="533400" y="2057400"/>
            <a:ext cx="3505200" cy="3657600"/>
          </a:xfrm>
          <a:prstGeom prst="roundRect">
            <a:avLst>
              <a:gd name="adj" fmla="val 10088"/>
            </a:avLst>
          </a:prstGeom>
          <a:solidFill>
            <a:srgbClr val="C9DBFF"/>
          </a:solidFill>
          <a:ln w="19050">
            <a:solidFill>
              <a:schemeClr val="tx1"/>
            </a:solidFill>
          </a:ln>
          <a:effectLst>
            <a:prstShdw prst="shdw17" dist="17961" dir="2700000">
              <a:srgbClr val="708090">
                <a:alpha val="74997"/>
              </a:srgbClr>
            </a:prstShdw>
          </a:effectLst>
        </p:spPr>
        <p:txBody>
          <a:bodyPr wrap="none" anchor="ct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36" name="Rectangle 9"/>
          <p:cNvSpPr>
            <a:spLocks noChangeArrowheads="1"/>
          </p:cNvSpPr>
          <p:nvPr/>
        </p:nvSpPr>
        <p:spPr bwMode="auto">
          <a:xfrm>
            <a:off x="914400" y="2971800"/>
            <a:ext cx="2667000" cy="914400"/>
          </a:xfrm>
          <a:prstGeom prst="rect">
            <a:avLst/>
          </a:prstGeom>
          <a:solidFill>
            <a:schemeClr val="bg1">
              <a:lumMod val="95000"/>
            </a:schemeClr>
          </a:solidFill>
          <a:ln w="9525">
            <a:solidFill>
              <a:srgbClr val="C3D2DF"/>
            </a:solidFill>
            <a:miter lim="800000"/>
            <a:headEnd/>
            <a:tailEnd/>
          </a:ln>
          <a:effectLst>
            <a:outerShdw blurRad="63500" dist="38099" dir="2700000" algn="ctr" rotWithShape="0">
              <a:srgbClr val="000000">
                <a:alpha val="74998"/>
              </a:srgbClr>
            </a:outerShdw>
          </a:effectLst>
        </p:spPr>
        <p:txBody>
          <a:bodyPr lIns="45720" rIns="45720" anchor="ctr"/>
          <a:lstStyle/>
          <a:p>
            <a:pPr algn="ctr" eaLnBrk="0" hangingPunct="0">
              <a:lnSpc>
                <a:spcPct val="70000"/>
              </a:lnSpc>
              <a:defRPr/>
            </a:pPr>
            <a:r>
              <a:rPr lang="en-US" sz="1400" b="1" dirty="0">
                <a:solidFill>
                  <a:srgbClr val="000000"/>
                </a:solidFill>
                <a:latin typeface="Arial" charset="0"/>
                <a:ea typeface="ＭＳ Ｐゴシック" charset="0"/>
              </a:rPr>
              <a:t>API</a:t>
            </a:r>
          </a:p>
          <a:p>
            <a:pPr algn="ctr" eaLnBrk="0" hangingPunct="0">
              <a:lnSpc>
                <a:spcPct val="120000"/>
              </a:lnSpc>
              <a:defRPr/>
            </a:pPr>
            <a:r>
              <a:rPr lang="en-US" sz="1000" b="1" i="1" dirty="0">
                <a:solidFill>
                  <a:srgbClr val="000000"/>
                </a:solidFill>
                <a:latin typeface="Arial" charset="0"/>
                <a:ea typeface="ＭＳ Ｐゴシック" charset="0"/>
              </a:rPr>
              <a:t>validate()   </a:t>
            </a:r>
            <a:r>
              <a:rPr lang="en-US" sz="1000" b="1" i="1" dirty="0" err="1">
                <a:solidFill>
                  <a:srgbClr val="000000"/>
                </a:solidFill>
                <a:latin typeface="Arial" charset="0"/>
                <a:ea typeface="ＭＳ Ｐゴシック" charset="0"/>
              </a:rPr>
              <a:t>loadResource</a:t>
            </a:r>
            <a:r>
              <a:rPr lang="en-US" sz="1000" b="1" i="1" dirty="0">
                <a:solidFill>
                  <a:srgbClr val="000000"/>
                </a:solidFill>
                <a:latin typeface="Arial" charset="0"/>
                <a:ea typeface="ＭＳ Ｐゴシック" charset="0"/>
              </a:rPr>
              <a:t>()   </a:t>
            </a:r>
            <a:r>
              <a:rPr lang="en-US" sz="1000" b="1" i="1" dirty="0" err="1">
                <a:solidFill>
                  <a:srgbClr val="000000"/>
                </a:solidFill>
                <a:latin typeface="Arial" charset="0"/>
                <a:ea typeface="ＭＳ Ｐゴシック" charset="0"/>
              </a:rPr>
              <a:t>getStatus</a:t>
            </a:r>
            <a:r>
              <a:rPr lang="en-US" sz="1000" b="1" i="1" dirty="0">
                <a:solidFill>
                  <a:srgbClr val="000000"/>
                </a:solidFill>
                <a:latin typeface="Arial" charset="0"/>
                <a:ea typeface="ＭＳ Ｐゴシック" charset="0"/>
              </a:rPr>
              <a:t>()</a:t>
            </a:r>
          </a:p>
        </p:txBody>
      </p:sp>
      <p:sp>
        <p:nvSpPr>
          <p:cNvPr id="7173" name="Text Box 15"/>
          <p:cNvSpPr txBox="1">
            <a:spLocks noChangeArrowheads="1"/>
          </p:cNvSpPr>
          <p:nvPr/>
        </p:nvSpPr>
        <p:spPr bwMode="auto">
          <a:xfrm>
            <a:off x="609600" y="2265363"/>
            <a:ext cx="32766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400">
                <a:solidFill>
                  <a:srgbClr val="000000"/>
                </a:solidFill>
              </a:rPr>
              <a:t>NIST HL7 V2</a:t>
            </a:r>
          </a:p>
          <a:p>
            <a:pPr algn="ctr">
              <a:spcBef>
                <a:spcPct val="50000"/>
              </a:spcBef>
            </a:pPr>
            <a:r>
              <a:rPr lang="en-US" altLang="en-US" sz="1400">
                <a:solidFill>
                  <a:srgbClr val="000000"/>
                </a:solidFill>
              </a:rPr>
              <a:t>External Validation Service (EVS)</a:t>
            </a:r>
          </a:p>
        </p:txBody>
      </p:sp>
      <p:sp>
        <p:nvSpPr>
          <p:cNvPr id="39" name="AutoShape 31"/>
          <p:cNvSpPr>
            <a:spLocks noChangeArrowheads="1"/>
          </p:cNvSpPr>
          <p:nvPr/>
        </p:nvSpPr>
        <p:spPr bwMode="auto">
          <a:xfrm>
            <a:off x="2514600" y="4343400"/>
            <a:ext cx="1295400" cy="609600"/>
          </a:xfrm>
          <a:prstGeom prst="cube">
            <a:avLst>
              <a:gd name="adj" fmla="val 19319"/>
            </a:avLst>
          </a:prstGeom>
          <a:solidFill>
            <a:schemeClr val="bg1">
              <a:lumMod val="95000"/>
            </a:schemeClr>
          </a:solidFill>
          <a:ln w="9525">
            <a:solidFill>
              <a:srgbClr val="C3D2DF"/>
            </a:solidFill>
            <a:miter lim="800000"/>
            <a:headEnd/>
            <a:tailEnd/>
          </a:ln>
          <a:effectLst>
            <a:outerShdw blurRad="63500" dist="38099" dir="2700000" algn="ctr" rotWithShape="0">
              <a:srgbClr val="000000">
                <a:alpha val="74998"/>
              </a:srgbClr>
            </a:outerShdw>
          </a:effectLst>
        </p:spPr>
        <p:txBody>
          <a:bodyPr lIns="45720" rIns="45720" anchor="ctr"/>
          <a:lstStyle/>
          <a:p>
            <a:pPr algn="ctr" eaLnBrk="0" hangingPunct="0">
              <a:defRPr/>
            </a:pPr>
            <a:r>
              <a:rPr lang="en-US" sz="1000" b="1" dirty="0">
                <a:solidFill>
                  <a:srgbClr val="000000"/>
                </a:solidFill>
                <a:latin typeface="Arial" charset="0"/>
                <a:ea typeface="ＭＳ Ｐゴシック" charset="0"/>
              </a:rPr>
              <a:t>Resource Registry</a:t>
            </a:r>
          </a:p>
        </p:txBody>
      </p:sp>
      <p:sp>
        <p:nvSpPr>
          <p:cNvPr id="40" name="AutoShape 31"/>
          <p:cNvSpPr>
            <a:spLocks noChangeArrowheads="1"/>
          </p:cNvSpPr>
          <p:nvPr/>
        </p:nvSpPr>
        <p:spPr bwMode="auto">
          <a:xfrm>
            <a:off x="685800" y="4343400"/>
            <a:ext cx="1295400" cy="609600"/>
          </a:xfrm>
          <a:prstGeom prst="cube">
            <a:avLst>
              <a:gd name="adj" fmla="val 19319"/>
            </a:avLst>
          </a:prstGeom>
          <a:solidFill>
            <a:schemeClr val="bg1">
              <a:lumMod val="95000"/>
            </a:schemeClr>
          </a:solidFill>
          <a:ln w="9525">
            <a:solidFill>
              <a:srgbClr val="C3D2DF"/>
            </a:solidFill>
            <a:miter lim="800000"/>
            <a:headEnd/>
            <a:tailEnd/>
          </a:ln>
          <a:effectLst>
            <a:outerShdw blurRad="63500" dist="38099" dir="2700000" algn="ctr" rotWithShape="0">
              <a:srgbClr val="000000">
                <a:alpha val="74998"/>
              </a:srgbClr>
            </a:outerShdw>
          </a:effectLst>
        </p:spPr>
        <p:txBody>
          <a:bodyPr lIns="45720" rIns="45720" anchor="ctr"/>
          <a:lstStyle/>
          <a:p>
            <a:pPr algn="ctr" eaLnBrk="0" hangingPunct="0">
              <a:defRPr/>
            </a:pPr>
            <a:r>
              <a:rPr lang="en-US" sz="1000" b="1" dirty="0">
                <a:solidFill>
                  <a:srgbClr val="000000"/>
                </a:solidFill>
                <a:latin typeface="Arial" charset="0"/>
                <a:ea typeface="ＭＳ Ｐゴシック" charset="0"/>
              </a:rPr>
              <a:t>Validation </a:t>
            </a:r>
          </a:p>
          <a:p>
            <a:pPr algn="ctr" eaLnBrk="0" hangingPunct="0">
              <a:defRPr/>
            </a:pPr>
            <a:r>
              <a:rPr lang="en-US" sz="1000" b="1" dirty="0">
                <a:solidFill>
                  <a:srgbClr val="000000"/>
                </a:solidFill>
                <a:latin typeface="Arial" charset="0"/>
                <a:ea typeface="ＭＳ Ｐゴシック" charset="0"/>
              </a:rPr>
              <a:t>Engine</a:t>
            </a:r>
          </a:p>
        </p:txBody>
      </p:sp>
      <p:sp>
        <p:nvSpPr>
          <p:cNvPr id="7176" name="Line 13"/>
          <p:cNvSpPr>
            <a:spLocks noChangeShapeType="1"/>
          </p:cNvSpPr>
          <p:nvPr/>
        </p:nvSpPr>
        <p:spPr bwMode="auto">
          <a:xfrm flipV="1">
            <a:off x="1219200" y="3962400"/>
            <a:ext cx="457200" cy="304800"/>
          </a:xfrm>
          <a:prstGeom prst="line">
            <a:avLst/>
          </a:prstGeom>
          <a:noFill/>
          <a:ln w="28575">
            <a:solidFill>
              <a:srgbClr val="7E0407"/>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7177" name="Line 13"/>
          <p:cNvSpPr>
            <a:spLocks noChangeShapeType="1"/>
          </p:cNvSpPr>
          <p:nvPr/>
        </p:nvSpPr>
        <p:spPr bwMode="auto">
          <a:xfrm flipH="1" flipV="1">
            <a:off x="2743200" y="3962400"/>
            <a:ext cx="381000" cy="304800"/>
          </a:xfrm>
          <a:prstGeom prst="line">
            <a:avLst/>
          </a:prstGeom>
          <a:noFill/>
          <a:ln w="28575">
            <a:solidFill>
              <a:srgbClr val="7E0407"/>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7178" name="Rectangle 3"/>
          <p:cNvSpPr txBox="1">
            <a:spLocks noChangeArrowheads="1"/>
          </p:cNvSpPr>
          <p:nvPr/>
        </p:nvSpPr>
        <p:spPr bwMode="auto">
          <a:xfrm>
            <a:off x="115185" y="801814"/>
            <a:ext cx="8640762" cy="349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lnSpc>
                <a:spcPct val="80000"/>
              </a:lnSpc>
              <a:spcBef>
                <a:spcPct val="20000"/>
              </a:spcBef>
            </a:pPr>
            <a:r>
              <a:rPr lang="en-US" altLang="en-US" sz="1200" i="1" dirty="0" smtClean="0">
                <a:solidFill>
                  <a:schemeClr val="accent2"/>
                </a:solidFill>
              </a:rPr>
              <a:t>Supports </a:t>
            </a:r>
            <a:r>
              <a:rPr lang="en-US" altLang="en-US" sz="1200" i="1" dirty="0">
                <a:solidFill>
                  <a:schemeClr val="accent2"/>
                </a:solidFill>
              </a:rPr>
              <a:t>both the legacy </a:t>
            </a:r>
            <a:r>
              <a:rPr lang="en-US" altLang="en-US" sz="1200" i="1" dirty="0" smtClean="0">
                <a:solidFill>
                  <a:schemeClr val="accent2"/>
                </a:solidFill>
              </a:rPr>
              <a:t>validation </a:t>
            </a:r>
            <a:r>
              <a:rPr lang="en-US" altLang="en-US" sz="1200" i="1" dirty="0">
                <a:solidFill>
                  <a:schemeClr val="accent2"/>
                </a:solidFill>
              </a:rPr>
              <a:t>engine and a new engine used by NIST Immunization Test </a:t>
            </a:r>
            <a:r>
              <a:rPr lang="en-US" altLang="en-US" sz="1200" i="1" dirty="0" smtClean="0">
                <a:solidFill>
                  <a:schemeClr val="accent2"/>
                </a:solidFill>
              </a:rPr>
              <a:t>Suites</a:t>
            </a:r>
            <a:endParaRPr lang="en-US" altLang="en-US" sz="1200" i="1" dirty="0">
              <a:solidFill>
                <a:schemeClr val="accent2"/>
              </a:solidFill>
            </a:endParaRPr>
          </a:p>
        </p:txBody>
      </p:sp>
      <p:sp>
        <p:nvSpPr>
          <p:cNvPr id="7179" name="Text Box 15"/>
          <p:cNvSpPr txBox="1">
            <a:spLocks noChangeArrowheads="1"/>
          </p:cNvSpPr>
          <p:nvPr/>
        </p:nvSpPr>
        <p:spPr bwMode="auto">
          <a:xfrm>
            <a:off x="609600" y="1597025"/>
            <a:ext cx="3276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400">
                <a:solidFill>
                  <a:srgbClr val="000000"/>
                </a:solidFill>
              </a:rPr>
              <a:t>Web Services (SOAP/WSDL)</a:t>
            </a:r>
          </a:p>
        </p:txBody>
      </p:sp>
      <p:cxnSp>
        <p:nvCxnSpPr>
          <p:cNvPr id="22" name="Straight Arrow Connector 21"/>
          <p:cNvCxnSpPr/>
          <p:nvPr/>
        </p:nvCxnSpPr>
        <p:spPr>
          <a:xfrm>
            <a:off x="4191000" y="4876800"/>
            <a:ext cx="2057400" cy="0"/>
          </a:xfrm>
          <a:prstGeom prst="straightConnector1">
            <a:avLst/>
          </a:prstGeom>
          <a:ln w="381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81" name="Flowchart: Document 2"/>
          <p:cNvSpPr>
            <a:spLocks noChangeArrowheads="1"/>
          </p:cNvSpPr>
          <p:nvPr/>
        </p:nvSpPr>
        <p:spPr bwMode="auto">
          <a:xfrm>
            <a:off x="6248400" y="4419600"/>
            <a:ext cx="1905000" cy="1447800"/>
          </a:xfrm>
          <a:prstGeom prst="flowChartDocument">
            <a:avLst/>
          </a:prstGeom>
          <a:solidFill>
            <a:srgbClr val="FFFFCC"/>
          </a:solidFill>
          <a:ln w="9525">
            <a:solidFill>
              <a:schemeClr val="tx1"/>
            </a:solidFill>
            <a:round/>
            <a:headEnd/>
            <a:tailEnd/>
          </a:ln>
        </p:spPr>
        <p:txBody>
          <a:bodyPr anchor="ct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ctr"/>
            <a:r>
              <a:rPr lang="en-US" altLang="en-US" sz="1600">
                <a:solidFill>
                  <a:srgbClr val="000000"/>
                </a:solidFill>
                <a:latin typeface="Calibri" panose="020F0502020204030204" pitchFamily="34" charset="0"/>
              </a:rPr>
              <a:t> Validation</a:t>
            </a:r>
          </a:p>
          <a:p>
            <a:pPr algn="ctr"/>
            <a:r>
              <a:rPr lang="en-US" altLang="en-US" sz="1600">
                <a:solidFill>
                  <a:srgbClr val="000000"/>
                </a:solidFill>
                <a:latin typeface="Calibri" panose="020F0502020204030204" pitchFamily="34" charset="0"/>
              </a:rPr>
              <a:t>Report</a:t>
            </a:r>
          </a:p>
          <a:p>
            <a:pPr algn="ctr"/>
            <a:r>
              <a:rPr lang="en-US" altLang="en-US" sz="1600">
                <a:solidFill>
                  <a:srgbClr val="000000"/>
                </a:solidFill>
                <a:latin typeface="Calibri" panose="020F0502020204030204" pitchFamily="34" charset="0"/>
              </a:rPr>
              <a:t>(XML)</a:t>
            </a:r>
          </a:p>
        </p:txBody>
      </p:sp>
      <p:cxnSp>
        <p:nvCxnSpPr>
          <p:cNvPr id="26" name="Straight Arrow Connector 25"/>
          <p:cNvCxnSpPr>
            <a:stCxn id="7185" idx="1"/>
          </p:cNvCxnSpPr>
          <p:nvPr/>
        </p:nvCxnSpPr>
        <p:spPr>
          <a:xfrm flipH="1">
            <a:off x="4191000" y="3200400"/>
            <a:ext cx="1295400" cy="0"/>
          </a:xfrm>
          <a:prstGeom prst="straightConnector1">
            <a:avLst/>
          </a:prstGeom>
          <a:ln w="381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Group 32"/>
          <p:cNvGrpSpPr>
            <a:grpSpLocks/>
          </p:cNvGrpSpPr>
          <p:nvPr/>
        </p:nvGrpSpPr>
        <p:grpSpPr bwMode="auto">
          <a:xfrm>
            <a:off x="5638800" y="2971800"/>
            <a:ext cx="990600" cy="533400"/>
            <a:chOff x="975" y="2750"/>
            <a:chExt cx="907" cy="499"/>
          </a:xfrm>
          <a:solidFill>
            <a:srgbClr val="FFFFCC"/>
          </a:solidFill>
        </p:grpSpPr>
        <p:sp>
          <p:nvSpPr>
            <p:cNvPr id="29" name="Rectangle 33"/>
            <p:cNvSpPr>
              <a:spLocks noChangeArrowheads="1"/>
            </p:cNvSpPr>
            <p:nvPr/>
          </p:nvSpPr>
          <p:spPr bwMode="auto">
            <a:xfrm>
              <a:off x="975" y="2750"/>
              <a:ext cx="907" cy="499"/>
            </a:xfrm>
            <a:prstGeom prst="rect">
              <a:avLst/>
            </a:prstGeom>
            <a:solidFill>
              <a:srgbClr val="FFFFCC"/>
            </a:solidFill>
            <a:ln w="9525">
              <a:solidFill>
                <a:srgbClr val="9933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solidFill>
                  <a:prstClr val="black"/>
                </a:solidFill>
                <a:latin typeface="Arial" charset="0"/>
                <a:ea typeface="ＭＳ Ｐゴシック" charset="0"/>
                <a:cs typeface="ＭＳ Ｐゴシック" charset="0"/>
              </a:endParaRPr>
            </a:p>
          </p:txBody>
        </p:sp>
        <p:sp>
          <p:nvSpPr>
            <p:cNvPr id="30" name="Line 34"/>
            <p:cNvSpPr>
              <a:spLocks noChangeShapeType="1"/>
            </p:cNvSpPr>
            <p:nvPr/>
          </p:nvSpPr>
          <p:spPr bwMode="auto">
            <a:xfrm>
              <a:off x="975" y="2750"/>
              <a:ext cx="454" cy="363"/>
            </a:xfrm>
            <a:prstGeom prst="line">
              <a:avLst/>
            </a:prstGeom>
            <a:grp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prstClr val="black"/>
                </a:solidFill>
                <a:latin typeface="Arial" charset="0"/>
                <a:ea typeface="ＭＳ Ｐゴシック" charset="0"/>
                <a:cs typeface="ＭＳ Ｐゴシック" charset="0"/>
              </a:endParaRPr>
            </a:p>
          </p:txBody>
        </p:sp>
        <p:sp>
          <p:nvSpPr>
            <p:cNvPr id="31" name="Line 35"/>
            <p:cNvSpPr>
              <a:spLocks noChangeShapeType="1"/>
            </p:cNvSpPr>
            <p:nvPr/>
          </p:nvSpPr>
          <p:spPr bwMode="auto">
            <a:xfrm>
              <a:off x="1564" y="3022"/>
              <a:ext cx="318" cy="226"/>
            </a:xfrm>
            <a:prstGeom prst="line">
              <a:avLst/>
            </a:prstGeom>
            <a:grp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prstClr val="black"/>
                </a:solidFill>
                <a:latin typeface="Arial" charset="0"/>
                <a:ea typeface="ＭＳ Ｐゴシック" charset="0"/>
                <a:cs typeface="ＭＳ Ｐゴシック" charset="0"/>
              </a:endParaRPr>
            </a:p>
          </p:txBody>
        </p:sp>
        <p:sp>
          <p:nvSpPr>
            <p:cNvPr id="32" name="Line 36"/>
            <p:cNvSpPr>
              <a:spLocks noChangeShapeType="1"/>
            </p:cNvSpPr>
            <p:nvPr/>
          </p:nvSpPr>
          <p:spPr bwMode="auto">
            <a:xfrm flipV="1">
              <a:off x="975" y="3022"/>
              <a:ext cx="317" cy="227"/>
            </a:xfrm>
            <a:prstGeom prst="line">
              <a:avLst/>
            </a:prstGeom>
            <a:grp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prstClr val="black"/>
                </a:solidFill>
                <a:latin typeface="Arial" charset="0"/>
                <a:ea typeface="ＭＳ Ｐゴシック" charset="0"/>
                <a:cs typeface="ＭＳ Ｐゴシック" charset="0"/>
              </a:endParaRPr>
            </a:p>
          </p:txBody>
        </p:sp>
        <p:sp>
          <p:nvSpPr>
            <p:cNvPr id="33" name="Line 37"/>
            <p:cNvSpPr>
              <a:spLocks noChangeShapeType="1"/>
            </p:cNvSpPr>
            <p:nvPr/>
          </p:nvSpPr>
          <p:spPr bwMode="auto">
            <a:xfrm flipV="1">
              <a:off x="1429" y="2750"/>
              <a:ext cx="453" cy="363"/>
            </a:xfrm>
            <a:prstGeom prst="line">
              <a:avLst/>
            </a:prstGeom>
            <a:grp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prstClr val="black"/>
                </a:solidFill>
                <a:latin typeface="Arial" charset="0"/>
                <a:ea typeface="ＭＳ Ｐゴシック" charset="0"/>
                <a:cs typeface="ＭＳ Ｐゴシック" charset="0"/>
              </a:endParaRPr>
            </a:p>
          </p:txBody>
        </p:sp>
      </p:grpSp>
      <p:sp>
        <p:nvSpPr>
          <p:cNvPr id="7184" name="Rectangle 33"/>
          <p:cNvSpPr>
            <a:spLocks noChangeArrowheads="1"/>
          </p:cNvSpPr>
          <p:nvPr/>
        </p:nvSpPr>
        <p:spPr bwMode="auto">
          <a:xfrm>
            <a:off x="5715000" y="3514725"/>
            <a:ext cx="9144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ctr"/>
            <a:r>
              <a:rPr lang="en-US" altLang="en-US" sz="1100">
                <a:solidFill>
                  <a:srgbClr val="000000"/>
                </a:solidFill>
              </a:rPr>
              <a:t>HL7 V2 message </a:t>
            </a:r>
          </a:p>
          <a:p>
            <a:endParaRPr lang="en-US" altLang="en-US" sz="1100">
              <a:solidFill>
                <a:srgbClr val="000000"/>
              </a:solidFill>
            </a:endParaRPr>
          </a:p>
        </p:txBody>
      </p:sp>
      <p:sp>
        <p:nvSpPr>
          <p:cNvPr id="7186" name="Rectangle 4"/>
          <p:cNvSpPr>
            <a:spLocks noChangeArrowheads="1"/>
          </p:cNvSpPr>
          <p:nvPr/>
        </p:nvSpPr>
        <p:spPr bwMode="auto">
          <a:xfrm>
            <a:off x="6781800" y="2971800"/>
            <a:ext cx="990600" cy="609600"/>
          </a:xfrm>
          <a:prstGeom prst="rect">
            <a:avLst/>
          </a:prstGeom>
          <a:solidFill>
            <a:schemeClr val="accent1"/>
          </a:solidFill>
          <a:ln w="9525">
            <a:solidFill>
              <a:schemeClr val="tx1"/>
            </a:solidFill>
            <a:round/>
            <a:headEnd/>
            <a:tailEnd/>
          </a:ln>
        </p:spPr>
        <p:txBody>
          <a:bodyP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187" name="Rectangle 41"/>
          <p:cNvSpPr>
            <a:spLocks noChangeArrowheads="1"/>
          </p:cNvSpPr>
          <p:nvPr/>
        </p:nvSpPr>
        <p:spPr bwMode="auto">
          <a:xfrm>
            <a:off x="4419600" y="2846388"/>
            <a:ext cx="9144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ctr"/>
            <a:r>
              <a:rPr lang="en-US" altLang="en-US" sz="1100">
                <a:solidFill>
                  <a:srgbClr val="000000"/>
                </a:solidFill>
              </a:rPr>
              <a:t>Validate()</a:t>
            </a:r>
          </a:p>
          <a:p>
            <a:endParaRPr lang="en-US" altLang="en-US" sz="1100">
              <a:solidFill>
                <a:srgbClr val="000000"/>
              </a:solidFill>
            </a:endParaRPr>
          </a:p>
        </p:txBody>
      </p:sp>
      <p:sp>
        <p:nvSpPr>
          <p:cNvPr id="43" name="Rectangle 42"/>
          <p:cNvSpPr>
            <a:spLocks noChangeArrowheads="1"/>
          </p:cNvSpPr>
          <p:nvPr/>
        </p:nvSpPr>
        <p:spPr bwMode="auto">
          <a:xfrm>
            <a:off x="6781800" y="3048000"/>
            <a:ext cx="1219200" cy="415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171450" indent="-171450" eaLnBrk="0" hangingPunct="0">
              <a:buFont typeface="Arial"/>
              <a:buChar char="•"/>
              <a:defRPr/>
            </a:pPr>
            <a:r>
              <a:rPr lang="en-US" sz="1050" b="1" dirty="0">
                <a:solidFill>
                  <a:srgbClr val="000000"/>
                </a:solidFill>
                <a:latin typeface="Arial" charset="0"/>
                <a:ea typeface="ＭＳ Ｐゴシック" charset="0"/>
                <a:cs typeface="ＭＳ Ｐゴシック" charset="0"/>
              </a:rPr>
              <a:t>Profile</a:t>
            </a:r>
          </a:p>
          <a:p>
            <a:pPr marL="171450" indent="-171450" eaLnBrk="0" hangingPunct="0">
              <a:buFont typeface="Arial"/>
              <a:buChar char="•"/>
              <a:defRPr/>
            </a:pPr>
            <a:r>
              <a:rPr lang="en-US" sz="1050" b="1" dirty="0">
                <a:solidFill>
                  <a:srgbClr val="000000"/>
                </a:solidFill>
                <a:latin typeface="Arial" charset="0"/>
                <a:ea typeface="ＭＳ Ｐゴシック" charset="0"/>
                <a:cs typeface="ＭＳ Ｐゴシック" charset="0"/>
              </a:rPr>
              <a:t>Value </a:t>
            </a:r>
            <a:r>
              <a:rPr lang="en-US" sz="1050" b="1" dirty="0" smtClean="0">
                <a:solidFill>
                  <a:srgbClr val="000000"/>
                </a:solidFill>
                <a:latin typeface="Arial" charset="0"/>
                <a:ea typeface="ＭＳ Ｐゴシック" charset="0"/>
                <a:cs typeface="ＭＳ Ｐゴシック" charset="0"/>
              </a:rPr>
              <a:t>Sets</a:t>
            </a:r>
            <a:endParaRPr lang="en-US" sz="1050" b="1" dirty="0">
              <a:solidFill>
                <a:srgbClr val="000000"/>
              </a:solidFill>
              <a:latin typeface="Arial" charset="0"/>
              <a:ea typeface="ＭＳ Ｐゴシック" charset="0"/>
              <a:cs typeface="ＭＳ Ｐゴシック" charset="0"/>
            </a:endParaRPr>
          </a:p>
        </p:txBody>
      </p:sp>
      <p:sp>
        <p:nvSpPr>
          <p:cNvPr id="7189" name="Rectangle 43"/>
          <p:cNvSpPr>
            <a:spLocks noChangeArrowheads="1"/>
          </p:cNvSpPr>
          <p:nvPr/>
        </p:nvSpPr>
        <p:spPr bwMode="auto">
          <a:xfrm>
            <a:off x="7848600" y="2971800"/>
            <a:ext cx="990600" cy="609600"/>
          </a:xfrm>
          <a:prstGeom prst="rect">
            <a:avLst/>
          </a:prstGeom>
          <a:solidFill>
            <a:schemeClr val="accent1"/>
          </a:solidFill>
          <a:ln w="9525">
            <a:solidFill>
              <a:schemeClr val="tx1"/>
            </a:solidFill>
            <a:prstDash val="lgDash"/>
            <a:round/>
            <a:headEnd/>
            <a:tailEnd/>
          </a:ln>
        </p:spPr>
        <p:txBody>
          <a:bodyP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190" name="Rectangle 44"/>
          <p:cNvSpPr>
            <a:spLocks noChangeArrowheads="1"/>
          </p:cNvSpPr>
          <p:nvPr/>
        </p:nvSpPr>
        <p:spPr bwMode="auto">
          <a:xfrm>
            <a:off x="6400800" y="2514600"/>
            <a:ext cx="1371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ctr"/>
            <a:r>
              <a:rPr lang="en-US" altLang="en-US" sz="1400">
                <a:solidFill>
                  <a:srgbClr val="000000"/>
                </a:solidFill>
              </a:rPr>
              <a:t>Inputs</a:t>
            </a:r>
          </a:p>
          <a:p>
            <a:endParaRPr lang="en-US" altLang="en-US" sz="1400">
              <a:solidFill>
                <a:srgbClr val="000000"/>
              </a:solidFill>
            </a:endParaRPr>
          </a:p>
        </p:txBody>
      </p:sp>
      <p:sp>
        <p:nvSpPr>
          <p:cNvPr id="7191" name="Rectangle 45"/>
          <p:cNvSpPr>
            <a:spLocks noChangeArrowheads="1"/>
          </p:cNvSpPr>
          <p:nvPr/>
        </p:nvSpPr>
        <p:spPr bwMode="auto">
          <a:xfrm>
            <a:off x="7848600" y="3057525"/>
            <a:ext cx="9906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ctr"/>
            <a:r>
              <a:rPr lang="en-US" altLang="en-US" sz="1100">
                <a:solidFill>
                  <a:srgbClr val="000000"/>
                </a:solidFill>
              </a:rPr>
              <a:t>Additional Constraints</a:t>
            </a:r>
          </a:p>
          <a:p>
            <a:endParaRPr lang="en-US" altLang="en-US" sz="1100">
              <a:solidFill>
                <a:srgbClr val="000000"/>
              </a:solidFill>
            </a:endParaRPr>
          </a:p>
        </p:txBody>
      </p:sp>
      <p:sp>
        <p:nvSpPr>
          <p:cNvPr id="34" name="Title 1"/>
          <p:cNvSpPr>
            <a:spLocks noGrp="1"/>
          </p:cNvSpPr>
          <p:nvPr>
            <p:ph type="title"/>
          </p:nvPr>
        </p:nvSpPr>
        <p:spPr>
          <a:xfrm>
            <a:off x="113162" y="133350"/>
            <a:ext cx="8229600" cy="457200"/>
          </a:xfrm>
        </p:spPr>
        <p:txBody>
          <a:bodyPr/>
          <a:lstStyle/>
          <a:p>
            <a:r>
              <a:rPr lang="en-US" dirty="0" smtClean="0"/>
              <a:t>NIST Web Service Validation</a:t>
            </a:r>
            <a:endParaRPr lang="en-US" dirty="0"/>
          </a:p>
        </p:txBody>
      </p:sp>
    </p:spTree>
    <p:extLst>
      <p:ext uri="{BB962C8B-B14F-4D97-AF65-F5344CB8AC3E}">
        <p14:creationId xmlns:p14="http://schemas.microsoft.com/office/powerpoint/2010/main" val="234456205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creen Shot 2016-03-10 at 10.52.32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43000"/>
            <a:ext cx="8698882" cy="4572000"/>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Title 1"/>
          <p:cNvSpPr>
            <a:spLocks noGrp="1"/>
          </p:cNvSpPr>
          <p:nvPr>
            <p:ph type="title"/>
          </p:nvPr>
        </p:nvSpPr>
        <p:spPr>
          <a:xfrm>
            <a:off x="276225" y="279400"/>
            <a:ext cx="8229600" cy="457200"/>
          </a:xfrm>
        </p:spPr>
        <p:txBody>
          <a:bodyPr/>
          <a:lstStyle/>
          <a:p>
            <a:r>
              <a:rPr lang="en-US" dirty="0" smtClean="0"/>
              <a:t>WSDL</a:t>
            </a:r>
            <a:endParaRPr lang="en-US" dirty="0"/>
          </a:p>
        </p:txBody>
      </p:sp>
    </p:spTree>
    <p:extLst>
      <p:ext uri="{BB962C8B-B14F-4D97-AF65-F5344CB8AC3E}">
        <p14:creationId xmlns:p14="http://schemas.microsoft.com/office/powerpoint/2010/main" val="255531292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1" descr="Screen Shot 2016-03-10 at 11.07.27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62" y="685800"/>
            <a:ext cx="8686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p:txBody>
          <a:bodyPr/>
          <a:lstStyle/>
          <a:p>
            <a:r>
              <a:rPr lang="en-US" dirty="0" smtClean="0"/>
              <a:t>NIST Web Service Validation API</a:t>
            </a:r>
            <a:endParaRPr lang="en-US" dirty="0"/>
          </a:p>
        </p:txBody>
      </p:sp>
      <p:sp>
        <p:nvSpPr>
          <p:cNvPr id="11268" name="Content Placeholder 2"/>
          <p:cNvSpPr>
            <a:spLocks noGrp="1"/>
          </p:cNvSpPr>
          <p:nvPr>
            <p:ph idx="4294967295"/>
          </p:nvPr>
        </p:nvSpPr>
        <p:spPr>
          <a:xfrm>
            <a:off x="0" y="2971800"/>
            <a:ext cx="8915400" cy="2209800"/>
          </a:xfrm>
        </p:spPr>
        <p:txBody>
          <a:bodyPr/>
          <a:lstStyle/>
          <a:p>
            <a:pPr>
              <a:lnSpc>
                <a:spcPct val="80000"/>
              </a:lnSpc>
              <a:buClr>
                <a:srgbClr val="0070C0"/>
              </a:buClr>
              <a:buFont typeface="Wingdings" panose="05000000000000000000" pitchFamily="2" charset="2"/>
              <a:buChar char="Ø"/>
            </a:pPr>
            <a:r>
              <a:rPr lang="en-US" altLang="en-US" dirty="0" smtClean="0">
                <a:ea typeface="ＭＳ Ｐゴシック" panose="020B0600070205080204" pitchFamily="34" charset="-128"/>
              </a:rPr>
              <a:t>The Web Service API consists of 3 methods</a:t>
            </a:r>
          </a:p>
          <a:p>
            <a:pPr>
              <a:lnSpc>
                <a:spcPct val="80000"/>
              </a:lnSpc>
              <a:buClr>
                <a:srgbClr val="0070C0"/>
              </a:buClr>
              <a:buFont typeface="Wingdings" panose="05000000000000000000" pitchFamily="2" charset="2"/>
              <a:buChar char="Ø"/>
            </a:pPr>
            <a:r>
              <a:rPr lang="en-US" altLang="en-US" dirty="0" smtClean="0">
                <a:ea typeface="ＭＳ Ｐゴシック" panose="020B0600070205080204" pitchFamily="34" charset="-128"/>
              </a:rPr>
              <a:t>The first 2 are for users who wish to load their own resources</a:t>
            </a:r>
          </a:p>
          <a:p>
            <a:pPr>
              <a:lnSpc>
                <a:spcPct val="80000"/>
              </a:lnSpc>
              <a:buClr>
                <a:srgbClr val="0070C0"/>
              </a:buClr>
              <a:buFont typeface="Wingdings" panose="05000000000000000000" pitchFamily="2" charset="2"/>
              <a:buChar char="Ø"/>
            </a:pPr>
            <a:r>
              <a:rPr lang="en-US" altLang="en-US" dirty="0" smtClean="0">
                <a:ea typeface="ＭＳ Ｐゴシック" panose="020B0600070205080204" pitchFamily="34" charset="-128"/>
              </a:rPr>
              <a:t>Most users will probably only use the validate() method</a:t>
            </a:r>
          </a:p>
          <a:p>
            <a:pPr lvl="1">
              <a:lnSpc>
                <a:spcPct val="80000"/>
              </a:lnSpc>
              <a:buClr>
                <a:srgbClr val="0070C0"/>
              </a:buClr>
              <a:buFont typeface="Wingdings" panose="05000000000000000000" pitchFamily="2" charset="2"/>
              <a:buChar char="Ø"/>
            </a:pPr>
            <a:r>
              <a:rPr lang="en-US" altLang="en-US" dirty="0" smtClean="0">
                <a:ea typeface="ＭＳ Ｐゴシック" panose="020B0600070205080204" pitchFamily="34" charset="-128"/>
              </a:rPr>
              <a:t>E.g.) for Immunization messages, all resources (e.g. profiles) are pre-loaded</a:t>
            </a:r>
          </a:p>
          <a:p>
            <a:pPr>
              <a:lnSpc>
                <a:spcPct val="80000"/>
              </a:lnSpc>
              <a:buClr>
                <a:srgbClr val="0070C0"/>
              </a:buClr>
              <a:buFont typeface="Wingdings" panose="05000000000000000000" pitchFamily="2" charset="2"/>
              <a:buChar char="Ø"/>
            </a:pPr>
            <a:r>
              <a:rPr lang="en-US" altLang="en-US" dirty="0" smtClean="0">
                <a:ea typeface="ＭＳ Ｐゴシック" panose="020B0600070205080204" pitchFamily="34" charset="-128"/>
              </a:rPr>
              <a:t>Javadoc is provided on the HL7V2WS Documentation tab</a:t>
            </a:r>
          </a:p>
          <a:p>
            <a:endParaRPr lang="en-US" altLang="en-US" dirty="0" smtClean="0">
              <a:ea typeface="ＭＳ Ｐゴシック" panose="020B0600070205080204" pitchFamily="34" charset="-128"/>
            </a:endParaRPr>
          </a:p>
          <a:p>
            <a:endParaRPr lang="en-US" altLang="en-US" dirty="0" smtClean="0">
              <a:ea typeface="ＭＳ Ｐゴシック" panose="020B0600070205080204" pitchFamily="34" charset="-128"/>
            </a:endParaRPr>
          </a:p>
        </p:txBody>
      </p:sp>
    </p:spTree>
    <p:extLst>
      <p:ext uri="{BB962C8B-B14F-4D97-AF65-F5344CB8AC3E}">
        <p14:creationId xmlns:p14="http://schemas.microsoft.com/office/powerpoint/2010/main" val="76497804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Validate</a:t>
            </a:r>
            <a:endParaRPr lang="en-US" dirty="0"/>
          </a:p>
        </p:txBody>
      </p:sp>
      <p:sp>
        <p:nvSpPr>
          <p:cNvPr id="3" name="Slide Number Placeholder 2"/>
          <p:cNvSpPr>
            <a:spLocks noGrp="1"/>
          </p:cNvSpPr>
          <p:nvPr>
            <p:ph type="sldNum" sz="quarter" idx="12"/>
          </p:nvPr>
        </p:nvSpPr>
        <p:spPr/>
        <p:txBody>
          <a:bodyPr/>
          <a:lstStyle/>
          <a:p>
            <a:pPr>
              <a:defRPr/>
            </a:pPr>
            <a:fld id="{F73034F6-D698-486E-9B63-D59A1C5B8B39}" type="slidenum">
              <a:rPr lang="en-US" smtClean="0">
                <a:solidFill>
                  <a:srgbClr val="FFFFFF"/>
                </a:solidFill>
              </a:rPr>
              <a:pPr>
                <a:defRPr/>
              </a:pPr>
              <a:t>93</a:t>
            </a:fld>
            <a:endParaRPr lang="en-US" dirty="0">
              <a:solidFill>
                <a:srgbClr val="FFFFFF"/>
              </a:solidFill>
            </a:endParaRPr>
          </a:p>
        </p:txBody>
      </p:sp>
      <p:pic>
        <p:nvPicPr>
          <p:cNvPr id="4" name="Picture 3"/>
          <p:cNvPicPr>
            <a:picLocks noChangeAspect="1"/>
          </p:cNvPicPr>
          <p:nvPr/>
        </p:nvPicPr>
        <p:blipFill>
          <a:blip r:embed="rId2"/>
          <a:stretch>
            <a:fillRect/>
          </a:stretch>
        </p:blipFill>
        <p:spPr>
          <a:xfrm>
            <a:off x="152400" y="672131"/>
            <a:ext cx="8786112" cy="5175479"/>
          </a:xfrm>
          <a:prstGeom prst="rect">
            <a:avLst/>
          </a:prstGeom>
        </p:spPr>
      </p:pic>
    </p:spTree>
    <p:extLst>
      <p:ext uri="{BB962C8B-B14F-4D97-AF65-F5344CB8AC3E}">
        <p14:creationId xmlns:p14="http://schemas.microsoft.com/office/powerpoint/2010/main" val="42376460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Web Service – Resources</a:t>
            </a:r>
            <a:endParaRPr lang="en-US" dirty="0"/>
          </a:p>
        </p:txBody>
      </p:sp>
      <p:pic>
        <p:nvPicPr>
          <p:cNvPr id="5" name="Picture 4"/>
          <p:cNvPicPr>
            <a:picLocks noChangeAspect="1"/>
          </p:cNvPicPr>
          <p:nvPr/>
        </p:nvPicPr>
        <p:blipFill>
          <a:blip r:embed="rId2"/>
          <a:stretch>
            <a:fillRect/>
          </a:stretch>
        </p:blipFill>
        <p:spPr>
          <a:xfrm>
            <a:off x="381000" y="639763"/>
            <a:ext cx="5011152" cy="5395341"/>
          </a:xfrm>
          <a:prstGeom prst="rect">
            <a:avLst/>
          </a:prstGeom>
        </p:spPr>
      </p:pic>
      <p:sp>
        <p:nvSpPr>
          <p:cNvPr id="6" name="TextBox 5"/>
          <p:cNvSpPr txBox="1"/>
          <p:nvPr/>
        </p:nvSpPr>
        <p:spPr>
          <a:xfrm>
            <a:off x="5715000" y="914400"/>
            <a:ext cx="3048000" cy="2585323"/>
          </a:xfrm>
          <a:prstGeom prst="rect">
            <a:avLst/>
          </a:prstGeom>
          <a:noFill/>
        </p:spPr>
        <p:txBody>
          <a:bodyPr wrap="square" rtlCol="0">
            <a:spAutoFit/>
          </a:bodyPr>
          <a:lstStyle/>
          <a:p>
            <a:pPr marL="285750" indent="-285750">
              <a:buClr>
                <a:srgbClr val="0070C0"/>
              </a:buClr>
              <a:buFont typeface="Wingdings" panose="05000000000000000000" pitchFamily="2" charset="2"/>
              <a:buChar char="Ø"/>
            </a:pPr>
            <a:r>
              <a:rPr lang="en-US" dirty="0" smtClean="0"/>
              <a:t>Pre-loaded Profiles</a:t>
            </a:r>
          </a:p>
          <a:p>
            <a:pPr marL="285750" indent="-285750">
              <a:buClr>
                <a:srgbClr val="0070C0"/>
              </a:buClr>
              <a:buFont typeface="Wingdings" panose="05000000000000000000" pitchFamily="2" charset="2"/>
              <a:buChar char="Ø"/>
            </a:pPr>
            <a:r>
              <a:rPr lang="en-US" dirty="0" smtClean="0"/>
              <a:t>IZ IG Release 1.4 VXU (Z22)</a:t>
            </a:r>
          </a:p>
          <a:p>
            <a:pPr marL="285750" indent="-285750">
              <a:buClr>
                <a:srgbClr val="0070C0"/>
              </a:buClr>
              <a:buFont typeface="Wingdings" panose="05000000000000000000" pitchFamily="2" charset="2"/>
              <a:buChar char="Ø"/>
            </a:pPr>
            <a:r>
              <a:rPr lang="en-US" dirty="0" smtClean="0"/>
              <a:t>IZ IG Release 1.5 (All Profiles)</a:t>
            </a:r>
          </a:p>
          <a:p>
            <a:pPr marL="285750" indent="-285750">
              <a:buClr>
                <a:srgbClr val="0070C0"/>
              </a:buClr>
              <a:buFont typeface="Wingdings" panose="05000000000000000000" pitchFamily="2" charset="2"/>
              <a:buChar char="Ø"/>
            </a:pPr>
            <a:r>
              <a:rPr lang="en-US" dirty="0" smtClean="0"/>
              <a:t>Value Sets</a:t>
            </a:r>
          </a:p>
          <a:p>
            <a:pPr marL="285750" indent="-285750">
              <a:buClr>
                <a:srgbClr val="0070C0"/>
              </a:buClr>
              <a:buFont typeface="Wingdings" panose="05000000000000000000" pitchFamily="2" charset="2"/>
              <a:buChar char="Ø"/>
            </a:pPr>
            <a:r>
              <a:rPr lang="en-US" dirty="0" smtClean="0"/>
              <a:t>Profile Schemas</a:t>
            </a:r>
          </a:p>
          <a:p>
            <a:pPr marL="285750" indent="-285750">
              <a:buClr>
                <a:srgbClr val="0070C0"/>
              </a:buClr>
              <a:buFont typeface="Wingdings" panose="05000000000000000000" pitchFamily="2" charset="2"/>
              <a:buChar char="Ø"/>
            </a:pPr>
            <a:r>
              <a:rPr lang="en-US" dirty="0" smtClean="0"/>
              <a:t>Also supports ELR and Syndromic </a:t>
            </a:r>
            <a:r>
              <a:rPr lang="en-US" dirty="0" err="1" smtClean="0"/>
              <a:t>Surveilance</a:t>
            </a:r>
            <a:endParaRPr lang="en-US" dirty="0"/>
          </a:p>
        </p:txBody>
      </p:sp>
    </p:spTree>
    <p:extLst>
      <p:ext uri="{BB962C8B-B14F-4D97-AF65-F5344CB8AC3E}">
        <p14:creationId xmlns:p14="http://schemas.microsoft.com/office/powerpoint/2010/main" val="13954298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1" descr="Screen Shot 2016-03-10 at 3.28.50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95400"/>
            <a:ext cx="8763000"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12"/>
          <p:cNvSpPr txBox="1">
            <a:spLocks noChangeArrowheads="1"/>
          </p:cNvSpPr>
          <p:nvPr/>
        </p:nvSpPr>
        <p:spPr bwMode="auto">
          <a:xfrm>
            <a:off x="276225" y="570468"/>
            <a:ext cx="34676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dirty="0" smtClean="0"/>
              <a:t>Message </a:t>
            </a:r>
            <a:r>
              <a:rPr lang="en-US" altLang="en-US" sz="1800" dirty="0"/>
              <a:t>Validation from Java</a:t>
            </a:r>
          </a:p>
        </p:txBody>
      </p:sp>
      <p:sp>
        <p:nvSpPr>
          <p:cNvPr id="2" name="Title 1"/>
          <p:cNvSpPr>
            <a:spLocks noGrp="1"/>
          </p:cNvSpPr>
          <p:nvPr>
            <p:ph type="title"/>
          </p:nvPr>
        </p:nvSpPr>
        <p:spPr/>
        <p:txBody>
          <a:bodyPr/>
          <a:lstStyle/>
          <a:p>
            <a:r>
              <a:rPr lang="en-US" dirty="0" smtClean="0"/>
              <a:t>NIST Web Service Validation</a:t>
            </a:r>
            <a:endParaRPr lang="en-US" dirty="0"/>
          </a:p>
        </p:txBody>
      </p:sp>
      <p:sp>
        <p:nvSpPr>
          <p:cNvPr id="14" name="Content Placeholder 2"/>
          <p:cNvSpPr>
            <a:spLocks noGrp="1"/>
          </p:cNvSpPr>
          <p:nvPr>
            <p:ph idx="4294967295"/>
          </p:nvPr>
        </p:nvSpPr>
        <p:spPr>
          <a:xfrm>
            <a:off x="152400" y="3389173"/>
            <a:ext cx="8686800" cy="2052638"/>
          </a:xfrm>
        </p:spPr>
        <p:txBody>
          <a:bodyPr/>
          <a:lstStyle/>
          <a:p>
            <a:pPr>
              <a:lnSpc>
                <a:spcPct val="80000"/>
              </a:lnSpc>
              <a:buClr>
                <a:srgbClr val="0070C0"/>
              </a:buClr>
              <a:buFont typeface="Wingdings" panose="05000000000000000000" pitchFamily="2" charset="2"/>
              <a:buChar char="Ø"/>
            </a:pPr>
            <a:r>
              <a:rPr lang="en-US" altLang="en-US" dirty="0" smtClean="0">
                <a:ea typeface="ＭＳ Ｐゴシック" panose="020B0600070205080204" pitchFamily="34" charset="-128"/>
              </a:rPr>
              <a:t>Example WS client code using Apache CXF/JAX-WS</a:t>
            </a:r>
          </a:p>
          <a:p>
            <a:pPr>
              <a:lnSpc>
                <a:spcPct val="80000"/>
              </a:lnSpc>
              <a:buClr>
                <a:srgbClr val="0070C0"/>
              </a:buClr>
              <a:buFont typeface="Wingdings" panose="05000000000000000000" pitchFamily="2" charset="2"/>
              <a:buChar char="Ø"/>
            </a:pPr>
            <a:r>
              <a:rPr lang="en-US" altLang="en-US" dirty="0" smtClean="0">
                <a:ea typeface="ＭＳ Ｐゴシック" panose="020B0600070205080204" pitchFamily="34" charset="-128"/>
              </a:rPr>
              <a:t>Instantiates ‘client’ object and calls validate() method</a:t>
            </a:r>
          </a:p>
          <a:p>
            <a:pPr lvl="1">
              <a:lnSpc>
                <a:spcPct val="80000"/>
              </a:lnSpc>
              <a:buClr>
                <a:srgbClr val="0070C0"/>
              </a:buClr>
              <a:buFont typeface="Wingdings" panose="05000000000000000000" pitchFamily="2" charset="2"/>
              <a:buChar char="Ø"/>
            </a:pPr>
            <a:r>
              <a:rPr lang="en-US" altLang="en-US" dirty="0" smtClean="0">
                <a:ea typeface="ＭＳ Ｐゴシック" panose="020B0600070205080204" pitchFamily="34" charset="-128"/>
              </a:rPr>
              <a:t>Parameters: OID of VXU profile (listed on Documentation tab) and VXU message</a:t>
            </a:r>
          </a:p>
          <a:p>
            <a:pPr>
              <a:lnSpc>
                <a:spcPct val="80000"/>
              </a:lnSpc>
              <a:buClr>
                <a:srgbClr val="0070C0"/>
              </a:buClr>
              <a:buFont typeface="Wingdings" panose="05000000000000000000" pitchFamily="2" charset="2"/>
              <a:buChar char="Ø"/>
            </a:pPr>
            <a:r>
              <a:rPr lang="en-US" altLang="en-US" dirty="0" smtClean="0">
                <a:ea typeface="ＭＳ Ｐゴシック" panose="020B0600070205080204" pitchFamily="34" charset="-128"/>
              </a:rPr>
              <a:t>XML report is returned</a:t>
            </a:r>
          </a:p>
          <a:p>
            <a:pPr lvl="1">
              <a:lnSpc>
                <a:spcPct val="80000"/>
              </a:lnSpc>
              <a:buClr>
                <a:srgbClr val="0070C0"/>
              </a:buClr>
              <a:buFont typeface="Wingdings" panose="05000000000000000000" pitchFamily="2" charset="2"/>
              <a:buChar char="Ø"/>
            </a:pPr>
            <a:r>
              <a:rPr lang="en-US" altLang="en-US" dirty="0" smtClean="0">
                <a:ea typeface="ＭＳ Ｐゴシック" panose="020B0600070205080204" pitchFamily="34" charset="-128"/>
              </a:rPr>
              <a:t>NIST can provide style sheets to render as HTML</a:t>
            </a:r>
          </a:p>
          <a:p>
            <a:endParaRPr lang="en-US" altLang="en-US" dirty="0" smtClean="0">
              <a:ea typeface="ＭＳ Ｐゴシック" panose="020B0600070205080204" pitchFamily="34" charset="-128"/>
            </a:endParaRPr>
          </a:p>
          <a:p>
            <a:endParaRPr lang="en-US" altLang="en-US" dirty="0" smtClean="0">
              <a:ea typeface="ＭＳ Ｐゴシック" panose="020B0600070205080204" pitchFamily="34" charset="-128"/>
            </a:endParaRPr>
          </a:p>
          <a:p>
            <a:endParaRPr lang="en-US" altLang="en-US" dirty="0" smtClean="0">
              <a:ea typeface="ＭＳ Ｐゴシック" panose="020B0600070205080204" pitchFamily="34" charset="-128"/>
            </a:endParaRPr>
          </a:p>
          <a:p>
            <a:endParaRPr lang="en-US" altLang="en-US" dirty="0" smtClean="0">
              <a:ea typeface="ＭＳ Ｐゴシック" panose="020B0600070205080204" pitchFamily="34" charset="-128"/>
            </a:endParaRPr>
          </a:p>
        </p:txBody>
      </p:sp>
    </p:spTree>
    <p:extLst>
      <p:ext uri="{BB962C8B-B14F-4D97-AF65-F5344CB8AC3E}">
        <p14:creationId xmlns:p14="http://schemas.microsoft.com/office/powerpoint/2010/main" val="179525964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276225" y="120650"/>
            <a:ext cx="8229600" cy="652486"/>
          </a:xfrm>
        </p:spPr>
        <p:txBody>
          <a:bodyPr/>
          <a:lstStyle/>
          <a:p>
            <a:pPr algn="ctr">
              <a:lnSpc>
                <a:spcPct val="130000"/>
              </a:lnSpc>
            </a:pPr>
            <a:r>
              <a:rPr lang="en-US" altLang="en-US" dirty="0" err="1" smtClean="0">
                <a:ea typeface="ＭＳ Ｐゴシック" panose="020B0600070205080204" pitchFamily="34" charset="-128"/>
              </a:rPr>
              <a:t>WS_Tester</a:t>
            </a:r>
            <a:r>
              <a:rPr lang="en-US" altLang="en-US" dirty="0" smtClean="0">
                <a:ea typeface="ＭＳ Ｐゴシック" panose="020B0600070205080204" pitchFamily="34" charset="-128"/>
              </a:rPr>
              <a:t>: Example HL7V2WS Client (Web App)</a:t>
            </a:r>
            <a:endParaRPr lang="en-US" altLang="en-US" dirty="0" smtClean="0">
              <a:solidFill>
                <a:srgbClr val="3366FF"/>
              </a:solidFill>
              <a:ea typeface="ＭＳ Ｐゴシック" panose="020B0600070205080204" pitchFamily="34" charset="-128"/>
            </a:endParaRPr>
          </a:p>
        </p:txBody>
      </p:sp>
      <p:sp>
        <p:nvSpPr>
          <p:cNvPr id="30722" name="Content Placeholder 2"/>
          <p:cNvSpPr>
            <a:spLocks noGrp="1"/>
          </p:cNvSpPr>
          <p:nvPr>
            <p:ph idx="1"/>
          </p:nvPr>
        </p:nvSpPr>
        <p:spPr>
          <a:xfrm>
            <a:off x="214312" y="838200"/>
            <a:ext cx="8701088" cy="5257800"/>
          </a:xfrm>
        </p:spPr>
        <p:txBody>
          <a:bodyPr/>
          <a:lstStyle/>
          <a:p>
            <a:pPr>
              <a:lnSpc>
                <a:spcPct val="80000"/>
              </a:lnSpc>
              <a:buClr>
                <a:srgbClr val="0070C0"/>
              </a:buClr>
              <a:buFont typeface="Wingdings" panose="05000000000000000000" pitchFamily="2" charset="2"/>
              <a:buChar char="Ø"/>
            </a:pPr>
            <a:r>
              <a:rPr lang="en-US" altLang="en-US" dirty="0" err="1" smtClean="0">
                <a:ea typeface="ＭＳ Ｐゴシック" panose="020B0600070205080204" pitchFamily="34" charset="-128"/>
              </a:rPr>
              <a:t>WS_Tester</a:t>
            </a:r>
            <a:r>
              <a:rPr lang="en-US" altLang="en-US" dirty="0" smtClean="0">
                <a:ea typeface="ＭＳ Ｐゴシック" panose="020B0600070205080204" pitchFamily="34" charset="-128"/>
              </a:rPr>
              <a:t> is a web application which provides a client interface to the NIST HL7 V2 Validation Web Service</a:t>
            </a:r>
          </a:p>
          <a:p>
            <a:pPr>
              <a:lnSpc>
                <a:spcPct val="80000"/>
              </a:lnSpc>
              <a:buClr>
                <a:srgbClr val="0070C0"/>
              </a:buClr>
              <a:buFont typeface="Wingdings" panose="05000000000000000000" pitchFamily="2" charset="2"/>
              <a:buChar char="Ø"/>
            </a:pPr>
            <a:r>
              <a:rPr lang="en-US" altLang="en-US" dirty="0" smtClean="0">
                <a:ea typeface="ＭＳ Ｐゴシック" panose="020B0600070205080204" pitchFamily="34" charset="-128"/>
              </a:rPr>
              <a:t>Single or multiple messages may be validated via HL7V2WS (via cut-n-paste, or uploading message files)</a:t>
            </a:r>
          </a:p>
          <a:p>
            <a:pPr>
              <a:lnSpc>
                <a:spcPct val="80000"/>
              </a:lnSpc>
              <a:buClr>
                <a:srgbClr val="0070C0"/>
              </a:buClr>
              <a:buFont typeface="Wingdings" panose="05000000000000000000" pitchFamily="2" charset="2"/>
              <a:buChar char="Ø"/>
            </a:pPr>
            <a:r>
              <a:rPr lang="en-US" altLang="en-US" dirty="0" err="1" smtClean="0">
                <a:ea typeface="ＭＳ Ｐゴシック" panose="020B0600070205080204" pitchFamily="34" charset="-128"/>
              </a:rPr>
              <a:t>WS_Tester</a:t>
            </a:r>
            <a:r>
              <a:rPr lang="en-US" altLang="en-US" dirty="0" smtClean="0">
                <a:ea typeface="ＭＳ Ｐゴシック" panose="020B0600070205080204" pitchFamily="34" charset="-128"/>
              </a:rPr>
              <a:t> validates messages using pre-loaded or user provided Profiles &amp; Tables</a:t>
            </a:r>
          </a:p>
          <a:p>
            <a:pPr>
              <a:lnSpc>
                <a:spcPct val="80000"/>
              </a:lnSpc>
              <a:buClr>
                <a:srgbClr val="0070C0"/>
              </a:buClr>
              <a:buFont typeface="Wingdings" panose="05000000000000000000" pitchFamily="2" charset="2"/>
              <a:buChar char="Ø"/>
            </a:pPr>
            <a:r>
              <a:rPr lang="en-US" altLang="en-US" dirty="0" smtClean="0">
                <a:ea typeface="ＭＳ Ｐゴシック" panose="020B0600070205080204" pitchFamily="34" charset="-128"/>
              </a:rPr>
              <a:t>Context free or Context based validations may be performed</a:t>
            </a:r>
          </a:p>
          <a:p>
            <a:pPr>
              <a:lnSpc>
                <a:spcPct val="80000"/>
              </a:lnSpc>
              <a:buClr>
                <a:srgbClr val="0070C0"/>
              </a:buClr>
              <a:buFont typeface="Wingdings" panose="05000000000000000000" pitchFamily="2" charset="2"/>
              <a:buChar char="Ø"/>
            </a:pPr>
            <a:r>
              <a:rPr lang="en-US" altLang="en-US" dirty="0" smtClean="0">
                <a:ea typeface="ＭＳ Ｐゴシック" panose="020B0600070205080204" pitchFamily="34" charset="-128"/>
              </a:rPr>
              <a:t>Reports are formatted for HTML and can also be downloaded in their original XML</a:t>
            </a:r>
          </a:p>
          <a:p>
            <a:pPr>
              <a:lnSpc>
                <a:spcPct val="80000"/>
              </a:lnSpc>
              <a:buClr>
                <a:srgbClr val="0070C0"/>
              </a:buClr>
              <a:buFont typeface="Wingdings" panose="05000000000000000000" pitchFamily="2" charset="2"/>
              <a:buChar char="Ø"/>
            </a:pPr>
            <a:endParaRPr lang="en-US" altLang="en-US" dirty="0">
              <a:ea typeface="ＭＳ Ｐゴシック" panose="020B0600070205080204" pitchFamily="34" charset="-128"/>
            </a:endParaRPr>
          </a:p>
          <a:p>
            <a:pPr>
              <a:lnSpc>
                <a:spcPct val="80000"/>
              </a:lnSpc>
              <a:buClr>
                <a:srgbClr val="0070C0"/>
              </a:buClr>
              <a:buFont typeface="Wingdings" panose="05000000000000000000" pitchFamily="2" charset="2"/>
              <a:buChar char="Ø"/>
            </a:pPr>
            <a:r>
              <a:rPr lang="en-US" altLang="en-US" dirty="0" smtClean="0">
                <a:solidFill>
                  <a:srgbClr val="3366FF"/>
                </a:solidFill>
                <a:ea typeface="ＭＳ Ｐゴシック" panose="020B0600070205080204" pitchFamily="34" charset="-128"/>
              </a:rPr>
              <a:t>http</a:t>
            </a:r>
            <a:r>
              <a:rPr lang="en-US" altLang="en-US" dirty="0">
                <a:solidFill>
                  <a:srgbClr val="3366FF"/>
                </a:solidFill>
                <a:ea typeface="ＭＳ Ｐゴシック" panose="020B0600070205080204" pitchFamily="34" charset="-128"/>
              </a:rPr>
              <a:t>://</a:t>
            </a:r>
            <a:r>
              <a:rPr lang="en-US" altLang="en-US" dirty="0" smtClean="0">
                <a:solidFill>
                  <a:srgbClr val="3366FF"/>
                </a:solidFill>
                <a:ea typeface="ＭＳ Ｐゴシック" panose="020B0600070205080204" pitchFamily="34" charset="-128"/>
              </a:rPr>
              <a:t>hit-testing2.nist.gov:8090/WS_tester</a:t>
            </a:r>
            <a:endParaRPr lang="en-US" altLang="en-US" dirty="0" smtClean="0">
              <a:ea typeface="ＭＳ Ｐゴシック" panose="020B0600070205080204" pitchFamily="34" charset="-128"/>
            </a:endParaRPr>
          </a:p>
          <a:p>
            <a:endParaRPr lang="en-US" altLang="en-US" dirty="0" smtClean="0">
              <a:ea typeface="ＭＳ Ｐゴシック" panose="020B0600070205080204" pitchFamily="34" charset="-128"/>
            </a:endParaRPr>
          </a:p>
          <a:p>
            <a:endParaRPr lang="en-US" altLang="en-US" dirty="0" smtClean="0">
              <a:ea typeface="ＭＳ Ｐゴシック" panose="020B0600070205080204" pitchFamily="34" charset="-128"/>
            </a:endParaRPr>
          </a:p>
          <a:p>
            <a:endParaRPr lang="en-US" altLang="en-US" dirty="0" smtClean="0">
              <a:ea typeface="ＭＳ Ｐゴシック" panose="020B0600070205080204" pitchFamily="34" charset="-128"/>
            </a:endParaRPr>
          </a:p>
          <a:p>
            <a:endParaRPr lang="en-US" altLang="en-US" dirty="0" smtClean="0">
              <a:ea typeface="ＭＳ Ｐゴシック" panose="020B0600070205080204" pitchFamily="34" charset="-128"/>
            </a:endParaRPr>
          </a:p>
          <a:p>
            <a:endParaRPr lang="en-US" altLang="en-US" dirty="0" smtClean="0">
              <a:ea typeface="ＭＳ Ｐゴシック" panose="020B0600070205080204" pitchFamily="34" charset="-128"/>
            </a:endParaRPr>
          </a:p>
          <a:p>
            <a:endParaRPr lang="en-US" altLang="en-US" dirty="0" smtClean="0">
              <a:ea typeface="ＭＳ Ｐゴシック" panose="020B0600070205080204" pitchFamily="34" charset="-128"/>
            </a:endParaRPr>
          </a:p>
          <a:p>
            <a:endParaRPr lang="en-US" altLang="en-US" dirty="0" smtClean="0">
              <a:ea typeface="ＭＳ Ｐゴシック" panose="020B0600070205080204" pitchFamily="34" charset="-128"/>
            </a:endParaRPr>
          </a:p>
          <a:p>
            <a:endParaRPr lang="en-US" altLang="en-US" dirty="0" smtClean="0">
              <a:ea typeface="ＭＳ Ｐゴシック" panose="020B0600070205080204" pitchFamily="34" charset="-128"/>
            </a:endParaRPr>
          </a:p>
          <a:p>
            <a:endParaRPr lang="en-US" altLang="en-US" dirty="0" smtClean="0">
              <a:ea typeface="ＭＳ Ｐゴシック" panose="020B0600070205080204" pitchFamily="34" charset="-128"/>
            </a:endParaRPr>
          </a:p>
          <a:p>
            <a:endParaRPr lang="en-US" altLang="en-US" dirty="0" smtClean="0">
              <a:ea typeface="ＭＳ Ｐゴシック" panose="020B0600070205080204" pitchFamily="34" charset="-128"/>
            </a:endParaRPr>
          </a:p>
          <a:p>
            <a:endParaRPr lang="en-US" altLang="en-US" dirty="0" smtClean="0">
              <a:ea typeface="ＭＳ Ｐゴシック" panose="020B0600070205080204" pitchFamily="34" charset="-128"/>
            </a:endParaRPr>
          </a:p>
        </p:txBody>
      </p:sp>
    </p:spTree>
    <p:extLst>
      <p:ext uri="{BB962C8B-B14F-4D97-AF65-F5344CB8AC3E}">
        <p14:creationId xmlns:p14="http://schemas.microsoft.com/office/powerpoint/2010/main" val="392391875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Web Service Example Client</a:t>
            </a:r>
            <a:endParaRPr lang="en-US" dirty="0"/>
          </a:p>
        </p:txBody>
      </p:sp>
      <p:sp>
        <p:nvSpPr>
          <p:cNvPr id="4" name="Slide Number Placeholder 3"/>
          <p:cNvSpPr>
            <a:spLocks noGrp="1"/>
          </p:cNvSpPr>
          <p:nvPr>
            <p:ph type="sldNum" sz="quarter" idx="12"/>
          </p:nvPr>
        </p:nvSpPr>
        <p:spPr/>
        <p:txBody>
          <a:bodyPr/>
          <a:lstStyle/>
          <a:p>
            <a:pPr>
              <a:defRPr/>
            </a:pPr>
            <a:fld id="{682F49CE-5C74-46FE-B22E-026A178112EE}" type="slidenum">
              <a:rPr lang="en-US" smtClean="0">
                <a:solidFill>
                  <a:srgbClr val="FFFFFF"/>
                </a:solidFill>
              </a:rPr>
              <a:pPr>
                <a:defRPr/>
              </a:pPr>
              <a:t>97</a:t>
            </a:fld>
            <a:endParaRPr lang="en-US">
              <a:solidFill>
                <a:srgbClr val="FFFFFF"/>
              </a:solidFill>
            </a:endParaRPr>
          </a:p>
        </p:txBody>
      </p:sp>
      <p:pic>
        <p:nvPicPr>
          <p:cNvPr id="6" name="Picture 5"/>
          <p:cNvPicPr>
            <a:picLocks noChangeAspect="1"/>
          </p:cNvPicPr>
          <p:nvPr/>
        </p:nvPicPr>
        <p:blipFill>
          <a:blip r:embed="rId2"/>
          <a:stretch>
            <a:fillRect/>
          </a:stretch>
        </p:blipFill>
        <p:spPr>
          <a:xfrm>
            <a:off x="1676400" y="762000"/>
            <a:ext cx="6019800" cy="2153461"/>
          </a:xfrm>
          <a:prstGeom prst="rect">
            <a:avLst/>
          </a:prstGeom>
        </p:spPr>
      </p:pic>
      <p:pic>
        <p:nvPicPr>
          <p:cNvPr id="7" name="Picture 6"/>
          <p:cNvPicPr>
            <a:picLocks noChangeAspect="1"/>
          </p:cNvPicPr>
          <p:nvPr/>
        </p:nvPicPr>
        <p:blipFill>
          <a:blip r:embed="rId3"/>
          <a:stretch>
            <a:fillRect/>
          </a:stretch>
        </p:blipFill>
        <p:spPr>
          <a:xfrm>
            <a:off x="1676400" y="3037698"/>
            <a:ext cx="6019800" cy="2969058"/>
          </a:xfrm>
          <a:prstGeom prst="rect">
            <a:avLst/>
          </a:prstGeom>
        </p:spPr>
      </p:pic>
      <p:sp>
        <p:nvSpPr>
          <p:cNvPr id="8" name="TextBox 7"/>
          <p:cNvSpPr txBox="1"/>
          <p:nvPr/>
        </p:nvSpPr>
        <p:spPr>
          <a:xfrm>
            <a:off x="276225" y="1371600"/>
            <a:ext cx="1247775" cy="3693319"/>
          </a:xfrm>
          <a:prstGeom prst="rect">
            <a:avLst/>
          </a:prstGeom>
          <a:noFill/>
        </p:spPr>
        <p:txBody>
          <a:bodyPr wrap="square" rtlCol="0">
            <a:spAutoFit/>
          </a:bodyPr>
          <a:lstStyle/>
          <a:p>
            <a:r>
              <a:rPr lang="en-US" dirty="0" smtClean="0"/>
              <a:t>1) Select Profile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2) Load Message and Validate</a:t>
            </a:r>
            <a:endParaRPr lang="en-US" dirty="0"/>
          </a:p>
        </p:txBody>
      </p:sp>
    </p:spTree>
    <p:extLst>
      <p:ext uri="{BB962C8B-B14F-4D97-AF65-F5344CB8AC3E}">
        <p14:creationId xmlns:p14="http://schemas.microsoft.com/office/powerpoint/2010/main" val="6681715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Web Service Example – Validation Report</a:t>
            </a:r>
            <a:endParaRPr lang="en-US" dirty="0"/>
          </a:p>
        </p:txBody>
      </p:sp>
      <p:sp>
        <p:nvSpPr>
          <p:cNvPr id="4" name="Slide Number Placeholder 3"/>
          <p:cNvSpPr>
            <a:spLocks noGrp="1"/>
          </p:cNvSpPr>
          <p:nvPr>
            <p:ph type="sldNum" sz="quarter" idx="12"/>
          </p:nvPr>
        </p:nvSpPr>
        <p:spPr/>
        <p:txBody>
          <a:bodyPr/>
          <a:lstStyle/>
          <a:p>
            <a:pPr>
              <a:defRPr/>
            </a:pPr>
            <a:fld id="{682F49CE-5C74-46FE-B22E-026A178112EE}" type="slidenum">
              <a:rPr lang="en-US" smtClean="0">
                <a:solidFill>
                  <a:srgbClr val="FFFFFF"/>
                </a:solidFill>
              </a:rPr>
              <a:pPr>
                <a:defRPr/>
              </a:pPr>
              <a:t>98</a:t>
            </a:fld>
            <a:endParaRPr lang="en-US">
              <a:solidFill>
                <a:srgbClr val="FFFFFF"/>
              </a:solidFill>
            </a:endParaRPr>
          </a:p>
        </p:txBody>
      </p:sp>
      <p:pic>
        <p:nvPicPr>
          <p:cNvPr id="2" name="Picture 1"/>
          <p:cNvPicPr>
            <a:picLocks noChangeAspect="1"/>
          </p:cNvPicPr>
          <p:nvPr/>
        </p:nvPicPr>
        <p:blipFill>
          <a:blip r:embed="rId2"/>
          <a:stretch>
            <a:fillRect/>
          </a:stretch>
        </p:blipFill>
        <p:spPr>
          <a:xfrm>
            <a:off x="152400" y="762000"/>
            <a:ext cx="8858502" cy="5257800"/>
          </a:xfrm>
          <a:prstGeom prst="rect">
            <a:avLst/>
          </a:prstGeom>
        </p:spPr>
      </p:pic>
    </p:spTree>
    <p:extLst>
      <p:ext uri="{BB962C8B-B14F-4D97-AF65-F5344CB8AC3E}">
        <p14:creationId xmlns:p14="http://schemas.microsoft.com/office/powerpoint/2010/main" val="15190737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Web Service Example – Validation Report (XML)</a:t>
            </a:r>
            <a:endParaRPr lang="en-US" dirty="0"/>
          </a:p>
        </p:txBody>
      </p:sp>
      <p:sp>
        <p:nvSpPr>
          <p:cNvPr id="4" name="Slide Number Placeholder 3"/>
          <p:cNvSpPr>
            <a:spLocks noGrp="1"/>
          </p:cNvSpPr>
          <p:nvPr>
            <p:ph type="sldNum" sz="quarter" idx="12"/>
          </p:nvPr>
        </p:nvSpPr>
        <p:spPr/>
        <p:txBody>
          <a:bodyPr/>
          <a:lstStyle/>
          <a:p>
            <a:pPr>
              <a:defRPr/>
            </a:pPr>
            <a:fld id="{682F49CE-5C74-46FE-B22E-026A178112EE}" type="slidenum">
              <a:rPr lang="en-US" smtClean="0">
                <a:solidFill>
                  <a:srgbClr val="FFFFFF"/>
                </a:solidFill>
              </a:rPr>
              <a:pPr>
                <a:defRPr/>
              </a:pPr>
              <a:t>99</a:t>
            </a:fld>
            <a:endParaRPr lang="en-US">
              <a:solidFill>
                <a:srgbClr val="FFFFFF"/>
              </a:solidFill>
            </a:endParaRPr>
          </a:p>
        </p:txBody>
      </p:sp>
      <p:pic>
        <p:nvPicPr>
          <p:cNvPr id="3" name="Picture 2"/>
          <p:cNvPicPr>
            <a:picLocks noChangeAspect="1"/>
          </p:cNvPicPr>
          <p:nvPr/>
        </p:nvPicPr>
        <p:blipFill>
          <a:blip r:embed="rId2"/>
          <a:stretch>
            <a:fillRect/>
          </a:stretch>
        </p:blipFill>
        <p:spPr>
          <a:xfrm>
            <a:off x="152400" y="838200"/>
            <a:ext cx="5181600" cy="5169675"/>
          </a:xfrm>
          <a:prstGeom prst="rect">
            <a:avLst/>
          </a:prstGeom>
        </p:spPr>
      </p:pic>
    </p:spTree>
    <p:extLst>
      <p:ext uri="{BB962C8B-B14F-4D97-AF65-F5344CB8AC3E}">
        <p14:creationId xmlns:p14="http://schemas.microsoft.com/office/powerpoint/2010/main" val="596959034"/>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Franklin Gothic Demi"/>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pt127F.tm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Franklin Gothic Demi"/>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ppt127F.tm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Franklin Gothic Demi"/>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ppt127F.tm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Franklin Gothic Demi"/>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Franklin Gothic Demi"/>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Franklin Gothic Demi"/>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Franklin Gothic Demi"/>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Franklin Gothic Demi"/>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59490</TotalTime>
  <Words>8633</Words>
  <Application>Microsoft Office PowerPoint</Application>
  <PresentationFormat>On-screen Show (4:3)</PresentationFormat>
  <Paragraphs>1412</Paragraphs>
  <Slides>110</Slides>
  <Notes>34</Notes>
  <HiddenSlides>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110</vt:i4>
      </vt:variant>
    </vt:vector>
  </HeadingPairs>
  <TitlesOfParts>
    <vt:vector size="127" baseType="lpstr">
      <vt:lpstr>ＭＳ Ｐゴシック</vt:lpstr>
      <vt:lpstr>Arial</vt:lpstr>
      <vt:lpstr>Calibri</vt:lpstr>
      <vt:lpstr>Franklin Gothic Book</vt:lpstr>
      <vt:lpstr>Franklin Gothic Demi</vt:lpstr>
      <vt:lpstr>Franklin Gothic Medium</vt:lpstr>
      <vt:lpstr>Times New Roman</vt:lpstr>
      <vt:lpstr>Verdana</vt:lpstr>
      <vt:lpstr>Wingdings</vt:lpstr>
      <vt:lpstr>Default Design</vt:lpstr>
      <vt:lpstr>ppt127F.tmp</vt:lpstr>
      <vt:lpstr>1_ppt127F.tmp</vt:lpstr>
      <vt:lpstr>2_ppt127F.tmp</vt:lpstr>
      <vt:lpstr>1_Default Design</vt:lpstr>
      <vt:lpstr>2_Default Design</vt:lpstr>
      <vt:lpstr>3_Default Design</vt:lpstr>
      <vt:lpstr>4_Default Design</vt:lpstr>
      <vt:lpstr>PowerPoint Presentation</vt:lpstr>
      <vt:lpstr>Agenda </vt:lpstr>
      <vt:lpstr>Collaboration is Key</vt:lpstr>
      <vt:lpstr>NIST Immunization Suites-Web Applications</vt:lpstr>
      <vt:lpstr>ONC 2015 Edition HIT Certification </vt:lpstr>
      <vt:lpstr>NIST HL7 v2.x Validation Web Service</vt:lpstr>
      <vt:lpstr>NIST Implementation Guide Authoring Tool (IGAMT)</vt:lpstr>
      <vt:lpstr>PowerPoint Presentation</vt:lpstr>
      <vt:lpstr>NIST Resource Portal</vt:lpstr>
      <vt:lpstr>PowerPoint Presentation</vt:lpstr>
      <vt:lpstr>Immunization Test Suite: Overview and Capabilities</vt:lpstr>
      <vt:lpstr>PowerPoint Presentation</vt:lpstr>
      <vt:lpstr>PowerPoint Presentation</vt:lpstr>
      <vt:lpstr>SOAP Envelope and Connectivity Testing Overview</vt:lpstr>
      <vt:lpstr>Test Case List</vt:lpstr>
      <vt:lpstr>SOAP Envelope Testing Quick Guide</vt:lpstr>
      <vt:lpstr>SOAP Envelope Testing: Other Utilities</vt:lpstr>
      <vt:lpstr>SOAP Connectivity Testing Quick Guide</vt:lpstr>
      <vt:lpstr>PowerPoint Presentation</vt:lpstr>
      <vt:lpstr>Messaging Standard – Supported Profiles</vt:lpstr>
      <vt:lpstr>Testing Tiers</vt:lpstr>
      <vt:lpstr>HL7 Content  Testing: Test Tool Operation Modes</vt:lpstr>
      <vt:lpstr>Context-free Testing: HL7 Content</vt:lpstr>
      <vt:lpstr>Context-free Testing Quick Guide</vt:lpstr>
      <vt:lpstr>Context-based Testing (Sending Application)</vt:lpstr>
      <vt:lpstr>Context-based Testing</vt:lpstr>
      <vt:lpstr>Context-based Testing Quick Guide</vt:lpstr>
      <vt:lpstr>Context-based Testing Quick Guide</vt:lpstr>
      <vt:lpstr>Test Case Overview</vt:lpstr>
      <vt:lpstr>Test Cases: Test Story</vt:lpstr>
      <vt:lpstr>Test Cases: Test Data Specification</vt:lpstr>
      <vt:lpstr>Test Cases: Message Content</vt:lpstr>
      <vt:lpstr>Test Data Categorization and Validation</vt:lpstr>
      <vt:lpstr>Test Cases: Juror Document</vt:lpstr>
      <vt:lpstr>Test Cases: Example Messages</vt:lpstr>
      <vt:lpstr>Profile Viewer and Vocabulary Viewer</vt:lpstr>
      <vt:lpstr>PowerPoint Presentation</vt:lpstr>
      <vt:lpstr>Classification of Validation Detections</vt:lpstr>
      <vt:lpstr>Detection Categories</vt:lpstr>
      <vt:lpstr>Validation Detections: Help</vt:lpstr>
      <vt:lpstr>Validation Policy for Optional Elements</vt:lpstr>
      <vt:lpstr>PowerPoint Presentation</vt:lpstr>
      <vt:lpstr>Test Data Categorization and Validation</vt:lpstr>
      <vt:lpstr>Test Data Categorization and Validation (cont’d)</vt:lpstr>
      <vt:lpstr>Test Category Assessment Table (Examples)</vt:lpstr>
      <vt:lpstr>Coded Element Examples</vt:lpstr>
      <vt:lpstr>PowerPoint Presentation</vt:lpstr>
      <vt:lpstr>What is Data Quality Assurance (DQA) ?</vt:lpstr>
      <vt:lpstr>Data Quality Assurance (DQA)</vt:lpstr>
      <vt:lpstr>Data Quality Assurance (continued…)</vt:lpstr>
      <vt:lpstr>Example of DQA reported issues    </vt:lpstr>
      <vt:lpstr>DQA Message Validation Report    </vt:lpstr>
      <vt:lpstr>PowerPoint Presentation</vt:lpstr>
      <vt:lpstr>ONC Final Rule Criterion - Immunizations</vt:lpstr>
      <vt:lpstr>Messaging Standard – Supported Profiles</vt:lpstr>
      <vt:lpstr>Test Plans and Associated Test Cases and Test Steps</vt:lpstr>
      <vt:lpstr>ONC 2015 Certification Test Plan</vt:lpstr>
      <vt:lpstr>Administrative Test Group Overview</vt:lpstr>
      <vt:lpstr>Immunizations Administration Testing Process</vt:lpstr>
      <vt:lpstr>Testing Workflow Diagram (Test Step 1 – Z22 VXU)</vt:lpstr>
      <vt:lpstr>Testing Workflow Diagram (Test Step 2 – Z23 ACK)</vt:lpstr>
      <vt:lpstr>Test Case 1: Immunization for Child</vt:lpstr>
      <vt:lpstr>Vaccine Codes Required for Immunization Messages</vt:lpstr>
      <vt:lpstr>NDC Format</vt:lpstr>
      <vt:lpstr>Testing Acknowledgements</vt:lpstr>
      <vt:lpstr>Test Case 2: Immunization for Adult</vt:lpstr>
      <vt:lpstr>Test Case 3: Immunization for Child but No Consent</vt:lpstr>
      <vt:lpstr>Test Case 4: Previous Vaccination Deleted</vt:lpstr>
      <vt:lpstr>Test Case 5: Refusal and Multiple Birth Indicator</vt:lpstr>
      <vt:lpstr>Test Case 6: Previous Vaccination Updated</vt:lpstr>
      <vt:lpstr>Test Case 7: Historical Record with Error from IIS</vt:lpstr>
      <vt:lpstr>Test Case 8: New Vaccine with Warning from IIS</vt:lpstr>
      <vt:lpstr>Test Case 9: New Vaccine with Multiple Warnings</vt:lpstr>
      <vt:lpstr>Test Case 10: Historical Record with System Error</vt:lpstr>
      <vt:lpstr>Evaluated History and Forecast Test Group Overview</vt:lpstr>
      <vt:lpstr>Evaluated Immunization History &amp; Immunization Forecast Testing Process</vt:lpstr>
      <vt:lpstr>Testing Workflow Diagram (Test Step 1 – Z44 QBP)</vt:lpstr>
      <vt:lpstr>Testing Workflow Diagram (Test Step 2 – Z42 or Z33 RSP)</vt:lpstr>
      <vt:lpstr>Query/Response Test Cases Work Flow</vt:lpstr>
      <vt:lpstr>Display Evaluated History and Forecast</vt:lpstr>
      <vt:lpstr>Display of IIS Evaluated History and Forecast</vt:lpstr>
      <vt:lpstr>Test Case 1: Query for Child</vt:lpstr>
      <vt:lpstr>Test Case 2: Query for Adult</vt:lpstr>
      <vt:lpstr>Test Case 3: Query where No Patients are Found</vt:lpstr>
      <vt:lpstr>Test Case 4: Query where Too Many Patients Found</vt:lpstr>
      <vt:lpstr>PowerPoint Presentation</vt:lpstr>
      <vt:lpstr>NIST Immunization Test Suite (2012)</vt:lpstr>
      <vt:lpstr>PowerPoint Presentation</vt:lpstr>
      <vt:lpstr>NIST Web Service Validation</vt:lpstr>
      <vt:lpstr>NIST Web Service Validation</vt:lpstr>
      <vt:lpstr>WSDL</vt:lpstr>
      <vt:lpstr>NIST Web Service Validation API</vt:lpstr>
      <vt:lpstr>Validate</vt:lpstr>
      <vt:lpstr>Web Service – Resources</vt:lpstr>
      <vt:lpstr>NIST Web Service Validation</vt:lpstr>
      <vt:lpstr>WS_Tester: Example HL7V2WS Client (Web App)</vt:lpstr>
      <vt:lpstr>Web Service Example Client</vt:lpstr>
      <vt:lpstr>Web Service Example – Validation Report</vt:lpstr>
      <vt:lpstr>Web Service Example – Validation Report (XML)</vt:lpstr>
      <vt:lpstr>In-line Message Validation &amp; Analysis Using NIST External Validation Web Service</vt:lpstr>
      <vt:lpstr>REST API Access to Web Application</vt:lpstr>
      <vt:lpstr>PowerPoint Presentation</vt:lpstr>
      <vt:lpstr>IGAMT-Create Implementation Guides and Profiles</vt:lpstr>
      <vt:lpstr>HL7 V2.x Profiling and Profile Hierarchy</vt:lpstr>
      <vt:lpstr>Applying Constraints</vt:lpstr>
      <vt:lpstr>IGAMT-Create Local Implementation Guides</vt:lpstr>
      <vt:lpstr>Conformance Testing of Local Profiles</vt:lpstr>
      <vt:lpstr>PowerPoint Presentation</vt:lpstr>
      <vt:lpstr>NIST Future Work</vt:lpstr>
      <vt:lpstr>PowerPoint Presentation</vt:lpstr>
    </vt:vector>
  </TitlesOfParts>
  <Company>NIST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Stewart, Sara L.</dc:creator>
  <cp:lastModifiedBy>Snelick, Robert D. (Fed)</cp:lastModifiedBy>
  <cp:revision>914</cp:revision>
  <cp:lastPrinted>2016-01-21T14:38:56Z</cp:lastPrinted>
  <dcterms:created xsi:type="dcterms:W3CDTF">2013-09-19T17:24:06Z</dcterms:created>
  <dcterms:modified xsi:type="dcterms:W3CDTF">2016-03-15T19:13:48Z</dcterms:modified>
</cp:coreProperties>
</file>